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62"/>
  </p:notesMasterIdLst>
  <p:handoutMasterIdLst>
    <p:handoutMasterId r:id="rId563"/>
  </p:handoutMasterIdLst>
  <p:sldIdLst>
    <p:sldId id="316" r:id="rId5"/>
    <p:sldId id="404" r:id="rId6"/>
    <p:sldId id="445" r:id="rId7"/>
    <p:sldId id="446" r:id="rId8"/>
    <p:sldId id="447" r:id="rId9"/>
    <p:sldId id="448" r:id="rId10"/>
    <p:sldId id="437" r:id="rId11"/>
    <p:sldId id="345" r:id="rId12"/>
    <p:sldId id="346" r:id="rId13"/>
    <p:sldId id="347" r:id="rId14"/>
    <p:sldId id="348" r:id="rId15"/>
    <p:sldId id="349" r:id="rId16"/>
    <p:sldId id="354" r:id="rId17"/>
    <p:sldId id="438" r:id="rId18"/>
    <p:sldId id="459" r:id="rId19"/>
    <p:sldId id="460" r:id="rId20"/>
    <p:sldId id="461" r:id="rId21"/>
    <p:sldId id="450" r:id="rId22"/>
    <p:sldId id="451" r:id="rId23"/>
    <p:sldId id="808" r:id="rId24"/>
    <p:sldId id="452" r:id="rId25"/>
    <p:sldId id="453" r:id="rId26"/>
    <p:sldId id="454" r:id="rId27"/>
    <p:sldId id="456" r:id="rId28"/>
    <p:sldId id="457" r:id="rId29"/>
    <p:sldId id="458" r:id="rId30"/>
    <p:sldId id="809" r:id="rId31"/>
    <p:sldId id="810" r:id="rId32"/>
    <p:sldId id="811" r:id="rId33"/>
    <p:sldId id="812" r:id="rId34"/>
    <p:sldId id="813" r:id="rId35"/>
    <p:sldId id="462" r:id="rId36"/>
    <p:sldId id="463" r:id="rId37"/>
    <p:sldId id="464" r:id="rId38"/>
    <p:sldId id="465" r:id="rId39"/>
    <p:sldId id="466" r:id="rId40"/>
    <p:sldId id="467" r:id="rId41"/>
    <p:sldId id="468" r:id="rId42"/>
    <p:sldId id="814" r:id="rId43"/>
    <p:sldId id="815" r:id="rId44"/>
    <p:sldId id="816" r:id="rId45"/>
    <p:sldId id="817" r:id="rId46"/>
    <p:sldId id="818" r:id="rId47"/>
    <p:sldId id="819" r:id="rId48"/>
    <p:sldId id="820" r:id="rId49"/>
    <p:sldId id="821" r:id="rId50"/>
    <p:sldId id="822" r:id="rId51"/>
    <p:sldId id="823" r:id="rId52"/>
    <p:sldId id="824" r:id="rId53"/>
    <p:sldId id="825" r:id="rId54"/>
    <p:sldId id="826" r:id="rId55"/>
    <p:sldId id="827" r:id="rId56"/>
    <p:sldId id="828" r:id="rId57"/>
    <p:sldId id="829" r:id="rId58"/>
    <p:sldId id="830" r:id="rId59"/>
    <p:sldId id="831" r:id="rId60"/>
    <p:sldId id="832" r:id="rId61"/>
    <p:sldId id="833" r:id="rId62"/>
    <p:sldId id="949" r:id="rId63"/>
    <p:sldId id="835" r:id="rId64"/>
    <p:sldId id="836" r:id="rId65"/>
    <p:sldId id="837" r:id="rId66"/>
    <p:sldId id="838" r:id="rId67"/>
    <p:sldId id="839" r:id="rId68"/>
    <p:sldId id="840" r:id="rId69"/>
    <p:sldId id="841" r:id="rId70"/>
    <p:sldId id="842" r:id="rId71"/>
    <p:sldId id="843" r:id="rId72"/>
    <p:sldId id="844" r:id="rId73"/>
    <p:sldId id="845" r:id="rId74"/>
    <p:sldId id="846" r:id="rId75"/>
    <p:sldId id="847" r:id="rId76"/>
    <p:sldId id="848" r:id="rId77"/>
    <p:sldId id="849" r:id="rId78"/>
    <p:sldId id="850" r:id="rId79"/>
    <p:sldId id="851" r:id="rId80"/>
    <p:sldId id="852" r:id="rId81"/>
    <p:sldId id="853" r:id="rId82"/>
    <p:sldId id="854" r:id="rId83"/>
    <p:sldId id="855" r:id="rId84"/>
    <p:sldId id="856" r:id="rId85"/>
    <p:sldId id="857" r:id="rId86"/>
    <p:sldId id="858" r:id="rId87"/>
    <p:sldId id="859" r:id="rId88"/>
    <p:sldId id="860" r:id="rId89"/>
    <p:sldId id="861" r:id="rId90"/>
    <p:sldId id="862" r:id="rId91"/>
    <p:sldId id="863" r:id="rId92"/>
    <p:sldId id="864" r:id="rId93"/>
    <p:sldId id="865" r:id="rId94"/>
    <p:sldId id="866" r:id="rId95"/>
    <p:sldId id="867" r:id="rId96"/>
    <p:sldId id="868" r:id="rId97"/>
    <p:sldId id="869" r:id="rId98"/>
    <p:sldId id="870" r:id="rId99"/>
    <p:sldId id="871" r:id="rId100"/>
    <p:sldId id="872" r:id="rId101"/>
    <p:sldId id="873" r:id="rId102"/>
    <p:sldId id="874" r:id="rId103"/>
    <p:sldId id="537" r:id="rId104"/>
    <p:sldId id="538" r:id="rId105"/>
    <p:sldId id="539" r:id="rId106"/>
    <p:sldId id="875" r:id="rId107"/>
    <p:sldId id="876" r:id="rId108"/>
    <p:sldId id="893" r:id="rId109"/>
    <p:sldId id="956" r:id="rId110"/>
    <p:sldId id="957" r:id="rId111"/>
    <p:sldId id="958" r:id="rId112"/>
    <p:sldId id="959" r:id="rId113"/>
    <p:sldId id="960" r:id="rId114"/>
    <p:sldId id="961" r:id="rId115"/>
    <p:sldId id="962" r:id="rId116"/>
    <p:sldId id="963" r:id="rId117"/>
    <p:sldId id="964" r:id="rId118"/>
    <p:sldId id="965" r:id="rId119"/>
    <p:sldId id="966" r:id="rId120"/>
    <p:sldId id="967" r:id="rId121"/>
    <p:sldId id="894" r:id="rId122"/>
    <p:sldId id="968" r:id="rId123"/>
    <p:sldId id="969" r:id="rId124"/>
    <p:sldId id="877" r:id="rId125"/>
    <p:sldId id="878" r:id="rId126"/>
    <p:sldId id="879" r:id="rId127"/>
    <p:sldId id="880" r:id="rId128"/>
    <p:sldId id="881" r:id="rId129"/>
    <p:sldId id="882" r:id="rId130"/>
    <p:sldId id="883" r:id="rId131"/>
    <p:sldId id="884" r:id="rId132"/>
    <p:sldId id="885" r:id="rId133"/>
    <p:sldId id="886" r:id="rId134"/>
    <p:sldId id="887" r:id="rId135"/>
    <p:sldId id="888" r:id="rId136"/>
    <p:sldId id="889" r:id="rId137"/>
    <p:sldId id="890" r:id="rId138"/>
    <p:sldId id="891" r:id="rId139"/>
    <p:sldId id="892" r:id="rId140"/>
    <p:sldId id="950" r:id="rId141"/>
    <p:sldId id="951" r:id="rId142"/>
    <p:sldId id="952" r:id="rId143"/>
    <p:sldId id="953" r:id="rId144"/>
    <p:sldId id="954" r:id="rId145"/>
    <p:sldId id="955" r:id="rId146"/>
    <p:sldId id="970" r:id="rId147"/>
    <p:sldId id="971" r:id="rId148"/>
    <p:sldId id="899" r:id="rId149"/>
    <p:sldId id="900" r:id="rId150"/>
    <p:sldId id="972" r:id="rId151"/>
    <p:sldId id="973" r:id="rId152"/>
    <p:sldId id="974" r:id="rId153"/>
    <p:sldId id="975" r:id="rId154"/>
    <p:sldId id="976" r:id="rId155"/>
    <p:sldId id="977" r:id="rId156"/>
    <p:sldId id="901" r:id="rId157"/>
    <p:sldId id="948" r:id="rId158"/>
    <p:sldId id="987" r:id="rId159"/>
    <p:sldId id="978" r:id="rId160"/>
    <p:sldId id="979" r:id="rId161"/>
    <p:sldId id="980" r:id="rId162"/>
    <p:sldId id="981" r:id="rId163"/>
    <p:sldId id="982" r:id="rId164"/>
    <p:sldId id="983" r:id="rId165"/>
    <p:sldId id="984" r:id="rId166"/>
    <p:sldId id="985" r:id="rId167"/>
    <p:sldId id="986" r:id="rId168"/>
    <p:sldId id="988" r:id="rId169"/>
    <p:sldId id="989" r:id="rId170"/>
    <p:sldId id="990" r:id="rId171"/>
    <p:sldId id="991" r:id="rId172"/>
    <p:sldId id="992" r:id="rId173"/>
    <p:sldId id="993" r:id="rId174"/>
    <p:sldId id="895" r:id="rId175"/>
    <p:sldId id="896" r:id="rId176"/>
    <p:sldId id="897" r:id="rId177"/>
    <p:sldId id="898" r:id="rId178"/>
    <p:sldId id="902" r:id="rId179"/>
    <p:sldId id="903" r:id="rId180"/>
    <p:sldId id="904" r:id="rId181"/>
    <p:sldId id="905" r:id="rId182"/>
    <p:sldId id="906" r:id="rId183"/>
    <p:sldId id="907" r:id="rId184"/>
    <p:sldId id="908" r:id="rId185"/>
    <p:sldId id="909" r:id="rId186"/>
    <p:sldId id="910" r:id="rId187"/>
    <p:sldId id="911" r:id="rId188"/>
    <p:sldId id="912" r:id="rId189"/>
    <p:sldId id="913" r:id="rId190"/>
    <p:sldId id="914" r:id="rId191"/>
    <p:sldId id="915" r:id="rId192"/>
    <p:sldId id="916" r:id="rId193"/>
    <p:sldId id="917" r:id="rId194"/>
    <p:sldId id="918" r:id="rId195"/>
    <p:sldId id="919" r:id="rId196"/>
    <p:sldId id="920" r:id="rId197"/>
    <p:sldId id="921" r:id="rId198"/>
    <p:sldId id="922" r:id="rId199"/>
    <p:sldId id="923" r:id="rId200"/>
    <p:sldId id="924" r:id="rId201"/>
    <p:sldId id="925" r:id="rId202"/>
    <p:sldId id="926" r:id="rId203"/>
    <p:sldId id="927" r:id="rId204"/>
    <p:sldId id="928" r:id="rId205"/>
    <p:sldId id="929" r:id="rId206"/>
    <p:sldId id="930" r:id="rId207"/>
    <p:sldId id="931" r:id="rId208"/>
    <p:sldId id="932" r:id="rId209"/>
    <p:sldId id="933" r:id="rId210"/>
    <p:sldId id="934" r:id="rId211"/>
    <p:sldId id="935" r:id="rId212"/>
    <p:sldId id="936" r:id="rId213"/>
    <p:sldId id="937" r:id="rId214"/>
    <p:sldId id="938" r:id="rId215"/>
    <p:sldId id="939" r:id="rId216"/>
    <p:sldId id="940" r:id="rId217"/>
    <p:sldId id="941" r:id="rId218"/>
    <p:sldId id="942" r:id="rId219"/>
    <p:sldId id="943" r:id="rId220"/>
    <p:sldId id="944" r:id="rId221"/>
    <p:sldId id="945" r:id="rId222"/>
    <p:sldId id="946" r:id="rId223"/>
    <p:sldId id="947" r:id="rId224"/>
    <p:sldId id="757" r:id="rId225"/>
    <p:sldId id="760" r:id="rId226"/>
    <p:sldId id="761" r:id="rId227"/>
    <p:sldId id="758" r:id="rId228"/>
    <p:sldId id="759" r:id="rId229"/>
    <p:sldId id="762" r:id="rId230"/>
    <p:sldId id="763" r:id="rId231"/>
    <p:sldId id="764" r:id="rId232"/>
    <p:sldId id="765" r:id="rId233"/>
    <p:sldId id="766" r:id="rId234"/>
    <p:sldId id="775" r:id="rId235"/>
    <p:sldId id="776" r:id="rId236"/>
    <p:sldId id="777" r:id="rId237"/>
    <p:sldId id="774" r:id="rId238"/>
    <p:sldId id="767" r:id="rId239"/>
    <p:sldId id="768" r:id="rId240"/>
    <p:sldId id="769" r:id="rId241"/>
    <p:sldId id="770" r:id="rId242"/>
    <p:sldId id="771" r:id="rId243"/>
    <p:sldId id="772" r:id="rId244"/>
    <p:sldId id="773" r:id="rId245"/>
    <p:sldId id="778" r:id="rId246"/>
    <p:sldId id="779" r:id="rId247"/>
    <p:sldId id="780" r:id="rId248"/>
    <p:sldId id="781" r:id="rId249"/>
    <p:sldId id="782" r:id="rId250"/>
    <p:sldId id="783" r:id="rId251"/>
    <p:sldId id="784" r:id="rId252"/>
    <p:sldId id="785" r:id="rId253"/>
    <p:sldId id="786" r:id="rId254"/>
    <p:sldId id="470" r:id="rId255"/>
    <p:sldId id="472" r:id="rId256"/>
    <p:sldId id="488" r:id="rId257"/>
    <p:sldId id="489" r:id="rId258"/>
    <p:sldId id="490" r:id="rId259"/>
    <p:sldId id="473" r:id="rId260"/>
    <p:sldId id="474" r:id="rId261"/>
    <p:sldId id="491" r:id="rId262"/>
    <p:sldId id="492" r:id="rId263"/>
    <p:sldId id="475" r:id="rId264"/>
    <p:sldId id="476" r:id="rId265"/>
    <p:sldId id="477" r:id="rId266"/>
    <p:sldId id="478" r:id="rId267"/>
    <p:sldId id="479" r:id="rId268"/>
    <p:sldId id="480" r:id="rId269"/>
    <p:sldId id="481" r:id="rId270"/>
    <p:sldId id="482" r:id="rId271"/>
    <p:sldId id="483" r:id="rId272"/>
    <p:sldId id="484" r:id="rId273"/>
    <p:sldId id="485" r:id="rId274"/>
    <p:sldId id="486" r:id="rId275"/>
    <p:sldId id="487" r:id="rId276"/>
    <p:sldId id="471" r:id="rId277"/>
    <p:sldId id="493" r:id="rId278"/>
    <p:sldId id="494" r:id="rId279"/>
    <p:sldId id="495" r:id="rId280"/>
    <p:sldId id="496" r:id="rId281"/>
    <p:sldId id="497" r:id="rId282"/>
    <p:sldId id="498" r:id="rId283"/>
    <p:sldId id="499" r:id="rId284"/>
    <p:sldId id="500" r:id="rId285"/>
    <p:sldId id="501" r:id="rId286"/>
    <p:sldId id="502" r:id="rId287"/>
    <p:sldId id="503" r:id="rId288"/>
    <p:sldId id="504" r:id="rId289"/>
    <p:sldId id="505" r:id="rId290"/>
    <p:sldId id="506" r:id="rId291"/>
    <p:sldId id="507" r:id="rId292"/>
    <p:sldId id="508" r:id="rId293"/>
    <p:sldId id="509" r:id="rId294"/>
    <p:sldId id="510" r:id="rId295"/>
    <p:sldId id="511" r:id="rId296"/>
    <p:sldId id="512" r:id="rId297"/>
    <p:sldId id="513" r:id="rId298"/>
    <p:sldId id="514" r:id="rId299"/>
    <p:sldId id="515" r:id="rId300"/>
    <p:sldId id="516" r:id="rId301"/>
    <p:sldId id="517" r:id="rId302"/>
    <p:sldId id="518" r:id="rId303"/>
    <p:sldId id="519" r:id="rId304"/>
    <p:sldId id="520" r:id="rId305"/>
    <p:sldId id="787" r:id="rId306"/>
    <p:sldId id="788" r:id="rId307"/>
    <p:sldId id="789" r:id="rId308"/>
    <p:sldId id="790" r:id="rId309"/>
    <p:sldId id="521" r:id="rId310"/>
    <p:sldId id="522" r:id="rId311"/>
    <p:sldId id="523" r:id="rId312"/>
    <p:sldId id="791" r:id="rId313"/>
    <p:sldId id="792" r:id="rId314"/>
    <p:sldId id="524" r:id="rId315"/>
    <p:sldId id="525" r:id="rId316"/>
    <p:sldId id="793" r:id="rId317"/>
    <p:sldId id="526" r:id="rId318"/>
    <p:sldId id="527" r:id="rId319"/>
    <p:sldId id="794" r:id="rId320"/>
    <p:sldId id="528" r:id="rId321"/>
    <p:sldId id="529" r:id="rId322"/>
    <p:sldId id="795" r:id="rId323"/>
    <p:sldId id="796" r:id="rId324"/>
    <p:sldId id="797" r:id="rId325"/>
    <p:sldId id="798" r:id="rId326"/>
    <p:sldId id="799" r:id="rId327"/>
    <p:sldId id="800" r:id="rId328"/>
    <p:sldId id="802" r:id="rId329"/>
    <p:sldId id="801" r:id="rId330"/>
    <p:sldId id="530" r:id="rId331"/>
    <p:sldId id="531" r:id="rId332"/>
    <p:sldId id="532" r:id="rId333"/>
    <p:sldId id="533" r:id="rId334"/>
    <p:sldId id="534" r:id="rId335"/>
    <p:sldId id="535" r:id="rId336"/>
    <p:sldId id="536" r:id="rId337"/>
    <p:sldId id="549" r:id="rId338"/>
    <p:sldId id="550" r:id="rId339"/>
    <p:sldId id="551" r:id="rId340"/>
    <p:sldId id="552" r:id="rId341"/>
    <p:sldId id="553" r:id="rId342"/>
    <p:sldId id="554" r:id="rId343"/>
    <p:sldId id="555" r:id="rId344"/>
    <p:sldId id="540" r:id="rId345"/>
    <p:sldId id="541" r:id="rId346"/>
    <p:sldId id="542" r:id="rId347"/>
    <p:sldId id="543" r:id="rId348"/>
    <p:sldId id="544" r:id="rId349"/>
    <p:sldId id="545" r:id="rId350"/>
    <p:sldId id="546" r:id="rId351"/>
    <p:sldId id="547" r:id="rId352"/>
    <p:sldId id="548" r:id="rId353"/>
    <p:sldId id="803" r:id="rId354"/>
    <p:sldId id="804" r:id="rId355"/>
    <p:sldId id="805" r:id="rId356"/>
    <p:sldId id="806" r:id="rId357"/>
    <p:sldId id="807" r:id="rId358"/>
    <p:sldId id="559" r:id="rId359"/>
    <p:sldId id="560" r:id="rId360"/>
    <p:sldId id="561" r:id="rId361"/>
    <p:sldId id="562" r:id="rId362"/>
    <p:sldId id="563" r:id="rId363"/>
    <p:sldId id="564" r:id="rId364"/>
    <p:sldId id="565" r:id="rId365"/>
    <p:sldId id="566" r:id="rId366"/>
    <p:sldId id="567" r:id="rId367"/>
    <p:sldId id="568" r:id="rId368"/>
    <p:sldId id="569" r:id="rId369"/>
    <p:sldId id="556" r:id="rId370"/>
    <p:sldId id="557" r:id="rId371"/>
    <p:sldId id="558" r:id="rId372"/>
    <p:sldId id="570" r:id="rId373"/>
    <p:sldId id="571" r:id="rId374"/>
    <p:sldId id="572" r:id="rId375"/>
    <p:sldId id="573" r:id="rId376"/>
    <p:sldId id="586" r:id="rId377"/>
    <p:sldId id="584" r:id="rId378"/>
    <p:sldId id="587" r:id="rId379"/>
    <p:sldId id="585" r:id="rId380"/>
    <p:sldId id="588" r:id="rId381"/>
    <p:sldId id="589" r:id="rId382"/>
    <p:sldId id="590" r:id="rId383"/>
    <p:sldId id="591" r:id="rId384"/>
    <p:sldId id="592" r:id="rId385"/>
    <p:sldId id="593" r:id="rId386"/>
    <p:sldId id="594" r:id="rId387"/>
    <p:sldId id="595" r:id="rId388"/>
    <p:sldId id="596" r:id="rId389"/>
    <p:sldId id="574" r:id="rId390"/>
    <p:sldId id="575" r:id="rId391"/>
    <p:sldId id="597" r:id="rId392"/>
    <p:sldId id="598" r:id="rId393"/>
    <p:sldId id="599" r:id="rId394"/>
    <p:sldId id="600" r:id="rId395"/>
    <p:sldId id="601" r:id="rId396"/>
    <p:sldId id="602" r:id="rId397"/>
    <p:sldId id="603" r:id="rId398"/>
    <p:sldId id="604" r:id="rId399"/>
    <p:sldId id="605" r:id="rId400"/>
    <p:sldId id="577" r:id="rId401"/>
    <p:sldId id="701" r:id="rId402"/>
    <p:sldId id="702" r:id="rId403"/>
    <p:sldId id="703" r:id="rId404"/>
    <p:sldId id="578" r:id="rId405"/>
    <p:sldId id="579" r:id="rId406"/>
    <p:sldId id="576" r:id="rId407"/>
    <p:sldId id="580" r:id="rId408"/>
    <p:sldId id="581" r:id="rId409"/>
    <p:sldId id="606" r:id="rId410"/>
    <p:sldId id="582" r:id="rId411"/>
    <p:sldId id="607" r:id="rId412"/>
    <p:sldId id="583" r:id="rId413"/>
    <p:sldId id="608" r:id="rId414"/>
    <p:sldId id="609" r:id="rId415"/>
    <p:sldId id="610" r:id="rId416"/>
    <p:sldId id="611" r:id="rId417"/>
    <p:sldId id="612" r:id="rId418"/>
    <p:sldId id="756" r:id="rId419"/>
    <p:sldId id="650" r:id="rId420"/>
    <p:sldId id="613" r:id="rId421"/>
    <p:sldId id="614" r:id="rId422"/>
    <p:sldId id="615" r:id="rId423"/>
    <p:sldId id="616" r:id="rId424"/>
    <p:sldId id="617" r:id="rId425"/>
    <p:sldId id="618" r:id="rId426"/>
    <p:sldId id="619" r:id="rId427"/>
    <p:sldId id="620" r:id="rId428"/>
    <p:sldId id="621" r:id="rId429"/>
    <p:sldId id="622" r:id="rId430"/>
    <p:sldId id="623" r:id="rId431"/>
    <p:sldId id="624" r:id="rId432"/>
    <p:sldId id="625" r:id="rId433"/>
    <p:sldId id="626" r:id="rId434"/>
    <p:sldId id="627" r:id="rId435"/>
    <p:sldId id="628" r:id="rId436"/>
    <p:sldId id="629" r:id="rId437"/>
    <p:sldId id="630" r:id="rId438"/>
    <p:sldId id="631" r:id="rId439"/>
    <p:sldId id="632" r:id="rId440"/>
    <p:sldId id="633" r:id="rId441"/>
    <p:sldId id="634" r:id="rId442"/>
    <p:sldId id="635" r:id="rId443"/>
    <p:sldId id="636" r:id="rId444"/>
    <p:sldId id="637" r:id="rId445"/>
    <p:sldId id="638" r:id="rId446"/>
    <p:sldId id="639" r:id="rId447"/>
    <p:sldId id="640" r:id="rId448"/>
    <p:sldId id="641" r:id="rId449"/>
    <p:sldId id="642" r:id="rId450"/>
    <p:sldId id="643" r:id="rId451"/>
    <p:sldId id="644" r:id="rId452"/>
    <p:sldId id="645" r:id="rId453"/>
    <p:sldId id="646" r:id="rId454"/>
    <p:sldId id="647" r:id="rId455"/>
    <p:sldId id="648" r:id="rId456"/>
    <p:sldId id="649" r:id="rId457"/>
    <p:sldId id="651" r:id="rId458"/>
    <p:sldId id="652" r:id="rId459"/>
    <p:sldId id="653" r:id="rId460"/>
    <p:sldId id="654" r:id="rId461"/>
    <p:sldId id="655" r:id="rId462"/>
    <p:sldId id="656" r:id="rId463"/>
    <p:sldId id="657" r:id="rId464"/>
    <p:sldId id="661" r:id="rId465"/>
    <p:sldId id="658" r:id="rId466"/>
    <p:sldId id="659" r:id="rId467"/>
    <p:sldId id="660" r:id="rId468"/>
    <p:sldId id="662" r:id="rId469"/>
    <p:sldId id="663" r:id="rId470"/>
    <p:sldId id="664" r:id="rId471"/>
    <p:sldId id="665" r:id="rId472"/>
    <p:sldId id="666" r:id="rId473"/>
    <p:sldId id="667" r:id="rId474"/>
    <p:sldId id="668" r:id="rId475"/>
    <p:sldId id="669" r:id="rId476"/>
    <p:sldId id="670" r:id="rId477"/>
    <p:sldId id="671" r:id="rId478"/>
    <p:sldId id="672" r:id="rId479"/>
    <p:sldId id="673" r:id="rId480"/>
    <p:sldId id="674" r:id="rId481"/>
    <p:sldId id="675" r:id="rId482"/>
    <p:sldId id="676" r:id="rId483"/>
    <p:sldId id="677" r:id="rId484"/>
    <p:sldId id="678" r:id="rId485"/>
    <p:sldId id="679" r:id="rId486"/>
    <p:sldId id="680" r:id="rId487"/>
    <p:sldId id="681" r:id="rId488"/>
    <p:sldId id="682" r:id="rId489"/>
    <p:sldId id="683" r:id="rId490"/>
    <p:sldId id="684" r:id="rId491"/>
    <p:sldId id="685" r:id="rId492"/>
    <p:sldId id="686" r:id="rId493"/>
    <p:sldId id="687" r:id="rId494"/>
    <p:sldId id="688" r:id="rId495"/>
    <p:sldId id="689" r:id="rId496"/>
    <p:sldId id="690" r:id="rId497"/>
    <p:sldId id="691" r:id="rId498"/>
    <p:sldId id="692" r:id="rId499"/>
    <p:sldId id="693" r:id="rId500"/>
    <p:sldId id="694" r:id="rId501"/>
    <p:sldId id="695" r:id="rId502"/>
    <p:sldId id="696" r:id="rId503"/>
    <p:sldId id="697" r:id="rId504"/>
    <p:sldId id="698" r:id="rId505"/>
    <p:sldId id="699" r:id="rId506"/>
    <p:sldId id="700" r:id="rId507"/>
    <p:sldId id="704" r:id="rId508"/>
    <p:sldId id="705" r:id="rId509"/>
    <p:sldId id="706" r:id="rId510"/>
    <p:sldId id="707" r:id="rId511"/>
    <p:sldId id="708" r:id="rId512"/>
    <p:sldId id="709" r:id="rId513"/>
    <p:sldId id="710" r:id="rId514"/>
    <p:sldId id="711" r:id="rId515"/>
    <p:sldId id="712" r:id="rId516"/>
    <p:sldId id="713" r:id="rId517"/>
    <p:sldId id="714" r:id="rId518"/>
    <p:sldId id="715" r:id="rId519"/>
    <p:sldId id="716" r:id="rId520"/>
    <p:sldId id="717" r:id="rId521"/>
    <p:sldId id="718" r:id="rId522"/>
    <p:sldId id="719" r:id="rId523"/>
    <p:sldId id="720" r:id="rId524"/>
    <p:sldId id="721" r:id="rId525"/>
    <p:sldId id="722" r:id="rId526"/>
    <p:sldId id="724" r:id="rId527"/>
    <p:sldId id="723" r:id="rId528"/>
    <p:sldId id="725" r:id="rId529"/>
    <p:sldId id="726" r:id="rId530"/>
    <p:sldId id="727" r:id="rId531"/>
    <p:sldId id="728" r:id="rId532"/>
    <p:sldId id="730" r:id="rId533"/>
    <p:sldId id="729" r:id="rId534"/>
    <p:sldId id="731" r:id="rId535"/>
    <p:sldId id="732" r:id="rId536"/>
    <p:sldId id="733" r:id="rId537"/>
    <p:sldId id="734" r:id="rId538"/>
    <p:sldId id="735" r:id="rId539"/>
    <p:sldId id="736" r:id="rId540"/>
    <p:sldId id="737" r:id="rId541"/>
    <p:sldId id="738" r:id="rId542"/>
    <p:sldId id="739" r:id="rId543"/>
    <p:sldId id="740" r:id="rId544"/>
    <p:sldId id="754" r:id="rId545"/>
    <p:sldId id="755" r:id="rId546"/>
    <p:sldId id="741" r:id="rId547"/>
    <p:sldId id="742" r:id="rId548"/>
    <p:sldId id="743" r:id="rId549"/>
    <p:sldId id="744" r:id="rId550"/>
    <p:sldId id="745" r:id="rId551"/>
    <p:sldId id="746" r:id="rId552"/>
    <p:sldId id="747" r:id="rId553"/>
    <p:sldId id="748" r:id="rId554"/>
    <p:sldId id="749" r:id="rId555"/>
    <p:sldId id="750" r:id="rId556"/>
    <p:sldId id="751" r:id="rId557"/>
    <p:sldId id="752" r:id="rId558"/>
    <p:sldId id="753" r:id="rId559"/>
    <p:sldId id="339" r:id="rId560"/>
    <p:sldId id="364" r:id="rId561"/>
  </p:sldIdLst>
  <p:sldSz cx="9144000" cy="6858000" type="screen4x3"/>
  <p:notesSz cx="6858000" cy="9144000"/>
  <p:custDataLst>
    <p:tags r:id="rId56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5FB1F9-9E28-4A76-A613-1C2180CDB4F7}">
          <p14:sldIdLst>
            <p14:sldId id="316"/>
            <p14:sldId id="404"/>
            <p14:sldId id="445"/>
            <p14:sldId id="446"/>
            <p14:sldId id="447"/>
            <p14:sldId id="448"/>
            <p14:sldId id="437"/>
            <p14:sldId id="345"/>
            <p14:sldId id="346"/>
            <p14:sldId id="347"/>
            <p14:sldId id="348"/>
            <p14:sldId id="349"/>
            <p14:sldId id="354"/>
            <p14:sldId id="438"/>
            <p14:sldId id="459"/>
            <p14:sldId id="460"/>
            <p14:sldId id="461"/>
            <p14:sldId id="450"/>
            <p14:sldId id="451"/>
            <p14:sldId id="808"/>
            <p14:sldId id="452"/>
            <p14:sldId id="453"/>
            <p14:sldId id="454"/>
            <p14:sldId id="456"/>
            <p14:sldId id="457"/>
            <p14:sldId id="458"/>
            <p14:sldId id="809"/>
            <p14:sldId id="810"/>
            <p14:sldId id="811"/>
            <p14:sldId id="812"/>
            <p14:sldId id="813"/>
            <p14:sldId id="462"/>
            <p14:sldId id="463"/>
            <p14:sldId id="464"/>
            <p14:sldId id="465"/>
            <p14:sldId id="466"/>
            <p14:sldId id="467"/>
            <p14:sldId id="468"/>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949"/>
            <p14:sldId id="835"/>
            <p14:sldId id="836"/>
            <p14:sldId id="837"/>
            <p14:sldId id="838"/>
            <p14:sldId id="839"/>
            <p14:sldId id="840"/>
            <p14:sldId id="841"/>
            <p14:sldId id="842"/>
            <p14:sldId id="843"/>
            <p14:sldId id="844"/>
            <p14:sldId id="845"/>
            <p14:sldId id="846"/>
            <p14:sldId id="847"/>
            <p14:sldId id="848"/>
            <p14:sldId id="849"/>
            <p14:sldId id="850"/>
            <p14:sldId id="851"/>
            <p14:sldId id="852"/>
            <p14:sldId id="853"/>
            <p14:sldId id="854"/>
            <p14:sldId id="855"/>
            <p14:sldId id="856"/>
            <p14:sldId id="857"/>
            <p14:sldId id="858"/>
            <p14:sldId id="859"/>
            <p14:sldId id="860"/>
            <p14:sldId id="861"/>
            <p14:sldId id="862"/>
            <p14:sldId id="863"/>
            <p14:sldId id="864"/>
            <p14:sldId id="865"/>
            <p14:sldId id="866"/>
            <p14:sldId id="867"/>
            <p14:sldId id="868"/>
            <p14:sldId id="869"/>
            <p14:sldId id="870"/>
            <p14:sldId id="871"/>
            <p14:sldId id="872"/>
            <p14:sldId id="873"/>
            <p14:sldId id="874"/>
            <p14:sldId id="537"/>
            <p14:sldId id="538"/>
            <p14:sldId id="539"/>
            <p14:sldId id="875"/>
            <p14:sldId id="876"/>
            <p14:sldId id="893"/>
            <p14:sldId id="956"/>
            <p14:sldId id="957"/>
            <p14:sldId id="958"/>
            <p14:sldId id="959"/>
            <p14:sldId id="960"/>
            <p14:sldId id="961"/>
            <p14:sldId id="962"/>
            <p14:sldId id="963"/>
            <p14:sldId id="964"/>
            <p14:sldId id="965"/>
            <p14:sldId id="966"/>
            <p14:sldId id="967"/>
            <p14:sldId id="894"/>
            <p14:sldId id="968"/>
            <p14:sldId id="969"/>
            <p14:sldId id="877"/>
            <p14:sldId id="878"/>
            <p14:sldId id="879"/>
            <p14:sldId id="880"/>
            <p14:sldId id="881"/>
            <p14:sldId id="882"/>
            <p14:sldId id="883"/>
            <p14:sldId id="884"/>
            <p14:sldId id="885"/>
            <p14:sldId id="886"/>
            <p14:sldId id="887"/>
            <p14:sldId id="888"/>
            <p14:sldId id="889"/>
            <p14:sldId id="890"/>
            <p14:sldId id="891"/>
            <p14:sldId id="892"/>
            <p14:sldId id="950"/>
            <p14:sldId id="951"/>
            <p14:sldId id="952"/>
            <p14:sldId id="953"/>
            <p14:sldId id="954"/>
            <p14:sldId id="955"/>
            <p14:sldId id="970"/>
            <p14:sldId id="971"/>
            <p14:sldId id="899"/>
            <p14:sldId id="900"/>
            <p14:sldId id="972"/>
            <p14:sldId id="973"/>
            <p14:sldId id="974"/>
            <p14:sldId id="975"/>
            <p14:sldId id="976"/>
            <p14:sldId id="977"/>
            <p14:sldId id="901"/>
            <p14:sldId id="948"/>
            <p14:sldId id="987"/>
            <p14:sldId id="978"/>
            <p14:sldId id="979"/>
            <p14:sldId id="980"/>
            <p14:sldId id="981"/>
            <p14:sldId id="982"/>
            <p14:sldId id="983"/>
            <p14:sldId id="984"/>
            <p14:sldId id="985"/>
            <p14:sldId id="986"/>
            <p14:sldId id="988"/>
            <p14:sldId id="989"/>
            <p14:sldId id="990"/>
            <p14:sldId id="991"/>
            <p14:sldId id="992"/>
            <p14:sldId id="993"/>
            <p14:sldId id="895"/>
            <p14:sldId id="896"/>
            <p14:sldId id="897"/>
            <p14:sldId id="898"/>
            <p14:sldId id="902"/>
            <p14:sldId id="903"/>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 id="928"/>
            <p14:sldId id="929"/>
            <p14:sldId id="930"/>
            <p14:sldId id="931"/>
            <p14:sldId id="932"/>
            <p14:sldId id="933"/>
            <p14:sldId id="934"/>
            <p14:sldId id="935"/>
            <p14:sldId id="936"/>
            <p14:sldId id="937"/>
            <p14:sldId id="938"/>
            <p14:sldId id="939"/>
            <p14:sldId id="940"/>
            <p14:sldId id="941"/>
            <p14:sldId id="942"/>
            <p14:sldId id="943"/>
            <p14:sldId id="944"/>
            <p14:sldId id="945"/>
            <p14:sldId id="946"/>
            <p14:sldId id="947"/>
            <p14:sldId id="757"/>
            <p14:sldId id="760"/>
            <p14:sldId id="761"/>
            <p14:sldId id="758"/>
            <p14:sldId id="759"/>
            <p14:sldId id="762"/>
            <p14:sldId id="763"/>
            <p14:sldId id="764"/>
            <p14:sldId id="765"/>
            <p14:sldId id="766"/>
            <p14:sldId id="775"/>
            <p14:sldId id="776"/>
            <p14:sldId id="777"/>
            <p14:sldId id="774"/>
            <p14:sldId id="767"/>
            <p14:sldId id="768"/>
            <p14:sldId id="769"/>
            <p14:sldId id="770"/>
            <p14:sldId id="771"/>
            <p14:sldId id="772"/>
            <p14:sldId id="773"/>
            <p14:sldId id="778"/>
            <p14:sldId id="779"/>
            <p14:sldId id="780"/>
            <p14:sldId id="781"/>
            <p14:sldId id="782"/>
            <p14:sldId id="783"/>
            <p14:sldId id="784"/>
            <p14:sldId id="785"/>
            <p14:sldId id="786"/>
            <p14:sldId id="470"/>
            <p14:sldId id="472"/>
            <p14:sldId id="488"/>
            <p14:sldId id="489"/>
            <p14:sldId id="490"/>
            <p14:sldId id="473"/>
            <p14:sldId id="474"/>
            <p14:sldId id="491"/>
            <p14:sldId id="492"/>
            <p14:sldId id="475"/>
            <p14:sldId id="476"/>
            <p14:sldId id="477"/>
            <p14:sldId id="478"/>
            <p14:sldId id="479"/>
            <p14:sldId id="480"/>
            <p14:sldId id="481"/>
            <p14:sldId id="482"/>
            <p14:sldId id="483"/>
            <p14:sldId id="484"/>
            <p14:sldId id="485"/>
            <p14:sldId id="486"/>
            <p14:sldId id="487"/>
            <p14:sldId id="471"/>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787"/>
            <p14:sldId id="788"/>
            <p14:sldId id="789"/>
            <p14:sldId id="790"/>
            <p14:sldId id="521"/>
            <p14:sldId id="522"/>
            <p14:sldId id="523"/>
            <p14:sldId id="791"/>
            <p14:sldId id="792"/>
            <p14:sldId id="524"/>
            <p14:sldId id="525"/>
            <p14:sldId id="793"/>
            <p14:sldId id="526"/>
            <p14:sldId id="527"/>
            <p14:sldId id="794"/>
            <p14:sldId id="528"/>
            <p14:sldId id="529"/>
            <p14:sldId id="795"/>
            <p14:sldId id="796"/>
            <p14:sldId id="797"/>
            <p14:sldId id="798"/>
            <p14:sldId id="799"/>
            <p14:sldId id="800"/>
            <p14:sldId id="802"/>
            <p14:sldId id="801"/>
            <p14:sldId id="530"/>
            <p14:sldId id="531"/>
            <p14:sldId id="532"/>
            <p14:sldId id="533"/>
            <p14:sldId id="534"/>
            <p14:sldId id="535"/>
            <p14:sldId id="536"/>
            <p14:sldId id="549"/>
            <p14:sldId id="550"/>
            <p14:sldId id="551"/>
            <p14:sldId id="552"/>
            <p14:sldId id="553"/>
            <p14:sldId id="554"/>
            <p14:sldId id="555"/>
            <p14:sldId id="540"/>
            <p14:sldId id="541"/>
            <p14:sldId id="542"/>
            <p14:sldId id="543"/>
            <p14:sldId id="544"/>
            <p14:sldId id="545"/>
            <p14:sldId id="546"/>
            <p14:sldId id="547"/>
            <p14:sldId id="548"/>
            <p14:sldId id="803"/>
            <p14:sldId id="804"/>
            <p14:sldId id="805"/>
            <p14:sldId id="806"/>
            <p14:sldId id="807"/>
            <p14:sldId id="559"/>
            <p14:sldId id="560"/>
            <p14:sldId id="561"/>
            <p14:sldId id="562"/>
            <p14:sldId id="563"/>
            <p14:sldId id="564"/>
            <p14:sldId id="565"/>
            <p14:sldId id="566"/>
            <p14:sldId id="567"/>
            <p14:sldId id="568"/>
            <p14:sldId id="569"/>
            <p14:sldId id="556"/>
            <p14:sldId id="557"/>
            <p14:sldId id="558"/>
            <p14:sldId id="570"/>
            <p14:sldId id="571"/>
            <p14:sldId id="572"/>
            <p14:sldId id="573"/>
            <p14:sldId id="586"/>
            <p14:sldId id="584"/>
            <p14:sldId id="587"/>
            <p14:sldId id="585"/>
            <p14:sldId id="588"/>
            <p14:sldId id="589"/>
            <p14:sldId id="590"/>
            <p14:sldId id="591"/>
            <p14:sldId id="592"/>
            <p14:sldId id="593"/>
            <p14:sldId id="594"/>
            <p14:sldId id="595"/>
            <p14:sldId id="596"/>
            <p14:sldId id="574"/>
            <p14:sldId id="575"/>
            <p14:sldId id="597"/>
            <p14:sldId id="598"/>
            <p14:sldId id="599"/>
            <p14:sldId id="600"/>
            <p14:sldId id="601"/>
            <p14:sldId id="602"/>
            <p14:sldId id="603"/>
            <p14:sldId id="604"/>
            <p14:sldId id="605"/>
            <p14:sldId id="577"/>
            <p14:sldId id="701"/>
            <p14:sldId id="702"/>
            <p14:sldId id="703"/>
            <p14:sldId id="578"/>
            <p14:sldId id="579"/>
            <p14:sldId id="576"/>
            <p14:sldId id="580"/>
            <p14:sldId id="581"/>
            <p14:sldId id="606"/>
            <p14:sldId id="582"/>
            <p14:sldId id="607"/>
            <p14:sldId id="583"/>
            <p14:sldId id="608"/>
            <p14:sldId id="609"/>
            <p14:sldId id="610"/>
            <p14:sldId id="611"/>
            <p14:sldId id="612"/>
            <p14:sldId id="756"/>
            <p14:sldId id="650"/>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1"/>
            <p14:sldId id="652"/>
            <p14:sldId id="653"/>
            <p14:sldId id="654"/>
            <p14:sldId id="655"/>
            <p14:sldId id="656"/>
            <p14:sldId id="657"/>
            <p14:sldId id="661"/>
            <p14:sldId id="658"/>
            <p14:sldId id="659"/>
            <p14:sldId id="660"/>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4"/>
            <p14:sldId id="723"/>
            <p14:sldId id="725"/>
            <p14:sldId id="726"/>
            <p14:sldId id="727"/>
            <p14:sldId id="728"/>
            <p14:sldId id="730"/>
            <p14:sldId id="729"/>
            <p14:sldId id="731"/>
            <p14:sldId id="732"/>
            <p14:sldId id="733"/>
            <p14:sldId id="734"/>
            <p14:sldId id="735"/>
            <p14:sldId id="736"/>
            <p14:sldId id="737"/>
            <p14:sldId id="738"/>
            <p14:sldId id="739"/>
            <p14:sldId id="740"/>
            <p14:sldId id="754"/>
            <p14:sldId id="755"/>
            <p14:sldId id="741"/>
            <p14:sldId id="742"/>
            <p14:sldId id="743"/>
            <p14:sldId id="744"/>
            <p14:sldId id="745"/>
            <p14:sldId id="746"/>
            <p14:sldId id="747"/>
            <p14:sldId id="748"/>
            <p14:sldId id="749"/>
            <p14:sldId id="750"/>
            <p14:sldId id="751"/>
            <p14:sldId id="752"/>
            <p14:sldId id="753"/>
            <p14:sldId id="339"/>
            <p14:sldId id="364"/>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95033" autoAdjust="0"/>
  </p:normalViewPr>
  <p:slideViewPr>
    <p:cSldViewPr snapToObjects="1" showGuides="1">
      <p:cViewPr varScale="1">
        <p:scale>
          <a:sx n="62" d="100"/>
          <a:sy n="62" d="100"/>
        </p:scale>
        <p:origin x="1324" y="268"/>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3120"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324" Type="http://schemas.openxmlformats.org/officeDocument/2006/relationships/slide" Target="slides/slide320.xml"/><Relationship Id="rId531" Type="http://schemas.openxmlformats.org/officeDocument/2006/relationships/slide" Target="slides/slide527.xml"/><Relationship Id="rId170" Type="http://schemas.openxmlformats.org/officeDocument/2006/relationships/slide" Target="slides/slide166.xml"/><Relationship Id="rId268" Type="http://schemas.openxmlformats.org/officeDocument/2006/relationships/slide" Target="slides/slide264.xml"/><Relationship Id="rId475" Type="http://schemas.openxmlformats.org/officeDocument/2006/relationships/slide" Target="slides/slide471.xml"/><Relationship Id="rId32" Type="http://schemas.openxmlformats.org/officeDocument/2006/relationships/slide" Target="slides/slide28.xml"/><Relationship Id="rId128" Type="http://schemas.openxmlformats.org/officeDocument/2006/relationships/slide" Target="slides/slide124.xml"/><Relationship Id="rId335" Type="http://schemas.openxmlformats.org/officeDocument/2006/relationships/slide" Target="slides/slide331.xml"/><Relationship Id="rId542" Type="http://schemas.openxmlformats.org/officeDocument/2006/relationships/slide" Target="slides/slide538.xml"/><Relationship Id="rId181" Type="http://schemas.openxmlformats.org/officeDocument/2006/relationships/slide" Target="slides/slide177.xml"/><Relationship Id="rId402" Type="http://schemas.openxmlformats.org/officeDocument/2006/relationships/slide" Target="slides/slide398.xml"/><Relationship Id="rId279" Type="http://schemas.openxmlformats.org/officeDocument/2006/relationships/slide" Target="slides/slide275.xml"/><Relationship Id="rId486" Type="http://schemas.openxmlformats.org/officeDocument/2006/relationships/slide" Target="slides/slide482.xml"/><Relationship Id="rId43" Type="http://schemas.openxmlformats.org/officeDocument/2006/relationships/slide" Target="slides/slide39.xml"/><Relationship Id="rId139" Type="http://schemas.openxmlformats.org/officeDocument/2006/relationships/slide" Target="slides/slide135.xml"/><Relationship Id="rId346" Type="http://schemas.openxmlformats.org/officeDocument/2006/relationships/slide" Target="slides/slide342.xml"/><Relationship Id="rId553" Type="http://schemas.openxmlformats.org/officeDocument/2006/relationships/slide" Target="slides/slide549.xml"/><Relationship Id="rId192" Type="http://schemas.openxmlformats.org/officeDocument/2006/relationships/slide" Target="slides/slide188.xml"/><Relationship Id="rId206" Type="http://schemas.openxmlformats.org/officeDocument/2006/relationships/slide" Target="slides/slide202.xml"/><Relationship Id="rId413" Type="http://schemas.openxmlformats.org/officeDocument/2006/relationships/slide" Target="slides/slide409.xml"/><Relationship Id="rId497" Type="http://schemas.openxmlformats.org/officeDocument/2006/relationships/slide" Target="slides/slide493.xml"/><Relationship Id="rId357" Type="http://schemas.openxmlformats.org/officeDocument/2006/relationships/slide" Target="slides/slide353.xml"/><Relationship Id="rId54" Type="http://schemas.openxmlformats.org/officeDocument/2006/relationships/slide" Target="slides/slide50.xml"/><Relationship Id="rId217" Type="http://schemas.openxmlformats.org/officeDocument/2006/relationships/slide" Target="slides/slide213.xml"/><Relationship Id="rId564" Type="http://schemas.openxmlformats.org/officeDocument/2006/relationships/tags" Target="tags/tag1.xml"/><Relationship Id="rId424" Type="http://schemas.openxmlformats.org/officeDocument/2006/relationships/slide" Target="slides/slide420.xml"/><Relationship Id="rId270" Type="http://schemas.openxmlformats.org/officeDocument/2006/relationships/slide" Target="slides/slide266.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435" Type="http://schemas.openxmlformats.org/officeDocument/2006/relationships/slide" Target="slides/slide431.xml"/><Relationship Id="rId477" Type="http://schemas.openxmlformats.org/officeDocument/2006/relationships/slide" Target="slides/slide473.xml"/><Relationship Id="rId281" Type="http://schemas.openxmlformats.org/officeDocument/2006/relationships/slide" Target="slides/slide277.xml"/><Relationship Id="rId337" Type="http://schemas.openxmlformats.org/officeDocument/2006/relationships/slide" Target="slides/slide333.xml"/><Relationship Id="rId502" Type="http://schemas.openxmlformats.org/officeDocument/2006/relationships/slide" Target="slides/slide498.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544" Type="http://schemas.openxmlformats.org/officeDocument/2006/relationships/slide" Target="slides/slide540.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390" Type="http://schemas.openxmlformats.org/officeDocument/2006/relationships/slide" Target="slides/slide386.xml"/><Relationship Id="rId404" Type="http://schemas.openxmlformats.org/officeDocument/2006/relationships/slide" Target="slides/slide400.xml"/><Relationship Id="rId446" Type="http://schemas.openxmlformats.org/officeDocument/2006/relationships/slide" Target="slides/slide442.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88" Type="http://schemas.openxmlformats.org/officeDocument/2006/relationships/slide" Target="slides/slide484.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513" Type="http://schemas.openxmlformats.org/officeDocument/2006/relationships/slide" Target="slides/slide509.xml"/><Relationship Id="rId555" Type="http://schemas.openxmlformats.org/officeDocument/2006/relationships/slide" Target="slides/slide551.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415" Type="http://schemas.openxmlformats.org/officeDocument/2006/relationships/slide" Target="slides/slide411.xml"/><Relationship Id="rId457" Type="http://schemas.openxmlformats.org/officeDocument/2006/relationships/slide" Target="slides/slide453.xml"/><Relationship Id="rId261" Type="http://schemas.openxmlformats.org/officeDocument/2006/relationships/slide" Target="slides/slide257.xml"/><Relationship Id="rId499" Type="http://schemas.openxmlformats.org/officeDocument/2006/relationships/slide" Target="slides/slide495.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524" Type="http://schemas.openxmlformats.org/officeDocument/2006/relationships/slide" Target="slides/slide520.xml"/><Relationship Id="rId566" Type="http://schemas.openxmlformats.org/officeDocument/2006/relationships/presProps" Target="presProps.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426" Type="http://schemas.openxmlformats.org/officeDocument/2006/relationships/slide" Target="slides/slide422.xml"/><Relationship Id="rId230" Type="http://schemas.openxmlformats.org/officeDocument/2006/relationships/slide" Target="slides/slide226.xml"/><Relationship Id="rId468" Type="http://schemas.openxmlformats.org/officeDocument/2006/relationships/slide" Target="slides/slide464.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535" Type="http://schemas.openxmlformats.org/officeDocument/2006/relationships/slide" Target="slides/slide531.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241" Type="http://schemas.openxmlformats.org/officeDocument/2006/relationships/slide" Target="slides/slide237.xml"/><Relationship Id="rId437" Type="http://schemas.openxmlformats.org/officeDocument/2006/relationships/slide" Target="slides/slide433.xml"/><Relationship Id="rId479" Type="http://schemas.openxmlformats.org/officeDocument/2006/relationships/slide" Target="slides/slide475.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490" Type="http://schemas.openxmlformats.org/officeDocument/2006/relationships/slide" Target="slides/slide486.xml"/><Relationship Id="rId504" Type="http://schemas.openxmlformats.org/officeDocument/2006/relationships/slide" Target="slides/slide500.xml"/><Relationship Id="rId546" Type="http://schemas.openxmlformats.org/officeDocument/2006/relationships/slide" Target="slides/slide542.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406" Type="http://schemas.openxmlformats.org/officeDocument/2006/relationships/slide" Target="slides/slide402.xml"/><Relationship Id="rId9" Type="http://schemas.openxmlformats.org/officeDocument/2006/relationships/slide" Target="slides/slide5.xml"/><Relationship Id="rId210" Type="http://schemas.openxmlformats.org/officeDocument/2006/relationships/slide" Target="slides/slide206.xml"/><Relationship Id="rId392" Type="http://schemas.openxmlformats.org/officeDocument/2006/relationships/slide" Target="slides/slide388.xml"/><Relationship Id="rId448" Type="http://schemas.openxmlformats.org/officeDocument/2006/relationships/slide" Target="slides/slide444.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515" Type="http://schemas.openxmlformats.org/officeDocument/2006/relationships/slide" Target="slides/slide511.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557" Type="http://schemas.openxmlformats.org/officeDocument/2006/relationships/slide" Target="slides/slide553.xml"/><Relationship Id="rId196" Type="http://schemas.openxmlformats.org/officeDocument/2006/relationships/slide" Target="slides/slide192.xml"/><Relationship Id="rId417" Type="http://schemas.openxmlformats.org/officeDocument/2006/relationships/slide" Target="slides/slide413.xml"/><Relationship Id="rId459" Type="http://schemas.openxmlformats.org/officeDocument/2006/relationships/slide" Target="slides/slide455.xml"/><Relationship Id="rId16" Type="http://schemas.openxmlformats.org/officeDocument/2006/relationships/slide" Target="slides/slide12.xml"/><Relationship Id="rId221" Type="http://schemas.openxmlformats.org/officeDocument/2006/relationships/slide" Target="slides/slide217.xml"/><Relationship Id="rId263" Type="http://schemas.openxmlformats.org/officeDocument/2006/relationships/slide" Target="slides/slide259.xml"/><Relationship Id="rId319" Type="http://schemas.openxmlformats.org/officeDocument/2006/relationships/slide" Target="slides/slide315.xml"/><Relationship Id="rId470" Type="http://schemas.openxmlformats.org/officeDocument/2006/relationships/slide" Target="slides/slide466.xml"/><Relationship Id="rId526" Type="http://schemas.openxmlformats.org/officeDocument/2006/relationships/slide" Target="slides/slide522.xml"/><Relationship Id="rId58" Type="http://schemas.openxmlformats.org/officeDocument/2006/relationships/slide" Target="slides/slide54.xml"/><Relationship Id="rId123" Type="http://schemas.openxmlformats.org/officeDocument/2006/relationships/slide" Target="slides/slide119.xml"/><Relationship Id="rId330" Type="http://schemas.openxmlformats.org/officeDocument/2006/relationships/slide" Target="slides/slide326.xml"/><Relationship Id="rId568" Type="http://schemas.openxmlformats.org/officeDocument/2006/relationships/theme" Target="theme/theme1.xml"/><Relationship Id="rId165" Type="http://schemas.openxmlformats.org/officeDocument/2006/relationships/slide" Target="slides/slide161.xml"/><Relationship Id="rId372" Type="http://schemas.openxmlformats.org/officeDocument/2006/relationships/slide" Target="slides/slide368.xml"/><Relationship Id="rId428" Type="http://schemas.openxmlformats.org/officeDocument/2006/relationships/slide" Target="slides/slide424.xml"/><Relationship Id="rId232" Type="http://schemas.openxmlformats.org/officeDocument/2006/relationships/slide" Target="slides/slide228.xml"/><Relationship Id="rId274" Type="http://schemas.openxmlformats.org/officeDocument/2006/relationships/slide" Target="slides/slide270.xml"/><Relationship Id="rId481" Type="http://schemas.openxmlformats.org/officeDocument/2006/relationships/slide" Target="slides/slide477.xml"/><Relationship Id="rId27" Type="http://schemas.openxmlformats.org/officeDocument/2006/relationships/slide" Target="slides/slide23.xml"/><Relationship Id="rId69" Type="http://schemas.openxmlformats.org/officeDocument/2006/relationships/slide" Target="slides/slide65.xml"/><Relationship Id="rId134" Type="http://schemas.openxmlformats.org/officeDocument/2006/relationships/slide" Target="slides/slide130.xml"/><Relationship Id="rId537" Type="http://schemas.openxmlformats.org/officeDocument/2006/relationships/slide" Target="slides/slide533.xml"/><Relationship Id="rId80" Type="http://schemas.openxmlformats.org/officeDocument/2006/relationships/slide" Target="slides/slide76.xml"/><Relationship Id="rId176" Type="http://schemas.openxmlformats.org/officeDocument/2006/relationships/slide" Target="slides/slide172.xml"/><Relationship Id="rId341" Type="http://schemas.openxmlformats.org/officeDocument/2006/relationships/slide" Target="slides/slide337.xml"/><Relationship Id="rId383" Type="http://schemas.openxmlformats.org/officeDocument/2006/relationships/slide" Target="slides/slide379.xml"/><Relationship Id="rId439" Type="http://schemas.openxmlformats.org/officeDocument/2006/relationships/slide" Target="slides/slide435.xml"/><Relationship Id="rId201" Type="http://schemas.openxmlformats.org/officeDocument/2006/relationships/slide" Target="slides/slide197.xml"/><Relationship Id="rId243" Type="http://schemas.openxmlformats.org/officeDocument/2006/relationships/slide" Target="slides/slide239.xml"/><Relationship Id="rId285" Type="http://schemas.openxmlformats.org/officeDocument/2006/relationships/slide" Target="slides/slide281.xml"/><Relationship Id="rId450" Type="http://schemas.openxmlformats.org/officeDocument/2006/relationships/slide" Target="slides/slide446.xml"/><Relationship Id="rId506" Type="http://schemas.openxmlformats.org/officeDocument/2006/relationships/slide" Target="slides/slide502.xml"/><Relationship Id="rId38" Type="http://schemas.openxmlformats.org/officeDocument/2006/relationships/slide" Target="slides/slide34.xml"/><Relationship Id="rId103" Type="http://schemas.openxmlformats.org/officeDocument/2006/relationships/slide" Target="slides/slide99.xml"/><Relationship Id="rId310" Type="http://schemas.openxmlformats.org/officeDocument/2006/relationships/slide" Target="slides/slide306.xml"/><Relationship Id="rId492" Type="http://schemas.openxmlformats.org/officeDocument/2006/relationships/slide" Target="slides/slide488.xml"/><Relationship Id="rId548" Type="http://schemas.openxmlformats.org/officeDocument/2006/relationships/slide" Target="slides/slide544.xml"/><Relationship Id="rId91" Type="http://schemas.openxmlformats.org/officeDocument/2006/relationships/slide" Target="slides/slide87.xml"/><Relationship Id="rId145" Type="http://schemas.openxmlformats.org/officeDocument/2006/relationships/slide" Target="slides/slide141.xml"/><Relationship Id="rId187" Type="http://schemas.openxmlformats.org/officeDocument/2006/relationships/slide" Target="slides/slide183.xml"/><Relationship Id="rId352" Type="http://schemas.openxmlformats.org/officeDocument/2006/relationships/slide" Target="slides/slide348.xml"/><Relationship Id="rId394" Type="http://schemas.openxmlformats.org/officeDocument/2006/relationships/slide" Target="slides/slide390.xml"/><Relationship Id="rId408" Type="http://schemas.openxmlformats.org/officeDocument/2006/relationships/slide" Target="slides/slide404.xml"/><Relationship Id="rId212" Type="http://schemas.openxmlformats.org/officeDocument/2006/relationships/slide" Target="slides/slide208.xml"/><Relationship Id="rId254" Type="http://schemas.openxmlformats.org/officeDocument/2006/relationships/slide" Target="slides/slide250.xml"/><Relationship Id="rId49" Type="http://schemas.openxmlformats.org/officeDocument/2006/relationships/slide" Target="slides/slide45.xml"/><Relationship Id="rId114" Type="http://schemas.openxmlformats.org/officeDocument/2006/relationships/slide" Target="slides/slide110.xml"/><Relationship Id="rId296" Type="http://schemas.openxmlformats.org/officeDocument/2006/relationships/slide" Target="slides/slide292.xml"/><Relationship Id="rId461" Type="http://schemas.openxmlformats.org/officeDocument/2006/relationships/slide" Target="slides/slide457.xml"/><Relationship Id="rId517" Type="http://schemas.openxmlformats.org/officeDocument/2006/relationships/slide" Target="slides/slide513.xml"/><Relationship Id="rId559" Type="http://schemas.openxmlformats.org/officeDocument/2006/relationships/slide" Target="slides/slide555.xml"/><Relationship Id="rId60" Type="http://schemas.openxmlformats.org/officeDocument/2006/relationships/slide" Target="slides/slide56.xml"/><Relationship Id="rId156" Type="http://schemas.openxmlformats.org/officeDocument/2006/relationships/slide" Target="slides/slide152.xml"/><Relationship Id="rId198" Type="http://schemas.openxmlformats.org/officeDocument/2006/relationships/slide" Target="slides/slide194.xml"/><Relationship Id="rId321" Type="http://schemas.openxmlformats.org/officeDocument/2006/relationships/slide" Target="slides/slide317.xml"/><Relationship Id="rId363" Type="http://schemas.openxmlformats.org/officeDocument/2006/relationships/slide" Target="slides/slide359.xml"/><Relationship Id="rId419" Type="http://schemas.openxmlformats.org/officeDocument/2006/relationships/slide" Target="slides/slide415.xml"/><Relationship Id="rId223" Type="http://schemas.openxmlformats.org/officeDocument/2006/relationships/slide" Target="slides/slide219.xml"/><Relationship Id="rId430" Type="http://schemas.openxmlformats.org/officeDocument/2006/relationships/slide" Target="slides/slide426.xml"/><Relationship Id="rId18" Type="http://schemas.openxmlformats.org/officeDocument/2006/relationships/slide" Target="slides/slide14.xml"/><Relationship Id="rId265" Type="http://schemas.openxmlformats.org/officeDocument/2006/relationships/slide" Target="slides/slide261.xml"/><Relationship Id="rId472" Type="http://schemas.openxmlformats.org/officeDocument/2006/relationships/slide" Target="slides/slide468.xml"/><Relationship Id="rId528" Type="http://schemas.openxmlformats.org/officeDocument/2006/relationships/slide" Target="slides/slide524.xml"/><Relationship Id="rId125" Type="http://schemas.openxmlformats.org/officeDocument/2006/relationships/slide" Target="slides/slide121.xml"/><Relationship Id="rId167" Type="http://schemas.openxmlformats.org/officeDocument/2006/relationships/slide" Target="slides/slide163.xml"/><Relationship Id="rId332" Type="http://schemas.openxmlformats.org/officeDocument/2006/relationships/slide" Target="slides/slide328.xml"/><Relationship Id="rId374" Type="http://schemas.openxmlformats.org/officeDocument/2006/relationships/slide" Target="slides/slide370.xml"/><Relationship Id="rId71" Type="http://schemas.openxmlformats.org/officeDocument/2006/relationships/slide" Target="slides/slide67.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76" Type="http://schemas.openxmlformats.org/officeDocument/2006/relationships/slide" Target="slides/slide272.xml"/><Relationship Id="rId441" Type="http://schemas.openxmlformats.org/officeDocument/2006/relationships/slide" Target="slides/slide437.xml"/><Relationship Id="rId483" Type="http://schemas.openxmlformats.org/officeDocument/2006/relationships/slide" Target="slides/slide479.xml"/><Relationship Id="rId539" Type="http://schemas.openxmlformats.org/officeDocument/2006/relationships/slide" Target="slides/slide535.xml"/><Relationship Id="rId40" Type="http://schemas.openxmlformats.org/officeDocument/2006/relationships/slide" Target="slides/slide36.xml"/><Relationship Id="rId136" Type="http://schemas.openxmlformats.org/officeDocument/2006/relationships/slide" Target="slides/slide132.xml"/><Relationship Id="rId178" Type="http://schemas.openxmlformats.org/officeDocument/2006/relationships/slide" Target="slides/slide174.xml"/><Relationship Id="rId301" Type="http://schemas.openxmlformats.org/officeDocument/2006/relationships/slide" Target="slides/slide297.xml"/><Relationship Id="rId343" Type="http://schemas.openxmlformats.org/officeDocument/2006/relationships/slide" Target="slides/slide339.xml"/><Relationship Id="rId550" Type="http://schemas.openxmlformats.org/officeDocument/2006/relationships/slide" Target="slides/slide546.xml"/><Relationship Id="rId82" Type="http://schemas.openxmlformats.org/officeDocument/2006/relationships/slide" Target="slides/slide78.xml"/><Relationship Id="rId203" Type="http://schemas.openxmlformats.org/officeDocument/2006/relationships/slide" Target="slides/slide199.xml"/><Relationship Id="rId385" Type="http://schemas.openxmlformats.org/officeDocument/2006/relationships/slide" Target="slides/slide381.xml"/><Relationship Id="rId245" Type="http://schemas.openxmlformats.org/officeDocument/2006/relationships/slide" Target="slides/slide241.xml"/><Relationship Id="rId287" Type="http://schemas.openxmlformats.org/officeDocument/2006/relationships/slide" Target="slides/slide283.xml"/><Relationship Id="rId410" Type="http://schemas.openxmlformats.org/officeDocument/2006/relationships/slide" Target="slides/slide406.xml"/><Relationship Id="rId452" Type="http://schemas.openxmlformats.org/officeDocument/2006/relationships/slide" Target="slides/slide448.xml"/><Relationship Id="rId494" Type="http://schemas.openxmlformats.org/officeDocument/2006/relationships/slide" Target="slides/slide490.xml"/><Relationship Id="rId508" Type="http://schemas.openxmlformats.org/officeDocument/2006/relationships/slide" Target="slides/slide504.xml"/><Relationship Id="rId105" Type="http://schemas.openxmlformats.org/officeDocument/2006/relationships/slide" Target="slides/slide101.xml"/><Relationship Id="rId147" Type="http://schemas.openxmlformats.org/officeDocument/2006/relationships/slide" Target="slides/slide143.xml"/><Relationship Id="rId312" Type="http://schemas.openxmlformats.org/officeDocument/2006/relationships/slide" Target="slides/slide308.xml"/><Relationship Id="rId354" Type="http://schemas.openxmlformats.org/officeDocument/2006/relationships/slide" Target="slides/slide350.xml"/><Relationship Id="rId51" Type="http://schemas.openxmlformats.org/officeDocument/2006/relationships/slide" Target="slides/slide47.xml"/><Relationship Id="rId93" Type="http://schemas.openxmlformats.org/officeDocument/2006/relationships/slide" Target="slides/slide89.xml"/><Relationship Id="rId189" Type="http://schemas.openxmlformats.org/officeDocument/2006/relationships/slide" Target="slides/slide185.xml"/><Relationship Id="rId396" Type="http://schemas.openxmlformats.org/officeDocument/2006/relationships/slide" Target="slides/slide392.xml"/><Relationship Id="rId561" Type="http://schemas.openxmlformats.org/officeDocument/2006/relationships/slide" Target="slides/slide557.xml"/><Relationship Id="rId214" Type="http://schemas.openxmlformats.org/officeDocument/2006/relationships/slide" Target="slides/slide210.xml"/><Relationship Id="rId256" Type="http://schemas.openxmlformats.org/officeDocument/2006/relationships/slide" Target="slides/slide252.xml"/><Relationship Id="rId298" Type="http://schemas.openxmlformats.org/officeDocument/2006/relationships/slide" Target="slides/slide294.xml"/><Relationship Id="rId421" Type="http://schemas.openxmlformats.org/officeDocument/2006/relationships/slide" Target="slides/slide417.xml"/><Relationship Id="rId463" Type="http://schemas.openxmlformats.org/officeDocument/2006/relationships/slide" Target="slides/slide459.xml"/><Relationship Id="rId519" Type="http://schemas.openxmlformats.org/officeDocument/2006/relationships/slide" Target="slides/slide515.xml"/><Relationship Id="rId116" Type="http://schemas.openxmlformats.org/officeDocument/2006/relationships/slide" Target="slides/slide112.xml"/><Relationship Id="rId158" Type="http://schemas.openxmlformats.org/officeDocument/2006/relationships/slide" Target="slides/slide154.xml"/><Relationship Id="rId323" Type="http://schemas.openxmlformats.org/officeDocument/2006/relationships/slide" Target="slides/slide319.xml"/><Relationship Id="rId530" Type="http://schemas.openxmlformats.org/officeDocument/2006/relationships/slide" Target="slides/slide526.xml"/><Relationship Id="rId20" Type="http://schemas.openxmlformats.org/officeDocument/2006/relationships/slide" Target="slides/slide16.xml"/><Relationship Id="rId62" Type="http://schemas.openxmlformats.org/officeDocument/2006/relationships/slide" Target="slides/slide58.xml"/><Relationship Id="rId365" Type="http://schemas.openxmlformats.org/officeDocument/2006/relationships/slide" Target="slides/slide361.xml"/><Relationship Id="rId225" Type="http://schemas.openxmlformats.org/officeDocument/2006/relationships/slide" Target="slides/slide221.xml"/><Relationship Id="rId267" Type="http://schemas.openxmlformats.org/officeDocument/2006/relationships/slide" Target="slides/slide263.xml"/><Relationship Id="rId432" Type="http://schemas.openxmlformats.org/officeDocument/2006/relationships/slide" Target="slides/slide428.xml"/><Relationship Id="rId474" Type="http://schemas.openxmlformats.org/officeDocument/2006/relationships/slide" Target="slides/slide470.xml"/><Relationship Id="rId127" Type="http://schemas.openxmlformats.org/officeDocument/2006/relationships/slide" Target="slides/slide123.xml"/><Relationship Id="rId31" Type="http://schemas.openxmlformats.org/officeDocument/2006/relationships/slide" Target="slides/slide27.xml"/><Relationship Id="rId73" Type="http://schemas.openxmlformats.org/officeDocument/2006/relationships/slide" Target="slides/slide69.xml"/><Relationship Id="rId169" Type="http://schemas.openxmlformats.org/officeDocument/2006/relationships/slide" Target="slides/slide165.xml"/><Relationship Id="rId334" Type="http://schemas.openxmlformats.org/officeDocument/2006/relationships/slide" Target="slides/slide330.xml"/><Relationship Id="rId376" Type="http://schemas.openxmlformats.org/officeDocument/2006/relationships/slide" Target="slides/slide372.xml"/><Relationship Id="rId541" Type="http://schemas.openxmlformats.org/officeDocument/2006/relationships/slide" Target="slides/slide537.xml"/><Relationship Id="rId4" Type="http://schemas.openxmlformats.org/officeDocument/2006/relationships/slideMaster" Target="slideMasters/slideMaster1.xml"/><Relationship Id="rId180" Type="http://schemas.openxmlformats.org/officeDocument/2006/relationships/slide" Target="slides/slide176.xml"/><Relationship Id="rId236" Type="http://schemas.openxmlformats.org/officeDocument/2006/relationships/slide" Target="slides/slide232.xml"/><Relationship Id="rId278" Type="http://schemas.openxmlformats.org/officeDocument/2006/relationships/slide" Target="slides/slide274.xml"/><Relationship Id="rId401" Type="http://schemas.openxmlformats.org/officeDocument/2006/relationships/slide" Target="slides/slide397.xml"/><Relationship Id="rId443" Type="http://schemas.openxmlformats.org/officeDocument/2006/relationships/slide" Target="slides/slide439.xml"/><Relationship Id="rId303" Type="http://schemas.openxmlformats.org/officeDocument/2006/relationships/slide" Target="slides/slide299.xml"/><Relationship Id="rId485" Type="http://schemas.openxmlformats.org/officeDocument/2006/relationships/slide" Target="slides/slide481.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510" Type="http://schemas.openxmlformats.org/officeDocument/2006/relationships/slide" Target="slides/slide506.xml"/><Relationship Id="rId552" Type="http://schemas.openxmlformats.org/officeDocument/2006/relationships/slide" Target="slides/slide548.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412" Type="http://schemas.openxmlformats.org/officeDocument/2006/relationships/slide" Target="slides/slide408.xml"/><Relationship Id="rId107" Type="http://schemas.openxmlformats.org/officeDocument/2006/relationships/slide" Target="slides/slide103.xml"/><Relationship Id="rId289" Type="http://schemas.openxmlformats.org/officeDocument/2006/relationships/slide" Target="slides/slide285.xml"/><Relationship Id="rId454" Type="http://schemas.openxmlformats.org/officeDocument/2006/relationships/slide" Target="slides/slide450.xml"/><Relationship Id="rId496" Type="http://schemas.openxmlformats.org/officeDocument/2006/relationships/slide" Target="slides/slide492.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398" Type="http://schemas.openxmlformats.org/officeDocument/2006/relationships/slide" Target="slides/slide394.xml"/><Relationship Id="rId521" Type="http://schemas.openxmlformats.org/officeDocument/2006/relationships/slide" Target="slides/slide517.xml"/><Relationship Id="rId563" Type="http://schemas.openxmlformats.org/officeDocument/2006/relationships/handoutMaster" Target="handoutMasters/handoutMaster1.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423" Type="http://schemas.openxmlformats.org/officeDocument/2006/relationships/slide" Target="slides/slide419.xml"/><Relationship Id="rId258" Type="http://schemas.openxmlformats.org/officeDocument/2006/relationships/slide" Target="slides/slide254.xml"/><Relationship Id="rId465" Type="http://schemas.openxmlformats.org/officeDocument/2006/relationships/slide" Target="slides/slide461.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532" Type="http://schemas.openxmlformats.org/officeDocument/2006/relationships/slide" Target="slides/slide528.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434" Type="http://schemas.openxmlformats.org/officeDocument/2006/relationships/slide" Target="slides/slide430.xml"/><Relationship Id="rId476" Type="http://schemas.openxmlformats.org/officeDocument/2006/relationships/slide" Target="slides/slide472.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501" Type="http://schemas.openxmlformats.org/officeDocument/2006/relationships/slide" Target="slides/slide497.xml"/><Relationship Id="rId543" Type="http://schemas.openxmlformats.org/officeDocument/2006/relationships/slide" Target="slides/slide539.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403" Type="http://schemas.openxmlformats.org/officeDocument/2006/relationships/slide" Target="slides/slide399.xml"/><Relationship Id="rId6" Type="http://schemas.openxmlformats.org/officeDocument/2006/relationships/slide" Target="slides/slide2.xml"/><Relationship Id="rId238" Type="http://schemas.openxmlformats.org/officeDocument/2006/relationships/slide" Target="slides/slide234.xml"/><Relationship Id="rId445" Type="http://schemas.openxmlformats.org/officeDocument/2006/relationships/slide" Target="slides/slide441.xml"/><Relationship Id="rId487" Type="http://schemas.openxmlformats.org/officeDocument/2006/relationships/slide" Target="slides/slide483.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512" Type="http://schemas.openxmlformats.org/officeDocument/2006/relationships/slide" Target="slides/slide508.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slide" Target="slides/slide385.xml"/><Relationship Id="rId554" Type="http://schemas.openxmlformats.org/officeDocument/2006/relationships/slide" Target="slides/slide550.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414" Type="http://schemas.openxmlformats.org/officeDocument/2006/relationships/slide" Target="slides/slide410.xml"/><Relationship Id="rId456" Type="http://schemas.openxmlformats.org/officeDocument/2006/relationships/slide" Target="slides/slide452.xml"/><Relationship Id="rId498" Type="http://schemas.openxmlformats.org/officeDocument/2006/relationships/slide" Target="slides/slide494.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23" Type="http://schemas.openxmlformats.org/officeDocument/2006/relationships/slide" Target="slides/slide519.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565" Type="http://schemas.openxmlformats.org/officeDocument/2006/relationships/commentAuthors" Target="commentAuthors.xml"/><Relationship Id="rId162" Type="http://schemas.openxmlformats.org/officeDocument/2006/relationships/slide" Target="slides/slide158.xml"/><Relationship Id="rId218" Type="http://schemas.openxmlformats.org/officeDocument/2006/relationships/slide" Target="slides/slide214.xml"/><Relationship Id="rId425" Type="http://schemas.openxmlformats.org/officeDocument/2006/relationships/slide" Target="slides/slide421.xml"/><Relationship Id="rId467" Type="http://schemas.openxmlformats.org/officeDocument/2006/relationships/slide" Target="slides/slide463.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534" Type="http://schemas.openxmlformats.org/officeDocument/2006/relationships/slide" Target="slides/slide530.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436" Type="http://schemas.openxmlformats.org/officeDocument/2006/relationships/slide" Target="slides/slide432.xml"/><Relationship Id="rId240" Type="http://schemas.openxmlformats.org/officeDocument/2006/relationships/slide" Target="slides/slide236.xml"/><Relationship Id="rId478" Type="http://schemas.openxmlformats.org/officeDocument/2006/relationships/slide" Target="slides/slide474.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503" Type="http://schemas.openxmlformats.org/officeDocument/2006/relationships/slide" Target="slides/slide499.xml"/><Relationship Id="rId545" Type="http://schemas.openxmlformats.org/officeDocument/2006/relationships/slide" Target="slides/slide541.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slide" Target="slides/slide387.xml"/><Relationship Id="rId405" Type="http://schemas.openxmlformats.org/officeDocument/2006/relationships/slide" Target="slides/slide401.xml"/><Relationship Id="rId447" Type="http://schemas.openxmlformats.org/officeDocument/2006/relationships/slide" Target="slides/slide443.xml"/><Relationship Id="rId251" Type="http://schemas.openxmlformats.org/officeDocument/2006/relationships/slide" Target="slides/slide247.xml"/><Relationship Id="rId489" Type="http://schemas.openxmlformats.org/officeDocument/2006/relationships/slide" Target="slides/slide485.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514" Type="http://schemas.openxmlformats.org/officeDocument/2006/relationships/slide" Target="slides/slide510.xml"/><Relationship Id="rId556" Type="http://schemas.openxmlformats.org/officeDocument/2006/relationships/slide" Target="slides/slide552.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416" Type="http://schemas.openxmlformats.org/officeDocument/2006/relationships/slide" Target="slides/slide412.xml"/><Relationship Id="rId220" Type="http://schemas.openxmlformats.org/officeDocument/2006/relationships/slide" Target="slides/slide216.xml"/><Relationship Id="rId458" Type="http://schemas.openxmlformats.org/officeDocument/2006/relationships/slide" Target="slides/slide454.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525" Type="http://schemas.openxmlformats.org/officeDocument/2006/relationships/slide" Target="slides/slide521.xml"/><Relationship Id="rId567" Type="http://schemas.openxmlformats.org/officeDocument/2006/relationships/viewProps" Target="viewProps.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427" Type="http://schemas.openxmlformats.org/officeDocument/2006/relationships/slide" Target="slides/slide423.xml"/><Relationship Id="rId469" Type="http://schemas.openxmlformats.org/officeDocument/2006/relationships/slide" Target="slides/slide465.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480" Type="http://schemas.openxmlformats.org/officeDocument/2006/relationships/slide" Target="slides/slide476.xml"/><Relationship Id="rId536" Type="http://schemas.openxmlformats.org/officeDocument/2006/relationships/slide" Target="slides/slide532.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 Id="rId200" Type="http://schemas.openxmlformats.org/officeDocument/2006/relationships/slide" Target="slides/slide196.xml"/><Relationship Id="rId382" Type="http://schemas.openxmlformats.org/officeDocument/2006/relationships/slide" Target="slides/slide378.xml"/><Relationship Id="rId438" Type="http://schemas.openxmlformats.org/officeDocument/2006/relationships/slide" Target="slides/slide434.xml"/><Relationship Id="rId242" Type="http://schemas.openxmlformats.org/officeDocument/2006/relationships/slide" Target="slides/slide238.xml"/><Relationship Id="rId284" Type="http://schemas.openxmlformats.org/officeDocument/2006/relationships/slide" Target="slides/slide280.xml"/><Relationship Id="rId491" Type="http://schemas.openxmlformats.org/officeDocument/2006/relationships/slide" Target="slides/slide487.xml"/><Relationship Id="rId505" Type="http://schemas.openxmlformats.org/officeDocument/2006/relationships/slide" Target="slides/slide501.xml"/><Relationship Id="rId37" Type="http://schemas.openxmlformats.org/officeDocument/2006/relationships/slide" Target="slides/slide33.xml"/><Relationship Id="rId79" Type="http://schemas.openxmlformats.org/officeDocument/2006/relationships/slide" Target="slides/slide75.xml"/><Relationship Id="rId102" Type="http://schemas.openxmlformats.org/officeDocument/2006/relationships/slide" Target="slides/slide98.xml"/><Relationship Id="rId144" Type="http://schemas.openxmlformats.org/officeDocument/2006/relationships/slide" Target="slides/slide140.xml"/><Relationship Id="rId547" Type="http://schemas.openxmlformats.org/officeDocument/2006/relationships/slide" Target="slides/slide543.xml"/><Relationship Id="rId90" Type="http://schemas.openxmlformats.org/officeDocument/2006/relationships/slide" Target="slides/slide86.xml"/><Relationship Id="rId186" Type="http://schemas.openxmlformats.org/officeDocument/2006/relationships/slide" Target="slides/slide182.xml"/><Relationship Id="rId351" Type="http://schemas.openxmlformats.org/officeDocument/2006/relationships/slide" Target="slides/slide347.xml"/><Relationship Id="rId393" Type="http://schemas.openxmlformats.org/officeDocument/2006/relationships/slide" Target="slides/slide389.xml"/><Relationship Id="rId407" Type="http://schemas.openxmlformats.org/officeDocument/2006/relationships/slide" Target="slides/slide403.xml"/><Relationship Id="rId449" Type="http://schemas.openxmlformats.org/officeDocument/2006/relationships/slide" Target="slides/slide445.xml"/><Relationship Id="rId211" Type="http://schemas.openxmlformats.org/officeDocument/2006/relationships/slide" Target="slides/slide207.xml"/><Relationship Id="rId253" Type="http://schemas.openxmlformats.org/officeDocument/2006/relationships/slide" Target="slides/slide249.xml"/><Relationship Id="rId295" Type="http://schemas.openxmlformats.org/officeDocument/2006/relationships/slide" Target="slides/slide291.xml"/><Relationship Id="rId309" Type="http://schemas.openxmlformats.org/officeDocument/2006/relationships/slide" Target="slides/slide305.xml"/><Relationship Id="rId460" Type="http://schemas.openxmlformats.org/officeDocument/2006/relationships/slide" Target="slides/slide456.xml"/><Relationship Id="rId516" Type="http://schemas.openxmlformats.org/officeDocument/2006/relationships/slide" Target="slides/slide512.xml"/><Relationship Id="rId48" Type="http://schemas.openxmlformats.org/officeDocument/2006/relationships/slide" Target="slides/slide44.xml"/><Relationship Id="rId113" Type="http://schemas.openxmlformats.org/officeDocument/2006/relationships/slide" Target="slides/slide109.xml"/><Relationship Id="rId320" Type="http://schemas.openxmlformats.org/officeDocument/2006/relationships/slide" Target="slides/slide316.xml"/><Relationship Id="rId558" Type="http://schemas.openxmlformats.org/officeDocument/2006/relationships/slide" Target="slides/slide554.xml"/><Relationship Id="rId155" Type="http://schemas.openxmlformats.org/officeDocument/2006/relationships/slide" Target="slides/slide151.xml"/><Relationship Id="rId197" Type="http://schemas.openxmlformats.org/officeDocument/2006/relationships/slide" Target="slides/slide193.xml"/><Relationship Id="rId362" Type="http://schemas.openxmlformats.org/officeDocument/2006/relationships/slide" Target="slides/slide358.xml"/><Relationship Id="rId418" Type="http://schemas.openxmlformats.org/officeDocument/2006/relationships/slide" Target="slides/slide414.xml"/><Relationship Id="rId222" Type="http://schemas.openxmlformats.org/officeDocument/2006/relationships/slide" Target="slides/slide218.xml"/><Relationship Id="rId264" Type="http://schemas.openxmlformats.org/officeDocument/2006/relationships/slide" Target="slides/slide260.xml"/><Relationship Id="rId471" Type="http://schemas.openxmlformats.org/officeDocument/2006/relationships/slide" Target="slides/slide467.xml"/><Relationship Id="rId17" Type="http://schemas.openxmlformats.org/officeDocument/2006/relationships/slide" Target="slides/slide13.xml"/><Relationship Id="rId59" Type="http://schemas.openxmlformats.org/officeDocument/2006/relationships/slide" Target="slides/slide55.xml"/><Relationship Id="rId124" Type="http://schemas.openxmlformats.org/officeDocument/2006/relationships/slide" Target="slides/slide120.xml"/><Relationship Id="rId527" Type="http://schemas.openxmlformats.org/officeDocument/2006/relationships/slide" Target="slides/slide523.xml"/><Relationship Id="rId569" Type="http://schemas.openxmlformats.org/officeDocument/2006/relationships/tableStyles" Target="tableStyles.xml"/><Relationship Id="rId70" Type="http://schemas.openxmlformats.org/officeDocument/2006/relationships/slide" Target="slides/slide66.xml"/><Relationship Id="rId166" Type="http://schemas.openxmlformats.org/officeDocument/2006/relationships/slide" Target="slides/slide162.xml"/><Relationship Id="rId331" Type="http://schemas.openxmlformats.org/officeDocument/2006/relationships/slide" Target="slides/slide327.xml"/><Relationship Id="rId373" Type="http://schemas.openxmlformats.org/officeDocument/2006/relationships/slide" Target="slides/slide369.xml"/><Relationship Id="rId429" Type="http://schemas.openxmlformats.org/officeDocument/2006/relationships/slide" Target="slides/slide425.xml"/><Relationship Id="rId1" Type="http://schemas.openxmlformats.org/officeDocument/2006/relationships/customXml" Target="../customXml/item1.xml"/><Relationship Id="rId233" Type="http://schemas.openxmlformats.org/officeDocument/2006/relationships/slide" Target="slides/slide229.xml"/><Relationship Id="rId440" Type="http://schemas.openxmlformats.org/officeDocument/2006/relationships/slide" Target="slides/slide436.xml"/><Relationship Id="rId28" Type="http://schemas.openxmlformats.org/officeDocument/2006/relationships/slide" Target="slides/slide24.xml"/><Relationship Id="rId275" Type="http://schemas.openxmlformats.org/officeDocument/2006/relationships/slide" Target="slides/slide271.xml"/><Relationship Id="rId300" Type="http://schemas.openxmlformats.org/officeDocument/2006/relationships/slide" Target="slides/slide296.xml"/><Relationship Id="rId482" Type="http://schemas.openxmlformats.org/officeDocument/2006/relationships/slide" Target="slides/slide478.xml"/><Relationship Id="rId538" Type="http://schemas.openxmlformats.org/officeDocument/2006/relationships/slide" Target="slides/slide534.xml"/><Relationship Id="rId81" Type="http://schemas.openxmlformats.org/officeDocument/2006/relationships/slide" Target="slides/slide77.xml"/><Relationship Id="rId135" Type="http://schemas.openxmlformats.org/officeDocument/2006/relationships/slide" Target="slides/slide131.xml"/><Relationship Id="rId177" Type="http://schemas.openxmlformats.org/officeDocument/2006/relationships/slide" Target="slides/slide173.xml"/><Relationship Id="rId342" Type="http://schemas.openxmlformats.org/officeDocument/2006/relationships/slide" Target="slides/slide338.xml"/><Relationship Id="rId384" Type="http://schemas.openxmlformats.org/officeDocument/2006/relationships/slide" Target="slides/slide380.xml"/><Relationship Id="rId202" Type="http://schemas.openxmlformats.org/officeDocument/2006/relationships/slide" Target="slides/slide198.xml"/><Relationship Id="rId244" Type="http://schemas.openxmlformats.org/officeDocument/2006/relationships/slide" Target="slides/slide240.xml"/><Relationship Id="rId39" Type="http://schemas.openxmlformats.org/officeDocument/2006/relationships/slide" Target="slides/slide35.xml"/><Relationship Id="rId286" Type="http://schemas.openxmlformats.org/officeDocument/2006/relationships/slide" Target="slides/slide282.xml"/><Relationship Id="rId451" Type="http://schemas.openxmlformats.org/officeDocument/2006/relationships/slide" Target="slides/slide447.xml"/><Relationship Id="rId493" Type="http://schemas.openxmlformats.org/officeDocument/2006/relationships/slide" Target="slides/slide489.xml"/><Relationship Id="rId507" Type="http://schemas.openxmlformats.org/officeDocument/2006/relationships/slide" Target="slides/slide503.xml"/><Relationship Id="rId549" Type="http://schemas.openxmlformats.org/officeDocument/2006/relationships/slide" Target="slides/slide545.xml"/><Relationship Id="rId50" Type="http://schemas.openxmlformats.org/officeDocument/2006/relationships/slide" Target="slides/slide46.xml"/><Relationship Id="rId104" Type="http://schemas.openxmlformats.org/officeDocument/2006/relationships/slide" Target="slides/slide100.xml"/><Relationship Id="rId146" Type="http://schemas.openxmlformats.org/officeDocument/2006/relationships/slide" Target="slides/slide142.xml"/><Relationship Id="rId188" Type="http://schemas.openxmlformats.org/officeDocument/2006/relationships/slide" Target="slides/slide184.xml"/><Relationship Id="rId311" Type="http://schemas.openxmlformats.org/officeDocument/2006/relationships/slide" Target="slides/slide307.xml"/><Relationship Id="rId353" Type="http://schemas.openxmlformats.org/officeDocument/2006/relationships/slide" Target="slides/slide349.xml"/><Relationship Id="rId395" Type="http://schemas.openxmlformats.org/officeDocument/2006/relationships/slide" Target="slides/slide391.xml"/><Relationship Id="rId409" Type="http://schemas.openxmlformats.org/officeDocument/2006/relationships/slide" Target="slides/slide405.xml"/><Relationship Id="rId560" Type="http://schemas.openxmlformats.org/officeDocument/2006/relationships/slide" Target="slides/slide556.xml"/><Relationship Id="rId92" Type="http://schemas.openxmlformats.org/officeDocument/2006/relationships/slide" Target="slides/slide88.xml"/><Relationship Id="rId213" Type="http://schemas.openxmlformats.org/officeDocument/2006/relationships/slide" Target="slides/slide209.xml"/><Relationship Id="rId420" Type="http://schemas.openxmlformats.org/officeDocument/2006/relationships/slide" Target="slides/slide416.xml"/><Relationship Id="rId255" Type="http://schemas.openxmlformats.org/officeDocument/2006/relationships/slide" Target="slides/slide251.xml"/><Relationship Id="rId297" Type="http://schemas.openxmlformats.org/officeDocument/2006/relationships/slide" Target="slides/slide293.xml"/><Relationship Id="rId462" Type="http://schemas.openxmlformats.org/officeDocument/2006/relationships/slide" Target="slides/slide458.xml"/><Relationship Id="rId518" Type="http://schemas.openxmlformats.org/officeDocument/2006/relationships/slide" Target="slides/slide514.xml"/><Relationship Id="rId115" Type="http://schemas.openxmlformats.org/officeDocument/2006/relationships/slide" Target="slides/slide111.xml"/><Relationship Id="rId157" Type="http://schemas.openxmlformats.org/officeDocument/2006/relationships/slide" Target="slides/slide153.xml"/><Relationship Id="rId322" Type="http://schemas.openxmlformats.org/officeDocument/2006/relationships/slide" Target="slides/slide318.xml"/><Relationship Id="rId364" Type="http://schemas.openxmlformats.org/officeDocument/2006/relationships/slide" Target="slides/slide360.xml"/><Relationship Id="rId61" Type="http://schemas.openxmlformats.org/officeDocument/2006/relationships/slide" Target="slides/slide57.xml"/><Relationship Id="rId199" Type="http://schemas.openxmlformats.org/officeDocument/2006/relationships/slide" Target="slides/slide195.xml"/><Relationship Id="rId19" Type="http://schemas.openxmlformats.org/officeDocument/2006/relationships/slide" Target="slides/slide15.xml"/><Relationship Id="rId224" Type="http://schemas.openxmlformats.org/officeDocument/2006/relationships/slide" Target="slides/slide220.xml"/><Relationship Id="rId266" Type="http://schemas.openxmlformats.org/officeDocument/2006/relationships/slide" Target="slides/slide262.xml"/><Relationship Id="rId431" Type="http://schemas.openxmlformats.org/officeDocument/2006/relationships/slide" Target="slides/slide427.xml"/><Relationship Id="rId473" Type="http://schemas.openxmlformats.org/officeDocument/2006/relationships/slide" Target="slides/slide469.xml"/><Relationship Id="rId529" Type="http://schemas.openxmlformats.org/officeDocument/2006/relationships/slide" Target="slides/slide525.xml"/><Relationship Id="rId30" Type="http://schemas.openxmlformats.org/officeDocument/2006/relationships/slide" Target="slides/slide26.xml"/><Relationship Id="rId126" Type="http://schemas.openxmlformats.org/officeDocument/2006/relationships/slide" Target="slides/slide122.xml"/><Relationship Id="rId168" Type="http://schemas.openxmlformats.org/officeDocument/2006/relationships/slide" Target="slides/slide164.xml"/><Relationship Id="rId333" Type="http://schemas.openxmlformats.org/officeDocument/2006/relationships/slide" Target="slides/slide329.xml"/><Relationship Id="rId540" Type="http://schemas.openxmlformats.org/officeDocument/2006/relationships/slide" Target="slides/slide536.xml"/><Relationship Id="rId72" Type="http://schemas.openxmlformats.org/officeDocument/2006/relationships/slide" Target="slides/slide68.xml"/><Relationship Id="rId375" Type="http://schemas.openxmlformats.org/officeDocument/2006/relationships/slide" Target="slides/slide371.xml"/><Relationship Id="rId3" Type="http://schemas.openxmlformats.org/officeDocument/2006/relationships/customXml" Target="../customXml/item3.xml"/><Relationship Id="rId235" Type="http://schemas.openxmlformats.org/officeDocument/2006/relationships/slide" Target="slides/slide231.xml"/><Relationship Id="rId277" Type="http://schemas.openxmlformats.org/officeDocument/2006/relationships/slide" Target="slides/slide273.xml"/><Relationship Id="rId400" Type="http://schemas.openxmlformats.org/officeDocument/2006/relationships/slide" Target="slides/slide396.xml"/><Relationship Id="rId442" Type="http://schemas.openxmlformats.org/officeDocument/2006/relationships/slide" Target="slides/slide438.xml"/><Relationship Id="rId484" Type="http://schemas.openxmlformats.org/officeDocument/2006/relationships/slide" Target="slides/slide480.xml"/><Relationship Id="rId137" Type="http://schemas.openxmlformats.org/officeDocument/2006/relationships/slide" Target="slides/slide133.xml"/><Relationship Id="rId302" Type="http://schemas.openxmlformats.org/officeDocument/2006/relationships/slide" Target="slides/slide298.xml"/><Relationship Id="rId344" Type="http://schemas.openxmlformats.org/officeDocument/2006/relationships/slide" Target="slides/slide340.xml"/><Relationship Id="rId41" Type="http://schemas.openxmlformats.org/officeDocument/2006/relationships/slide" Target="slides/slide37.xml"/><Relationship Id="rId83" Type="http://schemas.openxmlformats.org/officeDocument/2006/relationships/slide" Target="slides/slide79.xml"/><Relationship Id="rId179" Type="http://schemas.openxmlformats.org/officeDocument/2006/relationships/slide" Target="slides/slide175.xml"/><Relationship Id="rId386" Type="http://schemas.openxmlformats.org/officeDocument/2006/relationships/slide" Target="slides/slide382.xml"/><Relationship Id="rId551" Type="http://schemas.openxmlformats.org/officeDocument/2006/relationships/slide" Target="slides/slide547.xml"/><Relationship Id="rId190" Type="http://schemas.openxmlformats.org/officeDocument/2006/relationships/slide" Target="slides/slide186.xml"/><Relationship Id="rId204" Type="http://schemas.openxmlformats.org/officeDocument/2006/relationships/slide" Target="slides/slide200.xml"/><Relationship Id="rId246" Type="http://schemas.openxmlformats.org/officeDocument/2006/relationships/slide" Target="slides/slide242.xml"/><Relationship Id="rId288" Type="http://schemas.openxmlformats.org/officeDocument/2006/relationships/slide" Target="slides/slide284.xml"/><Relationship Id="rId411" Type="http://schemas.openxmlformats.org/officeDocument/2006/relationships/slide" Target="slides/slide407.xml"/><Relationship Id="rId453" Type="http://schemas.openxmlformats.org/officeDocument/2006/relationships/slide" Target="slides/slide449.xml"/><Relationship Id="rId509" Type="http://schemas.openxmlformats.org/officeDocument/2006/relationships/slide" Target="slides/slide505.xml"/><Relationship Id="rId106" Type="http://schemas.openxmlformats.org/officeDocument/2006/relationships/slide" Target="slides/slide102.xml"/><Relationship Id="rId313" Type="http://schemas.openxmlformats.org/officeDocument/2006/relationships/slide" Target="slides/slide309.xml"/><Relationship Id="rId495" Type="http://schemas.openxmlformats.org/officeDocument/2006/relationships/slide" Target="slides/slide491.xml"/><Relationship Id="rId10" Type="http://schemas.openxmlformats.org/officeDocument/2006/relationships/slide" Target="slides/slide6.xml"/><Relationship Id="rId52" Type="http://schemas.openxmlformats.org/officeDocument/2006/relationships/slide" Target="slides/slide48.xml"/><Relationship Id="rId94" Type="http://schemas.openxmlformats.org/officeDocument/2006/relationships/slide" Target="slides/slide90.xml"/><Relationship Id="rId148" Type="http://schemas.openxmlformats.org/officeDocument/2006/relationships/slide" Target="slides/slide144.xml"/><Relationship Id="rId355" Type="http://schemas.openxmlformats.org/officeDocument/2006/relationships/slide" Target="slides/slide351.xml"/><Relationship Id="rId397" Type="http://schemas.openxmlformats.org/officeDocument/2006/relationships/slide" Target="slides/slide393.xml"/><Relationship Id="rId520" Type="http://schemas.openxmlformats.org/officeDocument/2006/relationships/slide" Target="slides/slide516.xml"/><Relationship Id="rId562" Type="http://schemas.openxmlformats.org/officeDocument/2006/relationships/notesMaster" Target="notesMasters/notesMaster1.xml"/><Relationship Id="rId215" Type="http://schemas.openxmlformats.org/officeDocument/2006/relationships/slide" Target="slides/slide211.xml"/><Relationship Id="rId257" Type="http://schemas.openxmlformats.org/officeDocument/2006/relationships/slide" Target="slides/slide253.xml"/><Relationship Id="rId422" Type="http://schemas.openxmlformats.org/officeDocument/2006/relationships/slide" Target="slides/slide418.xml"/><Relationship Id="rId464" Type="http://schemas.openxmlformats.org/officeDocument/2006/relationships/slide" Target="slides/slide460.xml"/><Relationship Id="rId299" Type="http://schemas.openxmlformats.org/officeDocument/2006/relationships/slide" Target="slides/slide295.xml"/><Relationship Id="rId63" Type="http://schemas.openxmlformats.org/officeDocument/2006/relationships/slide" Target="slides/slide59.xml"/><Relationship Id="rId159" Type="http://schemas.openxmlformats.org/officeDocument/2006/relationships/slide" Target="slides/slide155.xml"/><Relationship Id="rId366" Type="http://schemas.openxmlformats.org/officeDocument/2006/relationships/slide" Target="slides/slide362.xml"/><Relationship Id="rId226" Type="http://schemas.openxmlformats.org/officeDocument/2006/relationships/slide" Target="slides/slide222.xml"/><Relationship Id="rId433" Type="http://schemas.openxmlformats.org/officeDocument/2006/relationships/slide" Target="slides/slide429.xml"/><Relationship Id="rId74" Type="http://schemas.openxmlformats.org/officeDocument/2006/relationships/slide" Target="slides/slide70.xml"/><Relationship Id="rId377" Type="http://schemas.openxmlformats.org/officeDocument/2006/relationships/slide" Target="slides/slide373.xml"/><Relationship Id="rId500" Type="http://schemas.openxmlformats.org/officeDocument/2006/relationships/slide" Target="slides/slide496.xml"/><Relationship Id="rId5" Type="http://schemas.openxmlformats.org/officeDocument/2006/relationships/slide" Target="slides/slide1.xml"/><Relationship Id="rId237" Type="http://schemas.openxmlformats.org/officeDocument/2006/relationships/slide" Target="slides/slide233.xml"/><Relationship Id="rId444" Type="http://schemas.openxmlformats.org/officeDocument/2006/relationships/slide" Target="slides/slide440.xml"/><Relationship Id="rId290" Type="http://schemas.openxmlformats.org/officeDocument/2006/relationships/slide" Target="slides/slide286.xml"/><Relationship Id="rId304" Type="http://schemas.openxmlformats.org/officeDocument/2006/relationships/slide" Target="slides/slide300.xml"/><Relationship Id="rId388" Type="http://schemas.openxmlformats.org/officeDocument/2006/relationships/slide" Target="slides/slide384.xml"/><Relationship Id="rId511" Type="http://schemas.openxmlformats.org/officeDocument/2006/relationships/slide" Target="slides/slide507.xml"/><Relationship Id="rId85" Type="http://schemas.openxmlformats.org/officeDocument/2006/relationships/slide" Target="slides/slide81.xml"/><Relationship Id="rId150" Type="http://schemas.openxmlformats.org/officeDocument/2006/relationships/slide" Target="slides/slide146.xml"/><Relationship Id="rId248" Type="http://schemas.openxmlformats.org/officeDocument/2006/relationships/slide" Target="slides/slide244.xml"/><Relationship Id="rId455" Type="http://schemas.openxmlformats.org/officeDocument/2006/relationships/slide" Target="slides/slide451.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522" Type="http://schemas.openxmlformats.org/officeDocument/2006/relationships/slide" Target="slides/slide518.xml"/><Relationship Id="rId96" Type="http://schemas.openxmlformats.org/officeDocument/2006/relationships/slide" Target="slides/slide92.xml"/><Relationship Id="rId161" Type="http://schemas.openxmlformats.org/officeDocument/2006/relationships/slide" Target="slides/slide157.xml"/><Relationship Id="rId399" Type="http://schemas.openxmlformats.org/officeDocument/2006/relationships/slide" Target="slides/slide395.xml"/><Relationship Id="rId259" Type="http://schemas.openxmlformats.org/officeDocument/2006/relationships/slide" Target="slides/slide255.xml"/><Relationship Id="rId466" Type="http://schemas.openxmlformats.org/officeDocument/2006/relationships/slide" Target="slides/slide462.xml"/><Relationship Id="rId23" Type="http://schemas.openxmlformats.org/officeDocument/2006/relationships/slide" Target="slides/slide19.xml"/><Relationship Id="rId119" Type="http://schemas.openxmlformats.org/officeDocument/2006/relationships/slide" Target="slides/slide115.xml"/><Relationship Id="rId326" Type="http://schemas.openxmlformats.org/officeDocument/2006/relationships/slide" Target="slides/slide322.xml"/><Relationship Id="rId533" Type="http://schemas.openxmlformats.org/officeDocument/2006/relationships/slide" Target="slides/slide5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2025-05-28</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3T14:53:42.948"/>
    </inkml:context>
    <inkml:brush xml:id="br0">
      <inkml:brushProperty name="width" value="0.035" units="cm"/>
      <inkml:brushProperty name="height" value="0.035" units="cm"/>
      <inkml:brushProperty name="color" value="#FF0066"/>
    </inkml:brush>
  </inkml:definitions>
  <inkml:trace contextRef="#ctx0" brushRef="#br0">1 1 24575,'2011'0'0,"-1392"26"0,-154-3 0,-212-9 0,18 1 0,-156-16-1365,-94 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3T14:53:42.948"/>
    </inkml:context>
    <inkml:brush xml:id="br0">
      <inkml:brushProperty name="width" value="0.035" units="cm"/>
      <inkml:brushProperty name="height" value="0.035" units="cm"/>
      <inkml:brushProperty name="color" value="#FF0066"/>
    </inkml:brush>
  </inkml:definitions>
  <inkml:trace contextRef="#ctx0" brushRef="#br0">1 1 24575,'2011'0'0,"-1392"26"0,-154-3 0,-212-9 0,18 1 0,-156-16-1365,-94 1-5461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3T14:53:42.948"/>
    </inkml:context>
    <inkml:brush xml:id="br0">
      <inkml:brushProperty name="width" value="0.035" units="cm"/>
      <inkml:brushProperty name="height" value="0.035" units="cm"/>
      <inkml:brushProperty name="color" value="#FF0066"/>
    </inkml:brush>
  </inkml:definitions>
  <inkml:trace contextRef="#ctx0" brushRef="#br0">1 1 24575,'2011'0'0,"-1392"26"0,-154-3 0,-212-9 0,18 1 0,-156-16-1365,-94 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3T16:11:04.089"/>
    </inkml:context>
    <inkml:brush xml:id="br0">
      <inkml:brushProperty name="width" value="0.035" units="cm"/>
      <inkml:brushProperty name="height" value="0.035" units="cm"/>
      <inkml:brushProperty name="color" value="#FF0066"/>
    </inkml:brush>
  </inkml:definitions>
  <inkml:trace contextRef="#ctx0" brushRef="#br0">0 28 24575,'4637'0'0,"-4319"-14"0,-58 1 0,203 12 55,-248 2-1475,-185-1-5406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5/28/2025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C02FA29E-96AE-86C9-CDA1-769CAB5DB0D6}"/>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2A14F0DA-702F-E4E8-FC6A-1EFE2DAC992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81DB676-65EB-2663-2950-3B41BB46CC73}"/>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AB602CD4-6250-5A15-1A3C-224A72B8EF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4977DFE6-B8C2-94BA-FED0-A8818DFC4A57}"/>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5B469B87-9680-CFA9-069E-F703DABD4B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938" name="Rectangle 10">
            <a:extLst>
              <a:ext uri="{FF2B5EF4-FFF2-40B4-BE49-F238E27FC236}">
                <a16:creationId xmlns:a16="http://schemas.microsoft.com/office/drawing/2014/main" id="{BF8FEB2F-71B0-07E6-A5B9-F5B7729B5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Times New Roman" panose="02020603050405020304" pitchFamily="18" charset="0"/>
                <a:ea typeface="ＭＳ Ｐゴシック" panose="020B0600070205080204" pitchFamily="34" charset="-128"/>
              </a:defRPr>
            </a:lvl1pPr>
            <a:lvl2pPr marL="742950" indent="-285750">
              <a:defRPr sz="2000">
                <a:solidFill>
                  <a:srgbClr val="FFFFFF"/>
                </a:solidFill>
                <a:latin typeface="Times New Roman" panose="02020603050405020304" pitchFamily="18" charset="0"/>
                <a:ea typeface="ＭＳ Ｐゴシック" panose="020B0600070205080204" pitchFamily="34" charset="-128"/>
              </a:defRPr>
            </a:lvl2pPr>
            <a:lvl3pPr marL="1143000" indent="-228600">
              <a:defRPr sz="2000">
                <a:solidFill>
                  <a:srgbClr val="FFFFFF"/>
                </a:solidFill>
                <a:latin typeface="Times New Roman" panose="02020603050405020304" pitchFamily="18" charset="0"/>
                <a:ea typeface="ＭＳ Ｐゴシック" panose="020B0600070205080204" pitchFamily="34" charset="-128"/>
              </a:defRPr>
            </a:lvl3pPr>
            <a:lvl4pPr marL="1600200" indent="-228600">
              <a:defRPr sz="2000">
                <a:solidFill>
                  <a:srgbClr val="FFFFFF"/>
                </a:solidFill>
                <a:latin typeface="Times New Roman" panose="02020603050405020304" pitchFamily="18" charset="0"/>
                <a:ea typeface="ＭＳ Ｐゴシック" panose="020B0600070205080204" pitchFamily="34" charset="-128"/>
              </a:defRPr>
            </a:lvl4pPr>
            <a:lvl5pPr marL="2057400" indent="-228600">
              <a:defRPr sz="2000">
                <a:solidFill>
                  <a:srgbClr val="FFFFFF"/>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rgbClr val="FFFFFF"/>
                </a:solidFill>
                <a:latin typeface="Times New Roman" panose="02020603050405020304" pitchFamily="18" charset="0"/>
                <a:ea typeface="ＭＳ Ｐゴシック" panose="020B0600070205080204" pitchFamily="34" charset="-128"/>
              </a:defRPr>
            </a:lvl9pPr>
          </a:lstStyle>
          <a:p>
            <a:fld id="{C4CB30FA-5E6C-4B5C-AEF3-ADFD73784C04}" type="slidenum">
              <a:rPr lang="en-US" altLang="en-US" sz="1200">
                <a:solidFill>
                  <a:schemeClr val="tx1"/>
                </a:solidFill>
              </a:rPr>
              <a:pPr/>
              <a:t>187</a:t>
            </a:fld>
            <a:endParaRPr lang="en-US" altLang="en-US" sz="1200">
              <a:solidFill>
                <a:schemeClr val="tx1"/>
              </a:solidFill>
            </a:endParaRPr>
          </a:p>
        </p:txBody>
      </p:sp>
      <p:sp>
        <p:nvSpPr>
          <p:cNvPr id="167939" name="Rectangle 1">
            <a:extLst>
              <a:ext uri="{FF2B5EF4-FFF2-40B4-BE49-F238E27FC236}">
                <a16:creationId xmlns:a16="http://schemas.microsoft.com/office/drawing/2014/main" id="{2B02C913-1CB3-F211-28D5-C4E8349DB310}"/>
              </a:ext>
            </a:extLst>
          </p:cNvPr>
          <p:cNvSpPr>
            <a:spLocks noGrp="1" noRot="1" noChangeAspect="1" noChangeArrowheads="1" noTextEdit="1"/>
          </p:cNvSpPr>
          <p:nvPr>
            <p:ph type="sldImg"/>
          </p:nvPr>
        </p:nvSpPr>
        <p:spPr>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7940" name="Rectangle 2">
            <a:extLst>
              <a:ext uri="{FF2B5EF4-FFF2-40B4-BE49-F238E27FC236}">
                <a16:creationId xmlns:a16="http://schemas.microsoft.com/office/drawing/2014/main" id="{7B0B6BD7-4129-FDFB-411A-EB1379FB14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308</a:t>
            </a:fld>
            <a:endParaRPr lang="en-US"/>
          </a:p>
        </p:txBody>
      </p:sp>
    </p:spTree>
    <p:extLst>
      <p:ext uri="{BB962C8B-B14F-4D97-AF65-F5344CB8AC3E}">
        <p14:creationId xmlns:p14="http://schemas.microsoft.com/office/powerpoint/2010/main" val="2040076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318</a:t>
            </a:fld>
            <a:endParaRPr lang="en-US"/>
          </a:p>
        </p:txBody>
      </p:sp>
    </p:spTree>
    <p:extLst>
      <p:ext uri="{BB962C8B-B14F-4D97-AF65-F5344CB8AC3E}">
        <p14:creationId xmlns:p14="http://schemas.microsoft.com/office/powerpoint/2010/main" val="2026794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94B1B0A0-37A9-C71E-6ABD-4F74C68DEB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98910F5C-66E6-45CA-8978-4370B6B5BF18}" type="slidenum">
              <a:rPr lang="en-US" altLang="en-US"/>
              <a:pPr>
                <a:spcBef>
                  <a:spcPct val="0"/>
                </a:spcBef>
              </a:pPr>
              <a:t>7</a:t>
            </a:fld>
            <a:endParaRPr lang="en-US" altLang="en-US"/>
          </a:p>
        </p:txBody>
      </p:sp>
      <p:sp>
        <p:nvSpPr>
          <p:cNvPr id="17411" name="Rectangle 2050">
            <a:extLst>
              <a:ext uri="{FF2B5EF4-FFF2-40B4-BE49-F238E27FC236}">
                <a16:creationId xmlns:a16="http://schemas.microsoft.com/office/drawing/2014/main" id="{97B877B9-0FB8-5D1F-6773-B93614C8E052}"/>
              </a:ext>
            </a:extLst>
          </p:cNvPr>
          <p:cNvSpPr>
            <a:spLocks noGrp="1" noRot="1" noChangeAspect="1" noChangeArrowheads="1" noTextEdit="1"/>
          </p:cNvSpPr>
          <p:nvPr>
            <p:ph type="sldImg"/>
          </p:nvPr>
        </p:nvSpPr>
        <p:spPr>
          <a:ln/>
        </p:spPr>
      </p:sp>
      <p:sp>
        <p:nvSpPr>
          <p:cNvPr id="17412" name="Rectangle 2051">
            <a:extLst>
              <a:ext uri="{FF2B5EF4-FFF2-40B4-BE49-F238E27FC236}">
                <a16:creationId xmlns:a16="http://schemas.microsoft.com/office/drawing/2014/main" id="{5A388B0F-9A3B-7147-3864-AF7F15B52B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C02219E9-83F4-C5C9-09AC-E7F1D6E323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7E3B626B-F963-40C8-B2E3-C314FAFE7171}" type="slidenum">
              <a:rPr lang="en-US" altLang="en-US"/>
              <a:pPr>
                <a:spcBef>
                  <a:spcPct val="0"/>
                </a:spcBef>
              </a:pPr>
              <a:t>8</a:t>
            </a:fld>
            <a:endParaRPr lang="en-US" altLang="en-US"/>
          </a:p>
        </p:txBody>
      </p:sp>
      <p:sp>
        <p:nvSpPr>
          <p:cNvPr id="19459" name="Rectangle 2050">
            <a:extLst>
              <a:ext uri="{FF2B5EF4-FFF2-40B4-BE49-F238E27FC236}">
                <a16:creationId xmlns:a16="http://schemas.microsoft.com/office/drawing/2014/main" id="{04BDA373-6CF0-3116-B6D4-94C4EE308940}"/>
              </a:ext>
            </a:extLst>
          </p:cNvPr>
          <p:cNvSpPr>
            <a:spLocks noGrp="1" noRot="1" noChangeAspect="1" noChangeArrowheads="1" noTextEdit="1"/>
          </p:cNvSpPr>
          <p:nvPr>
            <p:ph type="sldImg"/>
          </p:nvPr>
        </p:nvSpPr>
        <p:spPr>
          <a:ln/>
        </p:spPr>
      </p:sp>
      <p:sp>
        <p:nvSpPr>
          <p:cNvPr id="19460" name="Rectangle 2051">
            <a:extLst>
              <a:ext uri="{FF2B5EF4-FFF2-40B4-BE49-F238E27FC236}">
                <a16:creationId xmlns:a16="http://schemas.microsoft.com/office/drawing/2014/main" id="{EE516B0E-3712-75A3-36A3-27917E6B61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C3425C52-1850-09BE-C8C7-BE898281D9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CD574E4-0DBE-423E-AEBE-52F4E015F6BD}" type="slidenum">
              <a:rPr lang="en-US" altLang="en-US"/>
              <a:pPr>
                <a:spcBef>
                  <a:spcPct val="0"/>
                </a:spcBef>
              </a:pPr>
              <a:t>9</a:t>
            </a:fld>
            <a:endParaRPr lang="en-US" altLang="en-US"/>
          </a:p>
        </p:txBody>
      </p:sp>
      <p:sp>
        <p:nvSpPr>
          <p:cNvPr id="21507" name="Rectangle 2">
            <a:extLst>
              <a:ext uri="{FF2B5EF4-FFF2-40B4-BE49-F238E27FC236}">
                <a16:creationId xmlns:a16="http://schemas.microsoft.com/office/drawing/2014/main" id="{1432F1EC-9ADE-37D5-225C-476C54B1CEE4}"/>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1372C5E4-F360-FBDB-8BD9-5B46736A60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1348B87B-29A8-A35C-E3A6-7701D7A296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A269B3A2-9765-4705-865B-99A0C7ACBC28}" type="slidenum">
              <a:rPr lang="en-US" altLang="en-US"/>
              <a:pPr>
                <a:spcBef>
                  <a:spcPct val="0"/>
                </a:spcBef>
              </a:pPr>
              <a:t>10</a:t>
            </a:fld>
            <a:endParaRPr lang="en-US" altLang="en-US"/>
          </a:p>
        </p:txBody>
      </p:sp>
      <p:sp>
        <p:nvSpPr>
          <p:cNvPr id="23555" name="Rectangle 3074">
            <a:extLst>
              <a:ext uri="{FF2B5EF4-FFF2-40B4-BE49-F238E27FC236}">
                <a16:creationId xmlns:a16="http://schemas.microsoft.com/office/drawing/2014/main" id="{40F1AB00-D77D-143C-660E-512785F6FADF}"/>
              </a:ext>
            </a:extLst>
          </p:cNvPr>
          <p:cNvSpPr>
            <a:spLocks noGrp="1" noRot="1" noChangeAspect="1" noChangeArrowheads="1" noTextEdit="1"/>
          </p:cNvSpPr>
          <p:nvPr>
            <p:ph type="sldImg"/>
          </p:nvPr>
        </p:nvSpPr>
        <p:spPr>
          <a:ln/>
        </p:spPr>
      </p:sp>
      <p:sp>
        <p:nvSpPr>
          <p:cNvPr id="23556" name="Rectangle 3075">
            <a:extLst>
              <a:ext uri="{FF2B5EF4-FFF2-40B4-BE49-F238E27FC236}">
                <a16:creationId xmlns:a16="http://schemas.microsoft.com/office/drawing/2014/main" id="{3C1A2532-8B57-5481-E589-8582BBF96E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EDD10B45-9DBD-F615-273C-DCB2C6FFED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94C6DD6-A29B-44C9-B1C6-6C64EA3537A1}" type="slidenum">
              <a:rPr lang="en-US" altLang="en-US"/>
              <a:pPr>
                <a:spcBef>
                  <a:spcPct val="0"/>
                </a:spcBef>
              </a:pPr>
              <a:t>11</a:t>
            </a:fld>
            <a:endParaRPr lang="en-US" altLang="en-US"/>
          </a:p>
        </p:txBody>
      </p:sp>
      <p:sp>
        <p:nvSpPr>
          <p:cNvPr id="25603" name="Rectangle 2">
            <a:extLst>
              <a:ext uri="{FF2B5EF4-FFF2-40B4-BE49-F238E27FC236}">
                <a16:creationId xmlns:a16="http://schemas.microsoft.com/office/drawing/2014/main" id="{8B9FC3FD-0653-168A-F956-9E8EFEAB7BA9}"/>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7CD4F468-242E-71D3-AD59-DCB982BDE6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851A0CEC-5D3C-D17C-3C56-5533599E02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A066CDED-5F11-46F1-BF65-D18A611FBD30}" type="slidenum">
              <a:rPr lang="en-US" altLang="en-US"/>
              <a:pPr>
                <a:spcBef>
                  <a:spcPct val="0"/>
                </a:spcBef>
              </a:pPr>
              <a:t>12</a:t>
            </a:fld>
            <a:endParaRPr lang="en-US" altLang="en-US"/>
          </a:p>
        </p:txBody>
      </p:sp>
      <p:sp>
        <p:nvSpPr>
          <p:cNvPr id="27651" name="Rectangle 2">
            <a:extLst>
              <a:ext uri="{FF2B5EF4-FFF2-40B4-BE49-F238E27FC236}">
                <a16:creationId xmlns:a16="http://schemas.microsoft.com/office/drawing/2014/main" id="{B829FCC1-25FE-E2C0-CD3B-EC53E4C19862}"/>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CC090707-7AC8-C15D-6895-8D87D83EEE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7769A42E-0E54-5235-99D2-BB22FACE1D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966A42F4-D2FE-4F4F-B820-FC47A5178FCD}" type="slidenum">
              <a:rPr lang="en-US" altLang="en-US"/>
              <a:pPr>
                <a:spcBef>
                  <a:spcPct val="0"/>
                </a:spcBef>
              </a:pPr>
              <a:t>13</a:t>
            </a:fld>
            <a:endParaRPr lang="en-US" altLang="en-US"/>
          </a:p>
        </p:txBody>
      </p:sp>
      <p:sp>
        <p:nvSpPr>
          <p:cNvPr id="29699" name="Rectangle 2">
            <a:extLst>
              <a:ext uri="{FF2B5EF4-FFF2-40B4-BE49-F238E27FC236}">
                <a16:creationId xmlns:a16="http://schemas.microsoft.com/office/drawing/2014/main" id="{16F5E7D4-EDE9-27C1-EF64-133266ECBE5A}"/>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90FED1A4-8CFD-4B43-0837-E3106E3532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46DAFE9-DC70-ECFE-AE74-22C835139288}"/>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BD2D6E77-BC83-C419-BA83-3C8BEFCA5FFB}"/>
              </a:ext>
            </a:extLst>
          </p:cNvPr>
          <p:cNvSpPr>
            <a:spLocks noGrp="1" noChangeArrowheads="1"/>
          </p:cNvSpPr>
          <p:nvPr>
            <p:ph type="body" idx="1"/>
          </p:nvPr>
        </p:nvSpPr>
        <p:spPr>
          <a:xfrm>
            <a:off x="914400" y="4343400"/>
            <a:ext cx="50292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937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27097" y="33068"/>
            <a:ext cx="1371601" cy="1317695"/>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hyperlink" Target="http://www.tutorialspoint.com/python/string_isspace.htm" TargetMode="External"/><Relationship Id="rId7" Type="http://schemas.openxmlformats.org/officeDocument/2006/relationships/hyperlink" Target="http://www.tutorialspoint.com/python/string_len.htm" TargetMode="External"/><Relationship Id="rId2" Type="http://schemas.openxmlformats.org/officeDocument/2006/relationships/hyperlink" Target="http://www.tutorialspoint.com/python/string_isnumeric.htm" TargetMode="External"/><Relationship Id="rId1" Type="http://schemas.openxmlformats.org/officeDocument/2006/relationships/slideLayout" Target="../slideLayouts/slideLayout7.xml"/><Relationship Id="rId6" Type="http://schemas.openxmlformats.org/officeDocument/2006/relationships/hyperlink" Target="http://www.tutorialspoint.com/python/string_join.htm" TargetMode="External"/><Relationship Id="rId5" Type="http://schemas.openxmlformats.org/officeDocument/2006/relationships/hyperlink" Target="http://www.tutorialspoint.com/python/string_isupper.htm" TargetMode="External"/><Relationship Id="rId4" Type="http://schemas.openxmlformats.org/officeDocument/2006/relationships/hyperlink" Target="http://www.tutorialspoint.com/python/string_istitle.htm" TargetMode="External"/></Relationships>
</file>

<file path=ppt/slides/_rels/slide101.xml.rels><?xml version="1.0" encoding="UTF-8" standalone="yes"?>
<Relationships xmlns="http://schemas.openxmlformats.org/package/2006/relationships"><Relationship Id="rId8" Type="http://schemas.openxmlformats.org/officeDocument/2006/relationships/hyperlink" Target="http://www.tutorialspoint.com/python/string_replace.htm" TargetMode="External"/><Relationship Id="rId3" Type="http://schemas.openxmlformats.org/officeDocument/2006/relationships/hyperlink" Target="http://www.tutorialspoint.com/python/string_lower.htm" TargetMode="External"/><Relationship Id="rId7" Type="http://schemas.openxmlformats.org/officeDocument/2006/relationships/hyperlink" Target="http://www.tutorialspoint.com/python/string_min.htm" TargetMode="External"/><Relationship Id="rId2" Type="http://schemas.openxmlformats.org/officeDocument/2006/relationships/hyperlink" Target="http://www.tutorialspoint.com/python/string_ljust.htm" TargetMode="External"/><Relationship Id="rId1" Type="http://schemas.openxmlformats.org/officeDocument/2006/relationships/slideLayout" Target="../slideLayouts/slideLayout7.xml"/><Relationship Id="rId6" Type="http://schemas.openxmlformats.org/officeDocument/2006/relationships/hyperlink" Target="http://www.tutorialspoint.com/python/string_max.htm" TargetMode="External"/><Relationship Id="rId5" Type="http://schemas.openxmlformats.org/officeDocument/2006/relationships/hyperlink" Target="http://www.tutorialspoint.com/python/string_maketrans.htm" TargetMode="External"/><Relationship Id="rId4" Type="http://schemas.openxmlformats.org/officeDocument/2006/relationships/hyperlink" Target="http://www.tutorialspoint.com/python/string_lstrip.htm" TargetMode="External"/></Relationships>
</file>

<file path=ppt/slides/_rels/slide102.xml.rels><?xml version="1.0" encoding="UTF-8" standalone="yes"?>
<Relationships xmlns="http://schemas.openxmlformats.org/package/2006/relationships"><Relationship Id="rId8" Type="http://schemas.openxmlformats.org/officeDocument/2006/relationships/hyperlink" Target="http://www.tutorialspoint.com/python/string_startswith.htm" TargetMode="External"/><Relationship Id="rId3" Type="http://schemas.openxmlformats.org/officeDocument/2006/relationships/hyperlink" Target="http://www.tutorialspoint.com/python/string_rindex.htm" TargetMode="External"/><Relationship Id="rId7" Type="http://schemas.openxmlformats.org/officeDocument/2006/relationships/hyperlink" Target="http://www.tutorialspoint.com/python/string_splitlines.htm" TargetMode="External"/><Relationship Id="rId2" Type="http://schemas.openxmlformats.org/officeDocument/2006/relationships/hyperlink" Target="http://www.tutorialspoint.com/python/string_rfind.htm" TargetMode="External"/><Relationship Id="rId1" Type="http://schemas.openxmlformats.org/officeDocument/2006/relationships/slideLayout" Target="../slideLayouts/slideLayout7.xml"/><Relationship Id="rId6" Type="http://schemas.openxmlformats.org/officeDocument/2006/relationships/hyperlink" Target="http://www.tutorialspoint.com/python/string_split.htm" TargetMode="External"/><Relationship Id="rId5" Type="http://schemas.openxmlformats.org/officeDocument/2006/relationships/hyperlink" Target="http://www.tutorialspoint.com/python/string_rstrip.htm" TargetMode="External"/><Relationship Id="rId4" Type="http://schemas.openxmlformats.org/officeDocument/2006/relationships/hyperlink" Target="http://www.tutorialspoint.com/python/string_rjust.htm" TargetMode="External"/></Relationships>
</file>

<file path=ppt/slides/_rels/slide103.xml.rels><?xml version="1.0" encoding="UTF-8" standalone="yes"?>
<Relationships xmlns="http://schemas.openxmlformats.org/package/2006/relationships"><Relationship Id="rId8" Type="http://schemas.openxmlformats.org/officeDocument/2006/relationships/hyperlink" Target="http://www.tutorialspoint.com/python/string_isdecimal.htm" TargetMode="External"/><Relationship Id="rId3" Type="http://schemas.openxmlformats.org/officeDocument/2006/relationships/hyperlink" Target="http://www.tutorialspoint.com/python/string_swapcase.htm" TargetMode="External"/><Relationship Id="rId7" Type="http://schemas.openxmlformats.org/officeDocument/2006/relationships/hyperlink" Target="http://www.tutorialspoint.com/python/string_zfill.htm" TargetMode="External"/><Relationship Id="rId2" Type="http://schemas.openxmlformats.org/officeDocument/2006/relationships/hyperlink" Target="http://www.tutorialspoint.com/python/string_strip.htm" TargetMode="External"/><Relationship Id="rId1" Type="http://schemas.openxmlformats.org/officeDocument/2006/relationships/slideLayout" Target="../slideLayouts/slideLayout7.xml"/><Relationship Id="rId6" Type="http://schemas.openxmlformats.org/officeDocument/2006/relationships/hyperlink" Target="http://www.tutorialspoint.com/python/string_upper.htm" TargetMode="External"/><Relationship Id="rId5" Type="http://schemas.openxmlformats.org/officeDocument/2006/relationships/hyperlink" Target="http://www.tutorialspoint.com/python/string_translate.htm" TargetMode="External"/><Relationship Id="rId4" Type="http://schemas.openxmlformats.org/officeDocument/2006/relationships/hyperlink" Target="http://www.tutorialspoint.com/python/string_title.htm"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tools.ietf.org/html/rfc3492.html" TargetMode="External"/><Relationship Id="rId2" Type="http://schemas.openxmlformats.org/officeDocument/2006/relationships/hyperlink" Target="http://tools.ietf.org/html/rfc3490.html" TargetMode="Externa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hyperlink" Target="http://www.tutorialspoint.com/python/list_len.htm" TargetMode="External"/><Relationship Id="rId2" Type="http://schemas.openxmlformats.org/officeDocument/2006/relationships/hyperlink" Target="http://www.tutorialspoint.com/python/list_cmp.htm" TargetMode="External"/><Relationship Id="rId1" Type="http://schemas.openxmlformats.org/officeDocument/2006/relationships/slideLayout" Target="../slideLayouts/slideLayout7.xml"/><Relationship Id="rId6" Type="http://schemas.openxmlformats.org/officeDocument/2006/relationships/hyperlink" Target="http://www.tutorialspoint.com/python/list_list.htm" TargetMode="External"/><Relationship Id="rId5" Type="http://schemas.openxmlformats.org/officeDocument/2006/relationships/hyperlink" Target="http://www.tutorialspoint.com/python/list_min.htm" TargetMode="External"/><Relationship Id="rId4" Type="http://schemas.openxmlformats.org/officeDocument/2006/relationships/hyperlink" Target="http://www.tutorialspoint.com/python/list_max.htm" TargetMode="External"/></Relationships>
</file>

<file path=ppt/slides/_rels/slide129.xml.rels><?xml version="1.0" encoding="UTF-8" standalone="yes"?>
<Relationships xmlns="http://schemas.openxmlformats.org/package/2006/relationships"><Relationship Id="rId8" Type="http://schemas.openxmlformats.org/officeDocument/2006/relationships/hyperlink" Target="http://www.tutorialspoint.com/python/list_remove.htm" TargetMode="External"/><Relationship Id="rId3" Type="http://schemas.openxmlformats.org/officeDocument/2006/relationships/hyperlink" Target="http://www.tutorialspoint.com/python/list_count.htm" TargetMode="External"/><Relationship Id="rId7" Type="http://schemas.openxmlformats.org/officeDocument/2006/relationships/hyperlink" Target="http://www.tutorialspoint.com/python/list_pop.htm" TargetMode="External"/><Relationship Id="rId2" Type="http://schemas.openxmlformats.org/officeDocument/2006/relationships/hyperlink" Target="http://www.tutorialspoint.com/python/list_append.htm" TargetMode="External"/><Relationship Id="rId1" Type="http://schemas.openxmlformats.org/officeDocument/2006/relationships/slideLayout" Target="../slideLayouts/slideLayout7.xml"/><Relationship Id="rId6" Type="http://schemas.openxmlformats.org/officeDocument/2006/relationships/hyperlink" Target="http://www.tutorialspoint.com/python/list_insert.htm" TargetMode="External"/><Relationship Id="rId5" Type="http://schemas.openxmlformats.org/officeDocument/2006/relationships/hyperlink" Target="http://www.tutorialspoint.com/python/list_index.htm" TargetMode="External"/><Relationship Id="rId10" Type="http://schemas.openxmlformats.org/officeDocument/2006/relationships/hyperlink" Target="http://www.tutorialspoint.com/python/list_sort.htm" TargetMode="External"/><Relationship Id="rId4" Type="http://schemas.openxmlformats.org/officeDocument/2006/relationships/hyperlink" Target="http://www.tutorialspoint.com/python/list_extend.htm" TargetMode="External"/><Relationship Id="rId9" Type="http://schemas.openxmlformats.org/officeDocument/2006/relationships/hyperlink" Target="http://www.tutorialspoint.com/python/list_reverse.htm"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hyperlink" Target="http://www.tutorialspoint.com/python/dictionary_len.htm" TargetMode="External"/><Relationship Id="rId2" Type="http://schemas.openxmlformats.org/officeDocument/2006/relationships/hyperlink" Target="http://www.tutorialspoint.com/python/dictionary_cmp.htm" TargetMode="External"/><Relationship Id="rId1" Type="http://schemas.openxmlformats.org/officeDocument/2006/relationships/slideLayout" Target="../slideLayouts/slideLayout7.xml"/><Relationship Id="rId5" Type="http://schemas.openxmlformats.org/officeDocument/2006/relationships/hyperlink" Target="http://www.tutorialspoint.com/python/dictionary_type.htm" TargetMode="External"/><Relationship Id="rId4" Type="http://schemas.openxmlformats.org/officeDocument/2006/relationships/hyperlink" Target="http://www.tutorialspoint.com/python/dictionary_str.htm" TargetMode="External"/></Relationships>
</file>

<file path=ppt/slides/_rels/slide135.xml.rels><?xml version="1.0" encoding="UTF-8" standalone="yes"?>
<Relationships xmlns="http://schemas.openxmlformats.org/package/2006/relationships"><Relationship Id="rId3" Type="http://schemas.openxmlformats.org/officeDocument/2006/relationships/hyperlink" Target="http://www.tutorialspoint.com/python/dictionary_copy.htm" TargetMode="External"/><Relationship Id="rId2" Type="http://schemas.openxmlformats.org/officeDocument/2006/relationships/hyperlink" Target="http://www.tutorialspoint.com/python/dictionary_clear.htm" TargetMode="External"/><Relationship Id="rId1" Type="http://schemas.openxmlformats.org/officeDocument/2006/relationships/slideLayout" Target="../slideLayouts/slideLayout7.xml"/><Relationship Id="rId6" Type="http://schemas.openxmlformats.org/officeDocument/2006/relationships/hyperlink" Target="http://www.tutorialspoint.com/python/dictionary_has_key.htm" TargetMode="External"/><Relationship Id="rId5" Type="http://schemas.openxmlformats.org/officeDocument/2006/relationships/hyperlink" Target="http://www.tutorialspoint.com/python/dictionary_get.htm" TargetMode="External"/><Relationship Id="rId4" Type="http://schemas.openxmlformats.org/officeDocument/2006/relationships/hyperlink" Target="http://www.tutorialspoint.com/python/dictionary_fromkeys.htm"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www.tutorialspoint.com/python/dictionary_keys.htm" TargetMode="External"/><Relationship Id="rId2" Type="http://schemas.openxmlformats.org/officeDocument/2006/relationships/hyperlink" Target="http://www.tutorialspoint.com/python/dictionary_items.htm" TargetMode="External"/><Relationship Id="rId1" Type="http://schemas.openxmlformats.org/officeDocument/2006/relationships/slideLayout" Target="../slideLayouts/slideLayout7.xml"/><Relationship Id="rId6" Type="http://schemas.openxmlformats.org/officeDocument/2006/relationships/hyperlink" Target="http://www.tutorialspoint.com/python/dictionary_values.htm" TargetMode="External"/><Relationship Id="rId5" Type="http://schemas.openxmlformats.org/officeDocument/2006/relationships/hyperlink" Target="http://www.tutorialspoint.com/python/dictionary_update.htm" TargetMode="External"/><Relationship Id="rId4" Type="http://schemas.openxmlformats.org/officeDocument/2006/relationships/hyperlink" Target="http://www.tutorialspoint.com/python/dictionary_setdefault.htm" TargetMode="External"/></Relationships>
</file>

<file path=ppt/slides/_rels/slide1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hyperlink" Target="https://pynet.twb-tech.com/blog/snmp/python-snmp-intro.html" TargetMode="Externa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hyperlink" Target="http://localhost:8000/admin/" TargetMode="Externa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0.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0.xml"/></Relationships>
</file>

<file path=ppt/slides/_rels/slide206.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0.xml"/></Relationships>
</file>

<file path=ppt/slides/_rels/slide20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0.xml"/></Relationships>
</file>

<file path=ppt/slides/_rels/slide208.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0.xml"/></Relationships>
</file>

<file path=ppt/slides/_rels/slide20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0.xml"/></Relationships>
</file>

<file path=ppt/slides/_rels/slide211.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0.xml"/></Relationships>
</file>

<file path=ppt/slides/_rels/slide212.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0.xml"/></Relationships>
</file>

<file path=ppt/slides/_rels/slide213.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0.xml"/></Relationships>
</file>

<file path=ppt/slides/_rels/slide214.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0.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hyperlink" Target="http://en.wikipedia.org/wiki/Tkinter" TargetMode="External"/><Relationship Id="rId2" Type="http://schemas.openxmlformats.org/officeDocument/2006/relationships/hyperlink" Target="http://docs.python.org/library/idle.html" TargetMode="Externa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pydev.org/" TargetMode="Externa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rope.sourceforge.net/ropemacs.html" TargetMode="External"/><Relationship Id="rId2" Type="http://schemas.openxmlformats.org/officeDocument/2006/relationships/hyperlink" Target="allows%20both-way%20communication%20between%20Emacs%20Lisp%20and%20Python" TargetMode="Externa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hyperlink" Target="https://www.geeksforgeeks.org/python-pillow-tutorial/" TargetMode="Externa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2.png"/><Relationship Id="rId1" Type="http://schemas.openxmlformats.org/officeDocument/2006/relationships/slideLayout" Target="../slideLayouts/slideLayout3.xml"/><Relationship Id="rId4" Type="http://schemas.openxmlformats.org/officeDocument/2006/relationships/image" Target="../media/image270.png"/></Relationships>
</file>

<file path=ppt/slides/_rels/slide24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92.png"/><Relationship Id="rId1" Type="http://schemas.openxmlformats.org/officeDocument/2006/relationships/slideLayout" Target="../slideLayouts/slideLayout3.xml"/><Relationship Id="rId4" Type="http://schemas.openxmlformats.org/officeDocument/2006/relationships/image" Target="../media/image280.png"/></Relationships>
</file>

<file path=ppt/slides/_rels/slide24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customXml" Target="../ink/ink3.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2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en.wikipedia.org/wiki/Guido_van_Rossum"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ustomXml" Target="../ink/ink4.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0.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www.tiobe.com/index.php/content/paperinfo/tpci/" TargetMode="External"/><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6.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3.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1.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3.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3.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6.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3.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2.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3.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6.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3.xml"/></Relationships>
</file>

<file path=ppt/slides/_rels/slide477.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3.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9.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0.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3.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4.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3.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0.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3.xml"/></Relationships>
</file>

<file path=ppt/slides/_rels/slide491.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3.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4.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3.xml"/></Relationships>
</file>

<file path=ppt/slides/_rels/slide495.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3.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1.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3.xml"/></Relationships>
</file>

<file path=ppt/slides/_rels/slide502.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3.xml"/></Relationships>
</file>

<file path=ppt/slides/_rels/slide50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2.x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slideLayout" Target="../slideLayouts/slideLayout3.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52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5.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3.xml"/></Relationships>
</file>

<file path=ppt/slides/_rels/slide526.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image" Target="../media/image160.emf"/><Relationship Id="rId1" Type="http://schemas.openxmlformats.org/officeDocument/2006/relationships/slideLayout" Target="../slideLayouts/slideLayout3.xml"/></Relationships>
</file>

<file path=ppt/slides/_rels/slide527.xml.rels><?xml version="1.0" encoding="UTF-8" standalone="yes"?>
<Relationships xmlns="http://schemas.openxmlformats.org/package/2006/relationships"><Relationship Id="rId2" Type="http://schemas.openxmlformats.org/officeDocument/2006/relationships/image" Target="../media/image162.emf"/><Relationship Id="rId1" Type="http://schemas.openxmlformats.org/officeDocument/2006/relationships/slideLayout" Target="../slideLayouts/slideLayout3.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53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53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www.tutorialspoint.com/python/python_if_else.htm" TargetMode="External"/><Relationship Id="rId2" Type="http://schemas.openxmlformats.org/officeDocument/2006/relationships/hyperlink" Target="http://www.tutorialspoint.com/python/python_if_statement.htm" TargetMode="External"/><Relationship Id="rId1" Type="http://schemas.openxmlformats.org/officeDocument/2006/relationships/slideLayout" Target="../slideLayouts/slideLayout7.xml"/><Relationship Id="rId4" Type="http://schemas.openxmlformats.org/officeDocument/2006/relationships/hyperlink" Target="http://www.tutorialspoint.com/python/nested_if_statements_in_python.htm"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www.tutorialspoint.com/python/number_ceil.htm" TargetMode="External"/><Relationship Id="rId7" Type="http://schemas.openxmlformats.org/officeDocument/2006/relationships/hyperlink" Target="http://www.tutorialspoint.com/python/number_floor.htm" TargetMode="External"/><Relationship Id="rId2" Type="http://schemas.openxmlformats.org/officeDocument/2006/relationships/hyperlink" Target="http://www.tutorialspoint.com/python/number_abs.htm" TargetMode="External"/><Relationship Id="rId1" Type="http://schemas.openxmlformats.org/officeDocument/2006/relationships/slideLayout" Target="../slideLayouts/slideLayout7.xml"/><Relationship Id="rId6" Type="http://schemas.openxmlformats.org/officeDocument/2006/relationships/hyperlink" Target="http://www.tutorialspoint.com/python/number_fabs.htm" TargetMode="External"/><Relationship Id="rId5" Type="http://schemas.openxmlformats.org/officeDocument/2006/relationships/hyperlink" Target="http://www.tutorialspoint.com/python/number_exp.htm" TargetMode="External"/><Relationship Id="rId4" Type="http://schemas.openxmlformats.org/officeDocument/2006/relationships/hyperlink" Target="http://www.tutorialspoint.com/python/number_cmp.htm" TargetMode="External"/></Relationships>
</file>

<file path=ppt/slides/_rels/slide77.xml.rels><?xml version="1.0" encoding="UTF-8" standalone="yes"?>
<Relationships xmlns="http://schemas.openxmlformats.org/package/2006/relationships"><Relationship Id="rId8" Type="http://schemas.openxmlformats.org/officeDocument/2006/relationships/hyperlink" Target="http://www.tutorialspoint.com/python/number_round.htm" TargetMode="External"/><Relationship Id="rId3" Type="http://schemas.openxmlformats.org/officeDocument/2006/relationships/hyperlink" Target="http://www.tutorialspoint.com/python/number_log10.htm" TargetMode="External"/><Relationship Id="rId7" Type="http://schemas.openxmlformats.org/officeDocument/2006/relationships/hyperlink" Target="http://www.tutorialspoint.com/python/number_pow.htm" TargetMode="External"/><Relationship Id="rId2" Type="http://schemas.openxmlformats.org/officeDocument/2006/relationships/hyperlink" Target="http://www.tutorialspoint.com/python/number_log.htm" TargetMode="External"/><Relationship Id="rId1" Type="http://schemas.openxmlformats.org/officeDocument/2006/relationships/slideLayout" Target="../slideLayouts/slideLayout7.xml"/><Relationship Id="rId6" Type="http://schemas.openxmlformats.org/officeDocument/2006/relationships/hyperlink" Target="http://www.tutorialspoint.com/python/number_modf.htm" TargetMode="External"/><Relationship Id="rId5" Type="http://schemas.openxmlformats.org/officeDocument/2006/relationships/hyperlink" Target="http://www.tutorialspoint.com/python/number_min.htm" TargetMode="External"/><Relationship Id="rId4" Type="http://schemas.openxmlformats.org/officeDocument/2006/relationships/hyperlink" Target="http://www.tutorialspoint.com/python/number_max.htm" TargetMode="External"/><Relationship Id="rId9" Type="http://schemas.openxmlformats.org/officeDocument/2006/relationships/hyperlink" Target="http://www.tutorialspoint.com/python/number_sqrt.htm"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www.tutorialspoint.com/python/number_randrange.htm" TargetMode="External"/><Relationship Id="rId7" Type="http://schemas.openxmlformats.org/officeDocument/2006/relationships/hyperlink" Target="http://www.tutorialspoint.com/python/number_uniform.htm" TargetMode="External"/><Relationship Id="rId2" Type="http://schemas.openxmlformats.org/officeDocument/2006/relationships/hyperlink" Target="http://www.tutorialspoint.com/python/number_choice.htm" TargetMode="External"/><Relationship Id="rId1" Type="http://schemas.openxmlformats.org/officeDocument/2006/relationships/slideLayout" Target="../slideLayouts/slideLayout7.xml"/><Relationship Id="rId6" Type="http://schemas.openxmlformats.org/officeDocument/2006/relationships/hyperlink" Target="http://www.tutorialspoint.com/python/number_shuffle.htm" TargetMode="External"/><Relationship Id="rId5" Type="http://schemas.openxmlformats.org/officeDocument/2006/relationships/hyperlink" Target="http://www.tutorialspoint.com/python/number_seed.htm" TargetMode="External"/><Relationship Id="rId4" Type="http://schemas.openxmlformats.org/officeDocument/2006/relationships/hyperlink" Target="http://www.tutorialspoint.com/python/number_random.htm" TargetMode="External"/></Relationships>
</file>

<file path=ppt/slides/_rels/slide79.xml.rels><?xml version="1.0" encoding="UTF-8" standalone="yes"?>
<Relationships xmlns="http://schemas.openxmlformats.org/package/2006/relationships"><Relationship Id="rId8" Type="http://schemas.openxmlformats.org/officeDocument/2006/relationships/hyperlink" Target="http://www.tutorialspoint.com/python/number_sin.htm" TargetMode="External"/><Relationship Id="rId3" Type="http://schemas.openxmlformats.org/officeDocument/2006/relationships/hyperlink" Target="http://www.tutorialspoint.com/python/number_asin.htm" TargetMode="External"/><Relationship Id="rId7" Type="http://schemas.openxmlformats.org/officeDocument/2006/relationships/hyperlink" Target="http://www.tutorialspoint.com/python/number_hypot.htm" TargetMode="External"/><Relationship Id="rId2" Type="http://schemas.openxmlformats.org/officeDocument/2006/relationships/hyperlink" Target="http://www.tutorialspoint.com/python/number_acos.htm" TargetMode="External"/><Relationship Id="rId1" Type="http://schemas.openxmlformats.org/officeDocument/2006/relationships/slideLayout" Target="../slideLayouts/slideLayout7.xml"/><Relationship Id="rId6" Type="http://schemas.openxmlformats.org/officeDocument/2006/relationships/hyperlink" Target="http://www.tutorialspoint.com/python/number_cos.htm" TargetMode="External"/><Relationship Id="rId11" Type="http://schemas.openxmlformats.org/officeDocument/2006/relationships/hyperlink" Target="http://www.tutorialspoint.com/python/number_radians.htm" TargetMode="External"/><Relationship Id="rId5" Type="http://schemas.openxmlformats.org/officeDocument/2006/relationships/hyperlink" Target="http://www.tutorialspoint.com/python/number_atan2.htm" TargetMode="External"/><Relationship Id="rId10" Type="http://schemas.openxmlformats.org/officeDocument/2006/relationships/hyperlink" Target="http://www.tutorialspoint.com/python/number_degrees.htm" TargetMode="External"/><Relationship Id="rId4" Type="http://schemas.openxmlformats.org/officeDocument/2006/relationships/hyperlink" Target="http://www.tutorialspoint.com/python/number_atan.htm" TargetMode="External"/><Relationship Id="rId9" Type="http://schemas.openxmlformats.org/officeDocument/2006/relationships/hyperlink" Target="http://www.tutorialspoint.com/python/number_tan.ht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hyperlink" Target="http://www.tutorialspoint.com/python/string_center.htm" TargetMode="External"/><Relationship Id="rId7" Type="http://schemas.openxmlformats.org/officeDocument/2006/relationships/hyperlink" Target="http://www.tutorialspoint.com/python/string_endswith.htm" TargetMode="External"/><Relationship Id="rId2" Type="http://schemas.openxmlformats.org/officeDocument/2006/relationships/hyperlink" Target="http://www.tutorialspoint.com/python/string_capitalize.htm" TargetMode="External"/><Relationship Id="rId1" Type="http://schemas.openxmlformats.org/officeDocument/2006/relationships/slideLayout" Target="../slideLayouts/slideLayout7.xml"/><Relationship Id="rId6" Type="http://schemas.openxmlformats.org/officeDocument/2006/relationships/hyperlink" Target="http://www.tutorialspoint.com/python/string_encode.htm" TargetMode="External"/><Relationship Id="rId5" Type="http://schemas.openxmlformats.org/officeDocument/2006/relationships/hyperlink" Target="http://www.tutorialspoint.com/python/string_decode.htm" TargetMode="External"/><Relationship Id="rId4" Type="http://schemas.openxmlformats.org/officeDocument/2006/relationships/hyperlink" Target="http://www.tutorialspoint.com/python/string_count.htm" TargetMode="External"/></Relationships>
</file>

<file path=ppt/slides/_rels/slide99.xml.rels><?xml version="1.0" encoding="UTF-8" standalone="yes"?>
<Relationships xmlns="http://schemas.openxmlformats.org/package/2006/relationships"><Relationship Id="rId8" Type="http://schemas.openxmlformats.org/officeDocument/2006/relationships/hyperlink" Target="http://www.tutorialspoint.com/python/string_islower.htm" TargetMode="External"/><Relationship Id="rId3" Type="http://schemas.openxmlformats.org/officeDocument/2006/relationships/hyperlink" Target="http://www.tutorialspoint.com/python/string_find.htm" TargetMode="External"/><Relationship Id="rId7" Type="http://schemas.openxmlformats.org/officeDocument/2006/relationships/hyperlink" Target="http://www.tutorialspoint.com/python/string_isdigit.htm" TargetMode="External"/><Relationship Id="rId2" Type="http://schemas.openxmlformats.org/officeDocument/2006/relationships/hyperlink" Target="http://www.tutorialspoint.com/python/string_expandtabs.htm" TargetMode="External"/><Relationship Id="rId1" Type="http://schemas.openxmlformats.org/officeDocument/2006/relationships/slideLayout" Target="../slideLayouts/slideLayout7.xml"/><Relationship Id="rId6" Type="http://schemas.openxmlformats.org/officeDocument/2006/relationships/hyperlink" Target="http://www.tutorialspoint.com/python/string_isalpha.htm" TargetMode="External"/><Relationship Id="rId5" Type="http://schemas.openxmlformats.org/officeDocument/2006/relationships/hyperlink" Target="http://www.tutorialspoint.com/python/string_isa1num.htm" TargetMode="External"/><Relationship Id="rId4" Type="http://schemas.openxmlformats.org/officeDocument/2006/relationships/hyperlink" Target="http://www.tutorialspoint.com/python/string_index.h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Python Programming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3">
            <a:extLst>
              <a:ext uri="{FF2B5EF4-FFF2-40B4-BE49-F238E27FC236}">
                <a16:creationId xmlns:a16="http://schemas.microsoft.com/office/drawing/2014/main" id="{9C15DB47-B476-30ED-2582-21EFE7A687B4}"/>
              </a:ext>
            </a:extLst>
          </p:cNvPr>
          <p:cNvSpPr>
            <a:spLocks noGrp="1" noChangeArrowheads="1"/>
          </p:cNvSpPr>
          <p:nvPr>
            <p:ph sz="quarter" idx="12"/>
          </p:nvPr>
        </p:nvSpPr>
        <p:spPr/>
        <p:txBody>
          <a:bodyPr/>
          <a:lstStyle/>
          <a:p>
            <a:pPr eaLnBrk="1" hangingPunct="1"/>
            <a:r>
              <a:rPr lang="en-US" altLang="en-US" b="1">
                <a:ea typeface="ＭＳ Ｐゴシック" panose="020B0600070205080204" pitchFamily="34" charset="-128"/>
              </a:rPr>
              <a:t>Object-oriented programming (OOP): </a:t>
            </a:r>
            <a:r>
              <a:rPr lang="en-US" altLang="en-US">
                <a:ea typeface="ＭＳ Ｐゴシック" panose="020B0600070205080204" pitchFamily="34" charset="-128"/>
              </a:rPr>
              <a:t>Methodology that defines problems in terms of objects that send messages to each other </a:t>
            </a:r>
          </a:p>
          <a:p>
            <a:pPr lvl="1" eaLnBrk="1" hangingPunct="1"/>
            <a:r>
              <a:rPr lang="en-US" altLang="en-US">
                <a:ea typeface="ＭＳ Ｐゴシック" panose="020B0600070205080204" pitchFamily="34" charset="-128"/>
              </a:rPr>
              <a:t>In a game, a </a:t>
            </a:r>
            <a:r>
              <a:rPr lang="en-US" altLang="en-US" b="1">
                <a:ea typeface="ＭＳ Ｐゴシック" panose="020B0600070205080204" pitchFamily="34" charset="-128"/>
              </a:rPr>
              <a:t>Missile</a:t>
            </a:r>
            <a:r>
              <a:rPr lang="en-US" altLang="en-US">
                <a:ea typeface="ＭＳ Ｐゴシック" panose="020B0600070205080204" pitchFamily="34" charset="-128"/>
              </a:rPr>
              <a:t> object could send a </a:t>
            </a:r>
            <a:r>
              <a:rPr lang="en-US" altLang="en-US" b="1">
                <a:ea typeface="ＭＳ Ｐゴシック" panose="020B0600070205080204" pitchFamily="34" charset="-128"/>
              </a:rPr>
              <a:t>Ship</a:t>
            </a:r>
            <a:r>
              <a:rPr lang="en-US" altLang="en-US">
                <a:ea typeface="ＭＳ Ｐゴシック" panose="020B0600070205080204" pitchFamily="34" charset="-128"/>
              </a:rPr>
              <a:t> object a message to </a:t>
            </a:r>
            <a:r>
              <a:rPr lang="en-US" altLang="en-US" b="1">
                <a:ea typeface="ＭＳ Ｐゴシック" panose="020B0600070205080204" pitchFamily="34" charset="-128"/>
              </a:rPr>
              <a:t>Explode</a:t>
            </a:r>
          </a:p>
          <a:p>
            <a:pPr eaLnBrk="1" hangingPunct="1"/>
            <a:r>
              <a:rPr lang="en-US" altLang="en-US">
                <a:ea typeface="ＭＳ Ｐゴシック" panose="020B0600070205080204" pitchFamily="34" charset="-128"/>
              </a:rPr>
              <a:t>OOP not required, unlike Java and C#</a:t>
            </a:r>
          </a:p>
        </p:txBody>
      </p:sp>
      <p:sp>
        <p:nvSpPr>
          <p:cNvPr id="22532" name="Rectangle 2">
            <a:extLst>
              <a:ext uri="{FF2B5EF4-FFF2-40B4-BE49-F238E27FC236}">
                <a16:creationId xmlns:a16="http://schemas.microsoft.com/office/drawing/2014/main" id="{17FE1F6F-B85F-A5AC-E4E2-47707834D87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Python Is Object-Oriented</a:t>
            </a:r>
          </a:p>
        </p:txBody>
      </p:sp>
      <p:sp>
        <p:nvSpPr>
          <p:cNvPr id="22531" name="Slide Number Placeholder 4">
            <a:extLst>
              <a:ext uri="{FF2B5EF4-FFF2-40B4-BE49-F238E27FC236}">
                <a16:creationId xmlns:a16="http://schemas.microsoft.com/office/drawing/2014/main" id="{4364EB3D-4DB8-DF9A-B2AC-DF72AD532DE3}"/>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0FB5892-18CD-4F2B-B390-1E5C03EB6DA7}" type="slidenum">
              <a:rPr lang="en-US" altLang="en-US" sz="1400"/>
              <a:pPr>
                <a:spcBef>
                  <a:spcPct val="0"/>
                </a:spcBef>
                <a:buFontTx/>
                <a:buNone/>
              </a:pPr>
              <a:t>10</a:t>
            </a:fld>
            <a:endParaRPr lang="en-US" altLang="en-US" sz="14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a:extLst>
              <a:ext uri="{FF2B5EF4-FFF2-40B4-BE49-F238E27FC236}">
                <a16:creationId xmlns:a16="http://schemas.microsoft.com/office/drawing/2014/main" id="{8111A3BE-8C72-F37A-3A6F-F05EEEA1BE0D}"/>
              </a:ext>
            </a:extLst>
          </p:cNvPr>
          <p:cNvSpPr>
            <a:spLocks noGrp="1" noChangeArrowheads="1"/>
          </p:cNvSpPr>
          <p:nvPr>
            <p:ph type="title"/>
          </p:nvPr>
        </p:nvSpPr>
        <p:spPr/>
        <p:txBody>
          <a:bodyPr/>
          <a:lstStyle/>
          <a:p>
            <a:r>
              <a:rPr lang="en-US" altLang="en-US" b="1">
                <a:ea typeface="ＭＳ Ｐゴシック" panose="020B0600070205080204" pitchFamily="34" charset="-128"/>
              </a:rPr>
              <a:t>Built-in String Methods</a:t>
            </a:r>
            <a:br>
              <a:rPr lang="en-US" altLang="en-US">
                <a:ea typeface="ＭＳ Ｐゴシック" panose="020B0600070205080204" pitchFamily="34" charset="-128"/>
              </a:rPr>
            </a:br>
            <a:endParaRPr lang="en-US" altLang="en-US">
              <a:ea typeface="ＭＳ Ｐゴシック" panose="020B0600070205080204" pitchFamily="34" charset="-128"/>
            </a:endParaRPr>
          </a:p>
        </p:txBody>
      </p:sp>
      <p:sp>
        <p:nvSpPr>
          <p:cNvPr id="123907" name="Footer Placeholder 3">
            <a:extLst>
              <a:ext uri="{FF2B5EF4-FFF2-40B4-BE49-F238E27FC236}">
                <a16:creationId xmlns:a16="http://schemas.microsoft.com/office/drawing/2014/main" id="{C10E69CF-1EF9-93A2-1546-7B99A3077B70}"/>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23908" name="Slide Number Placeholder 4">
            <a:extLst>
              <a:ext uri="{FF2B5EF4-FFF2-40B4-BE49-F238E27FC236}">
                <a16:creationId xmlns:a16="http://schemas.microsoft.com/office/drawing/2014/main" id="{A48AD182-24D9-FCD0-E597-355747454C68}"/>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68AEFC5-AAF5-415D-BB16-42E83479C8C2}" type="slidenum">
              <a:rPr lang="en-US" altLang="en-US" sz="1400"/>
              <a:pPr>
                <a:spcBef>
                  <a:spcPct val="0"/>
                </a:spcBef>
                <a:buFontTx/>
                <a:buNone/>
              </a:pPr>
              <a:t>100</a:t>
            </a:fld>
            <a:endParaRPr lang="en-US" altLang="en-US" sz="1400"/>
          </a:p>
        </p:txBody>
      </p:sp>
      <p:graphicFrame>
        <p:nvGraphicFramePr>
          <p:cNvPr id="6" name="Table 5">
            <a:extLst>
              <a:ext uri="{FF2B5EF4-FFF2-40B4-BE49-F238E27FC236}">
                <a16:creationId xmlns:a16="http://schemas.microsoft.com/office/drawing/2014/main" id="{065C7AF0-4BFC-1064-36EC-A08B50408419}"/>
              </a:ext>
            </a:extLst>
          </p:cNvPr>
          <p:cNvGraphicFramePr>
            <a:graphicFrameLocks noGrp="1"/>
          </p:cNvGraphicFramePr>
          <p:nvPr>
            <p:extLst>
              <p:ext uri="{D42A27DB-BD31-4B8C-83A1-F6EECF244321}">
                <p14:modId xmlns:p14="http://schemas.microsoft.com/office/powerpoint/2010/main" val="134125128"/>
              </p:ext>
            </p:extLst>
          </p:nvPr>
        </p:nvGraphicFramePr>
        <p:xfrm>
          <a:off x="515540" y="1600200"/>
          <a:ext cx="8096250" cy="4310064"/>
        </p:xfrm>
        <a:graphic>
          <a:graphicData uri="http://schemas.openxmlformats.org/drawingml/2006/table">
            <a:tbl>
              <a:tblPr/>
              <a:tblGrid>
                <a:gridCol w="1161161">
                  <a:extLst>
                    <a:ext uri="{9D8B030D-6E8A-4147-A177-3AD203B41FA5}">
                      <a16:colId xmlns:a16="http://schemas.microsoft.com/office/drawing/2014/main" val="20000"/>
                    </a:ext>
                  </a:extLst>
                </a:gridCol>
                <a:gridCol w="6935089">
                  <a:extLst>
                    <a:ext uri="{9D8B030D-6E8A-4147-A177-3AD203B41FA5}">
                      <a16:colId xmlns:a16="http://schemas.microsoft.com/office/drawing/2014/main" val="20001"/>
                    </a:ext>
                  </a:extLst>
                </a:gridCol>
              </a:tblGrid>
              <a:tr h="775212">
                <a:tc>
                  <a:txBody>
                    <a:bodyPr/>
                    <a:lstStyle/>
                    <a:p>
                      <a:r>
                        <a:rPr lang="en-US" sz="1600"/>
                        <a:t>13</a:t>
                      </a:r>
                    </a:p>
                  </a:txBody>
                  <a:tcPr marL="43697" marR="43697" marT="21846" marB="21846" anchor="ctr">
                    <a:lnL>
                      <a:noFill/>
                    </a:lnL>
                    <a:lnR>
                      <a:noFill/>
                    </a:lnR>
                    <a:lnT>
                      <a:noFill/>
                    </a:lnT>
                    <a:lnB>
                      <a:noFill/>
                    </a:lnB>
                  </a:tcPr>
                </a:tc>
                <a:tc>
                  <a:txBody>
                    <a:bodyPr/>
                    <a:lstStyle/>
                    <a:p>
                      <a:r>
                        <a:rPr lang="en-US" sz="1600">
                          <a:hlinkClick r:id="rId2" action="ppaction://hlinkfile"/>
                        </a:rPr>
                        <a:t>isnumeric()</a:t>
                      </a:r>
                      <a:br>
                        <a:rPr lang="en-US" sz="1600"/>
                      </a:br>
                      <a:r>
                        <a:rPr lang="en-US" sz="1600"/>
                        <a:t>Returns true if a unicode string contains only numeric characters and false otherwise</a:t>
                      </a:r>
                    </a:p>
                  </a:txBody>
                  <a:tcPr marL="43697" marR="43697" marT="21846" marB="21846" anchor="ctr">
                    <a:lnL>
                      <a:noFill/>
                    </a:lnL>
                    <a:lnR>
                      <a:noFill/>
                    </a:lnR>
                    <a:lnT>
                      <a:noFill/>
                    </a:lnT>
                    <a:lnB>
                      <a:noFill/>
                    </a:lnB>
                  </a:tcPr>
                </a:tc>
                <a:extLst>
                  <a:ext uri="{0D108BD9-81ED-4DB2-BD59-A6C34878D82A}">
                    <a16:rowId xmlns:a16="http://schemas.microsoft.com/office/drawing/2014/main" val="10000"/>
                  </a:ext>
                </a:extLst>
              </a:tr>
              <a:tr h="775212">
                <a:tc>
                  <a:txBody>
                    <a:bodyPr/>
                    <a:lstStyle/>
                    <a:p>
                      <a:r>
                        <a:rPr lang="en-US" sz="1600"/>
                        <a:t>14</a:t>
                      </a:r>
                    </a:p>
                  </a:txBody>
                  <a:tcPr marL="43697" marR="43697" marT="21846" marB="21846" anchor="ctr">
                    <a:lnL>
                      <a:noFill/>
                    </a:lnL>
                    <a:lnR>
                      <a:noFill/>
                    </a:lnR>
                    <a:lnT>
                      <a:noFill/>
                    </a:lnT>
                    <a:lnB>
                      <a:noFill/>
                    </a:lnB>
                  </a:tcPr>
                </a:tc>
                <a:tc>
                  <a:txBody>
                    <a:bodyPr/>
                    <a:lstStyle/>
                    <a:p>
                      <a:r>
                        <a:rPr lang="en-US" sz="1600" dirty="0" err="1">
                          <a:hlinkClick r:id="rId3" action="ppaction://hlinkfile"/>
                        </a:rPr>
                        <a:t>isspace</a:t>
                      </a:r>
                      <a:r>
                        <a:rPr lang="en-US" sz="1600" dirty="0">
                          <a:hlinkClick r:id="rId3" action="ppaction://hlinkfile"/>
                        </a:rPr>
                        <a:t>()</a:t>
                      </a:r>
                      <a:br>
                        <a:rPr lang="en-US" sz="1600" dirty="0"/>
                      </a:br>
                      <a:r>
                        <a:rPr lang="en-US" sz="1600" dirty="0"/>
                        <a:t>Returns true if string contains only whitespace characters and false otherwise</a:t>
                      </a:r>
                    </a:p>
                  </a:txBody>
                  <a:tcPr marL="43697" marR="43697" marT="21846" marB="21846" anchor="ctr">
                    <a:lnL>
                      <a:noFill/>
                    </a:lnL>
                    <a:lnR>
                      <a:noFill/>
                    </a:lnR>
                    <a:lnT>
                      <a:noFill/>
                    </a:lnT>
                    <a:lnB>
                      <a:noFill/>
                    </a:lnB>
                  </a:tcPr>
                </a:tc>
                <a:extLst>
                  <a:ext uri="{0D108BD9-81ED-4DB2-BD59-A6C34878D82A}">
                    <a16:rowId xmlns:a16="http://schemas.microsoft.com/office/drawing/2014/main" val="10001"/>
                  </a:ext>
                </a:extLst>
              </a:tr>
              <a:tr h="567990">
                <a:tc>
                  <a:txBody>
                    <a:bodyPr/>
                    <a:lstStyle/>
                    <a:p>
                      <a:r>
                        <a:rPr lang="en-US" sz="1600"/>
                        <a:t>15</a:t>
                      </a:r>
                    </a:p>
                  </a:txBody>
                  <a:tcPr marL="43697" marR="43697" marT="21846" marB="21846" anchor="ctr">
                    <a:lnL>
                      <a:noFill/>
                    </a:lnL>
                    <a:lnR>
                      <a:noFill/>
                    </a:lnR>
                    <a:lnT>
                      <a:noFill/>
                    </a:lnT>
                    <a:lnB>
                      <a:noFill/>
                    </a:lnB>
                  </a:tcPr>
                </a:tc>
                <a:tc>
                  <a:txBody>
                    <a:bodyPr/>
                    <a:lstStyle/>
                    <a:p>
                      <a:r>
                        <a:rPr lang="en-US" sz="1600">
                          <a:hlinkClick r:id="rId4" action="ppaction://hlinkfile"/>
                        </a:rPr>
                        <a:t>istitle()</a:t>
                      </a:r>
                      <a:br>
                        <a:rPr lang="en-US" sz="1600"/>
                      </a:br>
                      <a:r>
                        <a:rPr lang="en-US" sz="1600"/>
                        <a:t>Returns true if string is properly "titlecased" and false otherwise</a:t>
                      </a:r>
                    </a:p>
                  </a:txBody>
                  <a:tcPr marL="43697" marR="43697" marT="21846" marB="21846" anchor="ctr">
                    <a:lnL>
                      <a:noFill/>
                    </a:lnL>
                    <a:lnR>
                      <a:noFill/>
                    </a:lnR>
                    <a:lnT>
                      <a:noFill/>
                    </a:lnT>
                    <a:lnB>
                      <a:noFill/>
                    </a:lnB>
                  </a:tcPr>
                </a:tc>
                <a:extLst>
                  <a:ext uri="{0D108BD9-81ED-4DB2-BD59-A6C34878D82A}">
                    <a16:rowId xmlns:a16="http://schemas.microsoft.com/office/drawing/2014/main" val="10002"/>
                  </a:ext>
                </a:extLst>
              </a:tr>
              <a:tr h="830139">
                <a:tc>
                  <a:txBody>
                    <a:bodyPr/>
                    <a:lstStyle/>
                    <a:p>
                      <a:r>
                        <a:rPr lang="en-US" sz="1600"/>
                        <a:t>16</a:t>
                      </a:r>
                    </a:p>
                  </a:txBody>
                  <a:tcPr marL="43697" marR="43697" marT="21846" marB="21846" anchor="ctr">
                    <a:lnL>
                      <a:noFill/>
                    </a:lnL>
                    <a:lnR>
                      <a:noFill/>
                    </a:lnR>
                    <a:lnT>
                      <a:noFill/>
                    </a:lnT>
                    <a:lnB>
                      <a:noFill/>
                    </a:lnB>
                  </a:tcPr>
                </a:tc>
                <a:tc>
                  <a:txBody>
                    <a:bodyPr/>
                    <a:lstStyle/>
                    <a:p>
                      <a:r>
                        <a:rPr lang="en-US" sz="1600">
                          <a:hlinkClick r:id="rId5" action="ppaction://hlinkfile"/>
                        </a:rPr>
                        <a:t>isupper()</a:t>
                      </a:r>
                      <a:br>
                        <a:rPr lang="en-US" sz="1600"/>
                      </a:br>
                      <a:r>
                        <a:rPr lang="en-US" sz="1600"/>
                        <a:t>Returns true if string has at least one cased character and all cased characters are in uppercase and false otherwise</a:t>
                      </a:r>
                    </a:p>
                  </a:txBody>
                  <a:tcPr marL="43697" marR="43697" marT="21846" marB="21846" anchor="ctr">
                    <a:lnL>
                      <a:noFill/>
                    </a:lnL>
                    <a:lnR>
                      <a:noFill/>
                    </a:lnR>
                    <a:lnT>
                      <a:noFill/>
                    </a:lnT>
                    <a:lnB>
                      <a:noFill/>
                    </a:lnB>
                  </a:tcPr>
                </a:tc>
                <a:extLst>
                  <a:ext uri="{0D108BD9-81ED-4DB2-BD59-A6C34878D82A}">
                    <a16:rowId xmlns:a16="http://schemas.microsoft.com/office/drawing/2014/main" val="10003"/>
                  </a:ext>
                </a:extLst>
              </a:tr>
              <a:tr h="830139">
                <a:tc>
                  <a:txBody>
                    <a:bodyPr/>
                    <a:lstStyle/>
                    <a:p>
                      <a:r>
                        <a:rPr lang="en-US" sz="1600"/>
                        <a:t>17</a:t>
                      </a:r>
                    </a:p>
                  </a:txBody>
                  <a:tcPr marL="43697" marR="43697" marT="21846" marB="21846" anchor="ctr">
                    <a:lnL>
                      <a:noFill/>
                    </a:lnL>
                    <a:lnR>
                      <a:noFill/>
                    </a:lnR>
                    <a:lnT>
                      <a:noFill/>
                    </a:lnT>
                    <a:lnB>
                      <a:noFill/>
                    </a:lnB>
                  </a:tcPr>
                </a:tc>
                <a:tc>
                  <a:txBody>
                    <a:bodyPr/>
                    <a:lstStyle/>
                    <a:p>
                      <a:r>
                        <a:rPr lang="en-US" sz="1600">
                          <a:hlinkClick r:id="rId6" action="ppaction://hlinkfile"/>
                        </a:rPr>
                        <a:t>join(seq)</a:t>
                      </a:r>
                      <a:br>
                        <a:rPr lang="en-US" sz="1600"/>
                      </a:br>
                      <a:r>
                        <a:rPr lang="en-US" sz="1600"/>
                        <a:t>Merges (concatenates) the string representations of elements in sequence seq into a string, with separator string</a:t>
                      </a:r>
                    </a:p>
                  </a:txBody>
                  <a:tcPr marL="43697" marR="43697" marT="21846" marB="21846" anchor="ctr">
                    <a:lnL>
                      <a:noFill/>
                    </a:lnL>
                    <a:lnR>
                      <a:noFill/>
                    </a:lnR>
                    <a:lnT>
                      <a:noFill/>
                    </a:lnT>
                    <a:lnB>
                      <a:noFill/>
                    </a:lnB>
                  </a:tcPr>
                </a:tc>
                <a:extLst>
                  <a:ext uri="{0D108BD9-81ED-4DB2-BD59-A6C34878D82A}">
                    <a16:rowId xmlns:a16="http://schemas.microsoft.com/office/drawing/2014/main" val="10004"/>
                  </a:ext>
                </a:extLst>
              </a:tr>
              <a:tr h="531372">
                <a:tc>
                  <a:txBody>
                    <a:bodyPr/>
                    <a:lstStyle/>
                    <a:p>
                      <a:r>
                        <a:rPr lang="en-US" sz="1600"/>
                        <a:t>18</a:t>
                      </a:r>
                    </a:p>
                  </a:txBody>
                  <a:tcPr marL="43697" marR="43697" marT="21846" marB="21846" anchor="ctr">
                    <a:lnL>
                      <a:noFill/>
                    </a:lnL>
                    <a:lnR>
                      <a:noFill/>
                    </a:lnR>
                    <a:lnT>
                      <a:noFill/>
                    </a:lnT>
                    <a:lnB>
                      <a:noFill/>
                    </a:lnB>
                  </a:tcPr>
                </a:tc>
                <a:tc>
                  <a:txBody>
                    <a:bodyPr/>
                    <a:lstStyle/>
                    <a:p>
                      <a:r>
                        <a:rPr lang="en-US" sz="1600" dirty="0" err="1">
                          <a:hlinkClick r:id="rId7" action="ppaction://hlinkfile"/>
                        </a:rPr>
                        <a:t>len</a:t>
                      </a:r>
                      <a:r>
                        <a:rPr lang="en-US" sz="1600" dirty="0">
                          <a:hlinkClick r:id="rId7" action="ppaction://hlinkfile"/>
                        </a:rPr>
                        <a:t>(string)</a:t>
                      </a:r>
                      <a:br>
                        <a:rPr lang="en-US" sz="1600" dirty="0"/>
                      </a:br>
                      <a:r>
                        <a:rPr lang="en-US" sz="1600" dirty="0"/>
                        <a:t>Returns the length of the string</a:t>
                      </a:r>
                    </a:p>
                  </a:txBody>
                  <a:tcPr marL="43697" marR="43697" marT="21846" marB="21846" anchor="ctr">
                    <a:lnL>
                      <a:noFill/>
                    </a:lnL>
                    <a:lnR>
                      <a:noFill/>
                    </a:lnR>
                    <a:lnT>
                      <a:noFill/>
                    </a:lnT>
                    <a:lnB>
                      <a:noFill/>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a:extLst>
              <a:ext uri="{FF2B5EF4-FFF2-40B4-BE49-F238E27FC236}">
                <a16:creationId xmlns:a16="http://schemas.microsoft.com/office/drawing/2014/main" id="{E6DD2374-E65E-5FD4-D2D3-37E915F4F7B4}"/>
              </a:ext>
            </a:extLst>
          </p:cNvPr>
          <p:cNvSpPr>
            <a:spLocks noGrp="1" noChangeArrowheads="1"/>
          </p:cNvSpPr>
          <p:nvPr>
            <p:ph type="title"/>
          </p:nvPr>
        </p:nvSpPr>
        <p:spPr/>
        <p:txBody>
          <a:bodyPr/>
          <a:lstStyle/>
          <a:p>
            <a:r>
              <a:rPr lang="en-US" altLang="en-US" b="1">
                <a:ea typeface="ＭＳ Ｐゴシック" panose="020B0600070205080204" pitchFamily="34" charset="-128"/>
              </a:rPr>
              <a:t>Built-in String Methods</a:t>
            </a:r>
            <a:br>
              <a:rPr lang="en-US" altLang="en-US">
                <a:ea typeface="ＭＳ Ｐゴシック" panose="020B0600070205080204" pitchFamily="34" charset="-128"/>
              </a:rPr>
            </a:br>
            <a:endParaRPr lang="en-US" altLang="en-US">
              <a:ea typeface="ＭＳ Ｐゴシック" panose="020B0600070205080204" pitchFamily="34" charset="-128"/>
            </a:endParaRPr>
          </a:p>
        </p:txBody>
      </p:sp>
      <p:sp>
        <p:nvSpPr>
          <p:cNvPr id="124931" name="Footer Placeholder 3">
            <a:extLst>
              <a:ext uri="{FF2B5EF4-FFF2-40B4-BE49-F238E27FC236}">
                <a16:creationId xmlns:a16="http://schemas.microsoft.com/office/drawing/2014/main" id="{98FD79E3-6731-8E81-5207-682A4CB03A3B}"/>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24932" name="Slide Number Placeholder 4">
            <a:extLst>
              <a:ext uri="{FF2B5EF4-FFF2-40B4-BE49-F238E27FC236}">
                <a16:creationId xmlns:a16="http://schemas.microsoft.com/office/drawing/2014/main" id="{4C269F93-E4BD-5E5F-7658-850A4A9117E6}"/>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47F2BD6-7E5D-423B-817A-350C97AB45EC}" type="slidenum">
              <a:rPr lang="en-US" altLang="en-US" sz="1400"/>
              <a:pPr>
                <a:spcBef>
                  <a:spcPct val="0"/>
                </a:spcBef>
                <a:buFontTx/>
                <a:buNone/>
              </a:pPr>
              <a:t>101</a:t>
            </a:fld>
            <a:endParaRPr lang="en-US" altLang="en-US" sz="1400" dirty="0"/>
          </a:p>
        </p:txBody>
      </p:sp>
      <p:graphicFrame>
        <p:nvGraphicFramePr>
          <p:cNvPr id="6" name="Table 5">
            <a:extLst>
              <a:ext uri="{FF2B5EF4-FFF2-40B4-BE49-F238E27FC236}">
                <a16:creationId xmlns:a16="http://schemas.microsoft.com/office/drawing/2014/main" id="{615B45F1-5F27-CD5B-139E-8AAB6BE98C36}"/>
              </a:ext>
            </a:extLst>
          </p:cNvPr>
          <p:cNvGraphicFramePr>
            <a:graphicFrameLocks noGrp="1"/>
          </p:cNvGraphicFramePr>
          <p:nvPr>
            <p:extLst>
              <p:ext uri="{D42A27DB-BD31-4B8C-83A1-F6EECF244321}">
                <p14:modId xmlns:p14="http://schemas.microsoft.com/office/powerpoint/2010/main" val="325134077"/>
              </p:ext>
            </p:extLst>
          </p:nvPr>
        </p:nvGraphicFramePr>
        <p:xfrm>
          <a:off x="565150" y="1447800"/>
          <a:ext cx="7931150" cy="4716465"/>
        </p:xfrm>
        <a:graphic>
          <a:graphicData uri="http://schemas.openxmlformats.org/drawingml/2006/table">
            <a:tbl>
              <a:tblPr/>
              <a:tblGrid>
                <a:gridCol w="1347883">
                  <a:extLst>
                    <a:ext uri="{9D8B030D-6E8A-4147-A177-3AD203B41FA5}">
                      <a16:colId xmlns:a16="http://schemas.microsoft.com/office/drawing/2014/main" val="20000"/>
                    </a:ext>
                  </a:extLst>
                </a:gridCol>
                <a:gridCol w="6583267">
                  <a:extLst>
                    <a:ext uri="{9D8B030D-6E8A-4147-A177-3AD203B41FA5}">
                      <a16:colId xmlns:a16="http://schemas.microsoft.com/office/drawing/2014/main" val="20001"/>
                    </a:ext>
                  </a:extLst>
                </a:gridCol>
              </a:tblGrid>
              <a:tr h="839879">
                <a:tc>
                  <a:txBody>
                    <a:bodyPr/>
                    <a:lstStyle/>
                    <a:p>
                      <a:r>
                        <a:rPr lang="en-US" sz="1600"/>
                        <a:t>19</a:t>
                      </a:r>
                    </a:p>
                  </a:txBody>
                  <a:tcPr marL="44656" marR="44656" marT="22333" marB="22333" anchor="ctr">
                    <a:lnL>
                      <a:noFill/>
                    </a:lnL>
                    <a:lnR>
                      <a:noFill/>
                    </a:lnR>
                    <a:lnT>
                      <a:noFill/>
                    </a:lnT>
                    <a:lnB>
                      <a:noFill/>
                    </a:lnB>
                  </a:tcPr>
                </a:tc>
                <a:tc>
                  <a:txBody>
                    <a:bodyPr/>
                    <a:lstStyle/>
                    <a:p>
                      <a:r>
                        <a:rPr lang="en-US" sz="1600">
                          <a:hlinkClick r:id="rId2" action="ppaction://hlinkfile"/>
                        </a:rPr>
                        <a:t>ljust(width[, fillchar])</a:t>
                      </a:r>
                      <a:br>
                        <a:rPr lang="en-US" sz="1600"/>
                      </a:br>
                      <a:r>
                        <a:rPr lang="en-US" sz="1600"/>
                        <a:t>Returns a space-padded string with the original string left-justified to a total of width columns</a:t>
                      </a:r>
                    </a:p>
                  </a:txBody>
                  <a:tcPr marL="44656" marR="44656" marT="22333" marB="22333" anchor="ctr">
                    <a:lnL>
                      <a:noFill/>
                    </a:lnL>
                    <a:lnR>
                      <a:noFill/>
                    </a:lnR>
                    <a:lnT>
                      <a:noFill/>
                    </a:lnT>
                    <a:lnB>
                      <a:noFill/>
                    </a:lnB>
                  </a:tcPr>
                </a:tc>
                <a:extLst>
                  <a:ext uri="{0D108BD9-81ED-4DB2-BD59-A6C34878D82A}">
                    <a16:rowId xmlns:a16="http://schemas.microsoft.com/office/drawing/2014/main" val="10000"/>
                  </a:ext>
                </a:extLst>
              </a:tr>
              <a:tr h="576028">
                <a:tc>
                  <a:txBody>
                    <a:bodyPr/>
                    <a:lstStyle/>
                    <a:p>
                      <a:r>
                        <a:rPr lang="en-US" sz="1600"/>
                        <a:t>20</a:t>
                      </a:r>
                    </a:p>
                  </a:txBody>
                  <a:tcPr marL="44656" marR="44656" marT="22333" marB="22333" anchor="ctr">
                    <a:lnL>
                      <a:noFill/>
                    </a:lnL>
                    <a:lnR>
                      <a:noFill/>
                    </a:lnR>
                    <a:lnT>
                      <a:noFill/>
                    </a:lnT>
                    <a:lnB>
                      <a:noFill/>
                    </a:lnB>
                  </a:tcPr>
                </a:tc>
                <a:tc>
                  <a:txBody>
                    <a:bodyPr/>
                    <a:lstStyle/>
                    <a:p>
                      <a:r>
                        <a:rPr lang="en-US" sz="1600">
                          <a:hlinkClick r:id="rId3" action="ppaction://hlinkfile"/>
                        </a:rPr>
                        <a:t>lower()</a:t>
                      </a:r>
                      <a:br>
                        <a:rPr lang="en-US" sz="1600"/>
                      </a:br>
                      <a:r>
                        <a:rPr lang="en-US" sz="1600"/>
                        <a:t>Converts all uppercase letters in string to lowercase</a:t>
                      </a:r>
                    </a:p>
                  </a:txBody>
                  <a:tcPr marL="44656" marR="44656" marT="22333" marB="22333" anchor="ctr">
                    <a:lnL>
                      <a:noFill/>
                    </a:lnL>
                    <a:lnR>
                      <a:noFill/>
                    </a:lnR>
                    <a:lnT>
                      <a:noFill/>
                    </a:lnT>
                    <a:lnB>
                      <a:noFill/>
                    </a:lnB>
                  </a:tcPr>
                </a:tc>
                <a:extLst>
                  <a:ext uri="{0D108BD9-81ED-4DB2-BD59-A6C34878D82A}">
                    <a16:rowId xmlns:a16="http://schemas.microsoft.com/office/drawing/2014/main" val="10001"/>
                  </a:ext>
                </a:extLst>
              </a:tr>
              <a:tr h="576028">
                <a:tc>
                  <a:txBody>
                    <a:bodyPr/>
                    <a:lstStyle/>
                    <a:p>
                      <a:r>
                        <a:rPr lang="en-US" sz="1600"/>
                        <a:t>21</a:t>
                      </a:r>
                    </a:p>
                  </a:txBody>
                  <a:tcPr marL="44656" marR="44656" marT="22333" marB="22333" anchor="ctr">
                    <a:lnL>
                      <a:noFill/>
                    </a:lnL>
                    <a:lnR>
                      <a:noFill/>
                    </a:lnR>
                    <a:lnT>
                      <a:noFill/>
                    </a:lnT>
                    <a:lnB>
                      <a:noFill/>
                    </a:lnB>
                  </a:tcPr>
                </a:tc>
                <a:tc>
                  <a:txBody>
                    <a:bodyPr/>
                    <a:lstStyle/>
                    <a:p>
                      <a:r>
                        <a:rPr lang="en-US" sz="1600">
                          <a:hlinkClick r:id="rId4" action="ppaction://hlinkfile"/>
                        </a:rPr>
                        <a:t>lstrip()</a:t>
                      </a:r>
                      <a:br>
                        <a:rPr lang="en-US" sz="1600"/>
                      </a:br>
                      <a:r>
                        <a:rPr lang="en-US" sz="1600"/>
                        <a:t>Removes all leading whitespace in string</a:t>
                      </a:r>
                    </a:p>
                  </a:txBody>
                  <a:tcPr marL="44656" marR="44656" marT="22333" marB="22333" anchor="ctr">
                    <a:lnL>
                      <a:noFill/>
                    </a:lnL>
                    <a:lnR>
                      <a:noFill/>
                    </a:lnR>
                    <a:lnT>
                      <a:noFill/>
                    </a:lnT>
                    <a:lnB>
                      <a:noFill/>
                    </a:lnB>
                  </a:tcPr>
                </a:tc>
                <a:extLst>
                  <a:ext uri="{0D108BD9-81ED-4DB2-BD59-A6C34878D82A}">
                    <a16:rowId xmlns:a16="http://schemas.microsoft.com/office/drawing/2014/main" val="10002"/>
                  </a:ext>
                </a:extLst>
              </a:tr>
              <a:tr h="628217">
                <a:tc>
                  <a:txBody>
                    <a:bodyPr/>
                    <a:lstStyle/>
                    <a:p>
                      <a:r>
                        <a:rPr lang="en-US" sz="1600"/>
                        <a:t>22</a:t>
                      </a:r>
                    </a:p>
                  </a:txBody>
                  <a:tcPr marL="44656" marR="44656" marT="22333" marB="22333" anchor="ctr">
                    <a:lnL>
                      <a:noFill/>
                    </a:lnL>
                    <a:lnR>
                      <a:noFill/>
                    </a:lnR>
                    <a:lnT>
                      <a:noFill/>
                    </a:lnT>
                    <a:lnB>
                      <a:noFill/>
                    </a:lnB>
                  </a:tcPr>
                </a:tc>
                <a:tc>
                  <a:txBody>
                    <a:bodyPr/>
                    <a:lstStyle/>
                    <a:p>
                      <a:r>
                        <a:rPr lang="en-US" sz="1600">
                          <a:hlinkClick r:id="rId5" action="ppaction://hlinkfile"/>
                        </a:rPr>
                        <a:t>maketrans()</a:t>
                      </a:r>
                      <a:br>
                        <a:rPr lang="en-US" sz="1600"/>
                      </a:br>
                      <a:r>
                        <a:rPr lang="en-US" sz="1600"/>
                        <a:t>Returns a translation table to be used in translate function.</a:t>
                      </a:r>
                    </a:p>
                  </a:txBody>
                  <a:tcPr marL="44656" marR="44656" marT="22333" marB="22333" anchor="ctr">
                    <a:lnL>
                      <a:noFill/>
                    </a:lnL>
                    <a:lnR>
                      <a:noFill/>
                    </a:lnR>
                    <a:lnT>
                      <a:noFill/>
                    </a:lnT>
                    <a:lnB>
                      <a:noFill/>
                    </a:lnB>
                  </a:tcPr>
                </a:tc>
                <a:extLst>
                  <a:ext uri="{0D108BD9-81ED-4DB2-BD59-A6C34878D82A}">
                    <a16:rowId xmlns:a16="http://schemas.microsoft.com/office/drawing/2014/main" val="10003"/>
                  </a:ext>
                </a:extLst>
              </a:tr>
              <a:tr h="628217">
                <a:tc>
                  <a:txBody>
                    <a:bodyPr/>
                    <a:lstStyle/>
                    <a:p>
                      <a:r>
                        <a:rPr lang="en-US" sz="1600"/>
                        <a:t>23</a:t>
                      </a:r>
                    </a:p>
                  </a:txBody>
                  <a:tcPr marL="44656" marR="44656" marT="22333" marB="22333" anchor="ctr">
                    <a:lnL>
                      <a:noFill/>
                    </a:lnL>
                    <a:lnR>
                      <a:noFill/>
                    </a:lnR>
                    <a:lnT>
                      <a:noFill/>
                    </a:lnT>
                    <a:lnB>
                      <a:noFill/>
                    </a:lnB>
                  </a:tcPr>
                </a:tc>
                <a:tc>
                  <a:txBody>
                    <a:bodyPr/>
                    <a:lstStyle/>
                    <a:p>
                      <a:r>
                        <a:rPr lang="en-US" sz="1600">
                          <a:hlinkClick r:id="rId6" action="ppaction://hlinkfile"/>
                        </a:rPr>
                        <a:t>max(str)</a:t>
                      </a:r>
                      <a:br>
                        <a:rPr lang="en-US" sz="1600"/>
                      </a:br>
                      <a:r>
                        <a:rPr lang="en-US" sz="1600"/>
                        <a:t>Returns the max alphabetical character from the string str</a:t>
                      </a:r>
                    </a:p>
                  </a:txBody>
                  <a:tcPr marL="44656" marR="44656" marT="22333" marB="22333" anchor="ctr">
                    <a:lnL>
                      <a:noFill/>
                    </a:lnL>
                    <a:lnR>
                      <a:noFill/>
                    </a:lnR>
                    <a:lnT>
                      <a:noFill/>
                    </a:lnT>
                    <a:lnB>
                      <a:noFill/>
                    </a:lnB>
                  </a:tcPr>
                </a:tc>
                <a:extLst>
                  <a:ext uri="{0D108BD9-81ED-4DB2-BD59-A6C34878D82A}">
                    <a16:rowId xmlns:a16="http://schemas.microsoft.com/office/drawing/2014/main" val="10004"/>
                  </a:ext>
                </a:extLst>
              </a:tr>
              <a:tr h="628217">
                <a:tc>
                  <a:txBody>
                    <a:bodyPr/>
                    <a:lstStyle/>
                    <a:p>
                      <a:r>
                        <a:rPr lang="en-US" sz="1600"/>
                        <a:t>24</a:t>
                      </a:r>
                    </a:p>
                  </a:txBody>
                  <a:tcPr marL="44656" marR="44656" marT="22333" marB="22333" anchor="ctr">
                    <a:lnL>
                      <a:noFill/>
                    </a:lnL>
                    <a:lnR>
                      <a:noFill/>
                    </a:lnR>
                    <a:lnT>
                      <a:noFill/>
                    </a:lnT>
                    <a:lnB>
                      <a:noFill/>
                    </a:lnB>
                  </a:tcPr>
                </a:tc>
                <a:tc>
                  <a:txBody>
                    <a:bodyPr/>
                    <a:lstStyle/>
                    <a:p>
                      <a:r>
                        <a:rPr lang="en-US" sz="1600">
                          <a:hlinkClick r:id="rId7" action="ppaction://hlinkfile"/>
                        </a:rPr>
                        <a:t>min(str)</a:t>
                      </a:r>
                      <a:br>
                        <a:rPr lang="en-US" sz="1600"/>
                      </a:br>
                      <a:r>
                        <a:rPr lang="en-US" sz="1600"/>
                        <a:t>Returns the min alphabetical character from the string str</a:t>
                      </a:r>
                    </a:p>
                  </a:txBody>
                  <a:tcPr marL="44656" marR="44656" marT="22333" marB="22333" anchor="ctr">
                    <a:lnL>
                      <a:noFill/>
                    </a:lnL>
                    <a:lnR>
                      <a:noFill/>
                    </a:lnR>
                    <a:lnT>
                      <a:noFill/>
                    </a:lnT>
                    <a:lnB>
                      <a:noFill/>
                    </a:lnB>
                  </a:tcPr>
                </a:tc>
                <a:extLst>
                  <a:ext uri="{0D108BD9-81ED-4DB2-BD59-A6C34878D82A}">
                    <a16:rowId xmlns:a16="http://schemas.microsoft.com/office/drawing/2014/main" val="10005"/>
                  </a:ext>
                </a:extLst>
              </a:tr>
              <a:tr h="839879">
                <a:tc>
                  <a:txBody>
                    <a:bodyPr/>
                    <a:lstStyle/>
                    <a:p>
                      <a:r>
                        <a:rPr lang="en-US" sz="1600"/>
                        <a:t>25</a:t>
                      </a:r>
                    </a:p>
                  </a:txBody>
                  <a:tcPr marL="44656" marR="44656" marT="22333" marB="22333" anchor="ctr">
                    <a:lnL>
                      <a:noFill/>
                    </a:lnL>
                    <a:lnR>
                      <a:noFill/>
                    </a:lnR>
                    <a:lnT>
                      <a:noFill/>
                    </a:lnT>
                    <a:lnB>
                      <a:noFill/>
                    </a:lnB>
                  </a:tcPr>
                </a:tc>
                <a:tc>
                  <a:txBody>
                    <a:bodyPr/>
                    <a:lstStyle/>
                    <a:p>
                      <a:r>
                        <a:rPr lang="en-US" sz="1600" dirty="0">
                          <a:hlinkClick r:id="rId8" action="ppaction://hlinkfile"/>
                        </a:rPr>
                        <a:t>replace(old, new [, max])</a:t>
                      </a:r>
                      <a:br>
                        <a:rPr lang="en-US" sz="1600" dirty="0"/>
                      </a:br>
                      <a:r>
                        <a:rPr lang="en-US" sz="1600" dirty="0"/>
                        <a:t>Replaces all occurrences of old in string with new, or at most max occurrences if max given</a:t>
                      </a:r>
                    </a:p>
                  </a:txBody>
                  <a:tcPr marL="44656" marR="44656" marT="22333" marB="22333"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a:extLst>
              <a:ext uri="{FF2B5EF4-FFF2-40B4-BE49-F238E27FC236}">
                <a16:creationId xmlns:a16="http://schemas.microsoft.com/office/drawing/2014/main" id="{D6A55967-9398-EFCB-E658-40771B9058D3}"/>
              </a:ext>
            </a:extLst>
          </p:cNvPr>
          <p:cNvSpPr>
            <a:spLocks noGrp="1" noChangeArrowheads="1"/>
          </p:cNvSpPr>
          <p:nvPr>
            <p:ph type="title"/>
          </p:nvPr>
        </p:nvSpPr>
        <p:spPr/>
        <p:txBody>
          <a:bodyPr/>
          <a:lstStyle/>
          <a:p>
            <a:r>
              <a:rPr lang="en-US" altLang="en-US" b="1">
                <a:ea typeface="ＭＳ Ｐゴシック" panose="020B0600070205080204" pitchFamily="34" charset="-128"/>
              </a:rPr>
              <a:t>Built-in String Methods</a:t>
            </a:r>
            <a:br>
              <a:rPr lang="en-US" altLang="en-US">
                <a:ea typeface="ＭＳ Ｐゴシック" panose="020B0600070205080204" pitchFamily="34" charset="-128"/>
              </a:rPr>
            </a:br>
            <a:endParaRPr lang="en-US" altLang="en-US">
              <a:ea typeface="ＭＳ Ｐゴシック" panose="020B0600070205080204" pitchFamily="34" charset="-128"/>
            </a:endParaRPr>
          </a:p>
        </p:txBody>
      </p:sp>
      <p:sp>
        <p:nvSpPr>
          <p:cNvPr id="125955" name="Footer Placeholder 3">
            <a:extLst>
              <a:ext uri="{FF2B5EF4-FFF2-40B4-BE49-F238E27FC236}">
                <a16:creationId xmlns:a16="http://schemas.microsoft.com/office/drawing/2014/main" id="{400752E0-AA98-185F-76D9-E49E3F920445}"/>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25956" name="Slide Number Placeholder 4">
            <a:extLst>
              <a:ext uri="{FF2B5EF4-FFF2-40B4-BE49-F238E27FC236}">
                <a16:creationId xmlns:a16="http://schemas.microsoft.com/office/drawing/2014/main" id="{B611FD08-1E79-9191-EED6-7E164CD42416}"/>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B998C6D-2AD3-4DF1-8A82-F54CBFA11EAC}" type="slidenum">
              <a:rPr lang="en-US" altLang="en-US" sz="1400"/>
              <a:pPr>
                <a:spcBef>
                  <a:spcPct val="0"/>
                </a:spcBef>
                <a:buFontTx/>
                <a:buNone/>
              </a:pPr>
              <a:t>102</a:t>
            </a:fld>
            <a:endParaRPr lang="en-US" altLang="en-US" sz="1400"/>
          </a:p>
        </p:txBody>
      </p:sp>
      <p:graphicFrame>
        <p:nvGraphicFramePr>
          <p:cNvPr id="6" name="Table 5">
            <a:extLst>
              <a:ext uri="{FF2B5EF4-FFF2-40B4-BE49-F238E27FC236}">
                <a16:creationId xmlns:a16="http://schemas.microsoft.com/office/drawing/2014/main" id="{A07D9DC6-A027-AEEC-AC7C-9E05D23876E6}"/>
              </a:ext>
            </a:extLst>
          </p:cNvPr>
          <p:cNvGraphicFramePr>
            <a:graphicFrameLocks noGrp="1"/>
          </p:cNvGraphicFramePr>
          <p:nvPr>
            <p:extLst>
              <p:ext uri="{D42A27DB-BD31-4B8C-83A1-F6EECF244321}">
                <p14:modId xmlns:p14="http://schemas.microsoft.com/office/powerpoint/2010/main" val="657441256"/>
              </p:ext>
            </p:extLst>
          </p:nvPr>
        </p:nvGraphicFramePr>
        <p:xfrm>
          <a:off x="512763" y="1143001"/>
          <a:ext cx="8181975" cy="5227643"/>
        </p:xfrm>
        <a:graphic>
          <a:graphicData uri="http://schemas.openxmlformats.org/drawingml/2006/table">
            <a:tbl>
              <a:tblPr/>
              <a:tblGrid>
                <a:gridCol w="739770">
                  <a:extLst>
                    <a:ext uri="{9D8B030D-6E8A-4147-A177-3AD203B41FA5}">
                      <a16:colId xmlns:a16="http://schemas.microsoft.com/office/drawing/2014/main" val="20000"/>
                    </a:ext>
                  </a:extLst>
                </a:gridCol>
                <a:gridCol w="7442205">
                  <a:extLst>
                    <a:ext uri="{9D8B030D-6E8A-4147-A177-3AD203B41FA5}">
                      <a16:colId xmlns:a16="http://schemas.microsoft.com/office/drawing/2014/main" val="20001"/>
                    </a:ext>
                  </a:extLst>
                </a:gridCol>
              </a:tblGrid>
              <a:tr h="567810">
                <a:tc>
                  <a:txBody>
                    <a:bodyPr/>
                    <a:lstStyle/>
                    <a:p>
                      <a:r>
                        <a:rPr lang="en-US" sz="1600" dirty="0"/>
                        <a:t>26</a:t>
                      </a:r>
                    </a:p>
                  </a:txBody>
                  <a:tcPr marL="33589" marR="33589" marT="16787" marB="16787" anchor="ctr">
                    <a:lnL>
                      <a:noFill/>
                    </a:lnL>
                    <a:lnR>
                      <a:noFill/>
                    </a:lnR>
                    <a:lnT>
                      <a:noFill/>
                    </a:lnT>
                    <a:lnB>
                      <a:noFill/>
                    </a:lnB>
                  </a:tcPr>
                </a:tc>
                <a:tc>
                  <a:txBody>
                    <a:bodyPr/>
                    <a:lstStyle/>
                    <a:p>
                      <a:r>
                        <a:rPr lang="en-US" sz="1600" dirty="0" err="1">
                          <a:hlinkClick r:id="rId2" action="ppaction://hlinkfile"/>
                        </a:rPr>
                        <a:t>rfind</a:t>
                      </a:r>
                      <a:r>
                        <a:rPr lang="en-US" sz="1600" dirty="0">
                          <a:hlinkClick r:id="rId2" action="ppaction://hlinkfile"/>
                        </a:rPr>
                        <a:t>(</a:t>
                      </a:r>
                      <a:r>
                        <a:rPr lang="en-US" sz="1600" dirty="0" err="1">
                          <a:hlinkClick r:id="rId2" action="ppaction://hlinkfile"/>
                        </a:rPr>
                        <a:t>str</a:t>
                      </a:r>
                      <a:r>
                        <a:rPr lang="en-US" sz="1600" dirty="0">
                          <a:hlinkClick r:id="rId2" action="ppaction://hlinkfile"/>
                        </a:rPr>
                        <a:t>, beg=0,end=</a:t>
                      </a:r>
                      <a:r>
                        <a:rPr lang="en-US" sz="1600" dirty="0" err="1">
                          <a:hlinkClick r:id="rId2" action="ppaction://hlinkfile"/>
                        </a:rPr>
                        <a:t>len</a:t>
                      </a:r>
                      <a:r>
                        <a:rPr lang="en-US" sz="1600" dirty="0">
                          <a:hlinkClick r:id="rId2" action="ppaction://hlinkfile"/>
                        </a:rPr>
                        <a:t>(string))</a:t>
                      </a:r>
                      <a:br>
                        <a:rPr lang="en-US" sz="1600" dirty="0"/>
                      </a:br>
                      <a:r>
                        <a:rPr lang="en-US" sz="1600" dirty="0"/>
                        <a:t>Same as find(), but search backwards in string</a:t>
                      </a:r>
                    </a:p>
                  </a:txBody>
                  <a:tcPr marL="33589" marR="33589" marT="16787" marB="16787" anchor="ctr">
                    <a:lnL>
                      <a:noFill/>
                    </a:lnL>
                    <a:lnR>
                      <a:noFill/>
                    </a:lnR>
                    <a:lnT>
                      <a:noFill/>
                    </a:lnT>
                    <a:lnB>
                      <a:noFill/>
                    </a:lnB>
                  </a:tcPr>
                </a:tc>
                <a:extLst>
                  <a:ext uri="{0D108BD9-81ED-4DB2-BD59-A6C34878D82A}">
                    <a16:rowId xmlns:a16="http://schemas.microsoft.com/office/drawing/2014/main" val="10000"/>
                  </a:ext>
                </a:extLst>
              </a:tr>
              <a:tr h="567810">
                <a:tc>
                  <a:txBody>
                    <a:bodyPr/>
                    <a:lstStyle/>
                    <a:p>
                      <a:r>
                        <a:rPr lang="en-US" sz="1600"/>
                        <a:t>27</a:t>
                      </a:r>
                    </a:p>
                  </a:txBody>
                  <a:tcPr marL="33589" marR="33589" marT="16787" marB="16787" anchor="ctr">
                    <a:lnL>
                      <a:noFill/>
                    </a:lnL>
                    <a:lnR>
                      <a:noFill/>
                    </a:lnR>
                    <a:lnT>
                      <a:noFill/>
                    </a:lnT>
                    <a:lnB>
                      <a:noFill/>
                    </a:lnB>
                  </a:tcPr>
                </a:tc>
                <a:tc>
                  <a:txBody>
                    <a:bodyPr/>
                    <a:lstStyle/>
                    <a:p>
                      <a:r>
                        <a:rPr lang="en-US" sz="1600">
                          <a:hlinkClick r:id="rId3" action="ppaction://hlinkfile"/>
                        </a:rPr>
                        <a:t>rindex( str, beg=0, end=len(string))</a:t>
                      </a:r>
                      <a:br>
                        <a:rPr lang="en-US" sz="1600"/>
                      </a:br>
                      <a:r>
                        <a:rPr lang="en-US" sz="1600"/>
                        <a:t>Same as index(), but search backwards in string</a:t>
                      </a:r>
                    </a:p>
                  </a:txBody>
                  <a:tcPr marL="33589" marR="33589" marT="16787" marB="16787" anchor="ctr">
                    <a:lnL>
                      <a:noFill/>
                    </a:lnL>
                    <a:lnR>
                      <a:noFill/>
                    </a:lnR>
                    <a:lnT>
                      <a:noFill/>
                    </a:lnT>
                    <a:lnB>
                      <a:noFill/>
                    </a:lnB>
                  </a:tcPr>
                </a:tc>
                <a:extLst>
                  <a:ext uri="{0D108BD9-81ED-4DB2-BD59-A6C34878D82A}">
                    <a16:rowId xmlns:a16="http://schemas.microsoft.com/office/drawing/2014/main" val="10001"/>
                  </a:ext>
                </a:extLst>
              </a:tr>
              <a:tr h="833428">
                <a:tc>
                  <a:txBody>
                    <a:bodyPr/>
                    <a:lstStyle/>
                    <a:p>
                      <a:r>
                        <a:rPr lang="en-US" sz="1600"/>
                        <a:t>28</a:t>
                      </a:r>
                    </a:p>
                  </a:txBody>
                  <a:tcPr marL="33589" marR="33589" marT="16787" marB="16787" anchor="ctr">
                    <a:lnL>
                      <a:noFill/>
                    </a:lnL>
                    <a:lnR>
                      <a:noFill/>
                    </a:lnR>
                    <a:lnT>
                      <a:noFill/>
                    </a:lnT>
                    <a:lnB>
                      <a:noFill/>
                    </a:lnB>
                  </a:tcPr>
                </a:tc>
                <a:tc>
                  <a:txBody>
                    <a:bodyPr/>
                    <a:lstStyle/>
                    <a:p>
                      <a:r>
                        <a:rPr lang="en-US" sz="1600">
                          <a:hlinkClick r:id="rId4" action="ppaction://hlinkfile"/>
                        </a:rPr>
                        <a:t>rjust(width,[, fillchar])</a:t>
                      </a:r>
                      <a:br>
                        <a:rPr lang="en-US" sz="1600"/>
                      </a:br>
                      <a:r>
                        <a:rPr lang="en-US" sz="1600"/>
                        <a:t>Returns a space-padded string with the original string right-justified to a total of width columns.</a:t>
                      </a:r>
                    </a:p>
                  </a:txBody>
                  <a:tcPr marL="33589" marR="33589" marT="16787" marB="16787" anchor="ctr">
                    <a:lnL>
                      <a:noFill/>
                    </a:lnL>
                    <a:lnR>
                      <a:noFill/>
                    </a:lnR>
                    <a:lnT>
                      <a:noFill/>
                    </a:lnT>
                    <a:lnB>
                      <a:noFill/>
                    </a:lnB>
                  </a:tcPr>
                </a:tc>
                <a:extLst>
                  <a:ext uri="{0D108BD9-81ED-4DB2-BD59-A6C34878D82A}">
                    <a16:rowId xmlns:a16="http://schemas.microsoft.com/office/drawing/2014/main" val="10002"/>
                  </a:ext>
                </a:extLst>
              </a:tr>
              <a:tr h="567810">
                <a:tc>
                  <a:txBody>
                    <a:bodyPr/>
                    <a:lstStyle/>
                    <a:p>
                      <a:r>
                        <a:rPr lang="en-US" sz="1600"/>
                        <a:t>29</a:t>
                      </a:r>
                    </a:p>
                  </a:txBody>
                  <a:tcPr marL="33589" marR="33589" marT="16787" marB="16787" anchor="ctr">
                    <a:lnL>
                      <a:noFill/>
                    </a:lnL>
                    <a:lnR>
                      <a:noFill/>
                    </a:lnR>
                    <a:lnT>
                      <a:noFill/>
                    </a:lnT>
                    <a:lnB>
                      <a:noFill/>
                    </a:lnB>
                  </a:tcPr>
                </a:tc>
                <a:tc>
                  <a:txBody>
                    <a:bodyPr/>
                    <a:lstStyle/>
                    <a:p>
                      <a:r>
                        <a:rPr lang="en-US" sz="1600">
                          <a:hlinkClick r:id="rId5" action="ppaction://hlinkfile"/>
                        </a:rPr>
                        <a:t>rstrip()</a:t>
                      </a:r>
                      <a:br>
                        <a:rPr lang="en-US" sz="1600"/>
                      </a:br>
                      <a:r>
                        <a:rPr lang="en-US" sz="1600"/>
                        <a:t>Removes all trailing whitespace of string</a:t>
                      </a:r>
                    </a:p>
                  </a:txBody>
                  <a:tcPr marL="33589" marR="33589" marT="16787" marB="16787" anchor="ctr">
                    <a:lnL>
                      <a:noFill/>
                    </a:lnL>
                    <a:lnR>
                      <a:noFill/>
                    </a:lnR>
                    <a:lnT>
                      <a:noFill/>
                    </a:lnT>
                    <a:lnB>
                      <a:noFill/>
                    </a:lnB>
                  </a:tcPr>
                </a:tc>
                <a:extLst>
                  <a:ext uri="{0D108BD9-81ED-4DB2-BD59-A6C34878D82A}">
                    <a16:rowId xmlns:a16="http://schemas.microsoft.com/office/drawing/2014/main" val="10003"/>
                  </a:ext>
                </a:extLst>
              </a:tr>
              <a:tr h="833428">
                <a:tc>
                  <a:txBody>
                    <a:bodyPr/>
                    <a:lstStyle/>
                    <a:p>
                      <a:r>
                        <a:rPr lang="en-US" sz="1600"/>
                        <a:t>30</a:t>
                      </a:r>
                    </a:p>
                  </a:txBody>
                  <a:tcPr marL="33589" marR="33589" marT="16787" marB="16787" anchor="ctr">
                    <a:lnL>
                      <a:noFill/>
                    </a:lnL>
                    <a:lnR>
                      <a:noFill/>
                    </a:lnR>
                    <a:lnT>
                      <a:noFill/>
                    </a:lnT>
                    <a:lnB>
                      <a:noFill/>
                    </a:lnB>
                  </a:tcPr>
                </a:tc>
                <a:tc>
                  <a:txBody>
                    <a:bodyPr/>
                    <a:lstStyle/>
                    <a:p>
                      <a:r>
                        <a:rPr lang="en-US" sz="1600">
                          <a:hlinkClick r:id="rId6" action="ppaction://hlinkfile"/>
                        </a:rPr>
                        <a:t>split(str="", num=string.count(str))</a:t>
                      </a:r>
                      <a:br>
                        <a:rPr lang="en-US" sz="1600"/>
                      </a:br>
                      <a:r>
                        <a:rPr lang="en-US" sz="1600"/>
                        <a:t>Splits string according to delimiter str (space if not provided) and returns list of substrings; split into at most num substrings if given</a:t>
                      </a:r>
                    </a:p>
                  </a:txBody>
                  <a:tcPr marL="33589" marR="33589" marT="16787" marB="16787" anchor="ctr">
                    <a:lnL>
                      <a:noFill/>
                    </a:lnL>
                    <a:lnR>
                      <a:noFill/>
                    </a:lnR>
                    <a:lnT>
                      <a:noFill/>
                    </a:lnT>
                    <a:lnB>
                      <a:noFill/>
                    </a:lnB>
                  </a:tcPr>
                </a:tc>
                <a:extLst>
                  <a:ext uri="{0D108BD9-81ED-4DB2-BD59-A6C34878D82A}">
                    <a16:rowId xmlns:a16="http://schemas.microsoft.com/office/drawing/2014/main" val="10004"/>
                  </a:ext>
                </a:extLst>
              </a:tr>
              <a:tr h="833428">
                <a:tc>
                  <a:txBody>
                    <a:bodyPr/>
                    <a:lstStyle/>
                    <a:p>
                      <a:r>
                        <a:rPr lang="en-US" sz="1600"/>
                        <a:t>31</a:t>
                      </a:r>
                    </a:p>
                  </a:txBody>
                  <a:tcPr marL="33589" marR="33589" marT="16787" marB="16787" anchor="ctr">
                    <a:lnL>
                      <a:noFill/>
                    </a:lnL>
                    <a:lnR>
                      <a:noFill/>
                    </a:lnR>
                    <a:lnT>
                      <a:noFill/>
                    </a:lnT>
                    <a:lnB>
                      <a:noFill/>
                    </a:lnB>
                  </a:tcPr>
                </a:tc>
                <a:tc>
                  <a:txBody>
                    <a:bodyPr/>
                    <a:lstStyle/>
                    <a:p>
                      <a:r>
                        <a:rPr lang="en-US" sz="1600" dirty="0" err="1">
                          <a:hlinkClick r:id="rId7" action="ppaction://hlinkfile"/>
                        </a:rPr>
                        <a:t>splitlines</a:t>
                      </a:r>
                      <a:r>
                        <a:rPr lang="en-US" sz="1600" dirty="0">
                          <a:hlinkClick r:id="rId7" action="ppaction://hlinkfile"/>
                        </a:rPr>
                        <a:t>( num=</a:t>
                      </a:r>
                      <a:r>
                        <a:rPr lang="en-US" sz="1600" dirty="0" err="1">
                          <a:hlinkClick r:id="rId7" action="ppaction://hlinkfile"/>
                        </a:rPr>
                        <a:t>string.count</a:t>
                      </a:r>
                      <a:r>
                        <a:rPr lang="en-US" sz="1600" dirty="0">
                          <a:hlinkClick r:id="rId7" action="ppaction://hlinkfile"/>
                        </a:rPr>
                        <a:t>('\n'))</a:t>
                      </a:r>
                      <a:br>
                        <a:rPr lang="en-US" sz="1600" dirty="0"/>
                      </a:br>
                      <a:r>
                        <a:rPr lang="en-US" sz="1600" dirty="0"/>
                        <a:t>Splits string at all (or num) NEWLINEs and returns a list of each line with NEWLINEs removed</a:t>
                      </a:r>
                    </a:p>
                  </a:txBody>
                  <a:tcPr marL="33589" marR="33589" marT="16787" marB="16787" anchor="ctr">
                    <a:lnL>
                      <a:noFill/>
                    </a:lnL>
                    <a:lnR>
                      <a:noFill/>
                    </a:lnR>
                    <a:lnT>
                      <a:noFill/>
                    </a:lnT>
                    <a:lnB>
                      <a:noFill/>
                    </a:lnB>
                  </a:tcPr>
                </a:tc>
                <a:extLst>
                  <a:ext uri="{0D108BD9-81ED-4DB2-BD59-A6C34878D82A}">
                    <a16:rowId xmlns:a16="http://schemas.microsoft.com/office/drawing/2014/main" val="10005"/>
                  </a:ext>
                </a:extLst>
              </a:tr>
              <a:tr h="1023929">
                <a:tc>
                  <a:txBody>
                    <a:bodyPr/>
                    <a:lstStyle/>
                    <a:p>
                      <a:r>
                        <a:rPr lang="en-US" sz="1600"/>
                        <a:t>32</a:t>
                      </a:r>
                    </a:p>
                  </a:txBody>
                  <a:tcPr marL="33589" marR="33589" marT="16787" marB="16787" anchor="ctr">
                    <a:lnL>
                      <a:noFill/>
                    </a:lnL>
                    <a:lnR>
                      <a:noFill/>
                    </a:lnR>
                    <a:lnT>
                      <a:noFill/>
                    </a:lnT>
                    <a:lnB>
                      <a:noFill/>
                    </a:lnB>
                  </a:tcPr>
                </a:tc>
                <a:tc>
                  <a:txBody>
                    <a:bodyPr/>
                    <a:lstStyle/>
                    <a:p>
                      <a:r>
                        <a:rPr lang="en-US" sz="1600" dirty="0" err="1">
                          <a:hlinkClick r:id="rId8" action="ppaction://hlinkfile"/>
                        </a:rPr>
                        <a:t>startswith</a:t>
                      </a:r>
                      <a:r>
                        <a:rPr lang="en-US" sz="1600" dirty="0">
                          <a:hlinkClick r:id="rId8" action="ppaction://hlinkfile"/>
                        </a:rPr>
                        <a:t>(</a:t>
                      </a:r>
                      <a:r>
                        <a:rPr lang="en-US" sz="1600" dirty="0" err="1">
                          <a:hlinkClick r:id="rId8" action="ppaction://hlinkfile"/>
                        </a:rPr>
                        <a:t>str</a:t>
                      </a:r>
                      <a:r>
                        <a:rPr lang="en-US" sz="1600" dirty="0">
                          <a:hlinkClick r:id="rId8" action="ppaction://hlinkfile"/>
                        </a:rPr>
                        <a:t>, beg=0,end=</a:t>
                      </a:r>
                      <a:r>
                        <a:rPr lang="en-US" sz="1600" dirty="0" err="1">
                          <a:hlinkClick r:id="rId8" action="ppaction://hlinkfile"/>
                        </a:rPr>
                        <a:t>len</a:t>
                      </a:r>
                      <a:r>
                        <a:rPr lang="en-US" sz="1600" dirty="0">
                          <a:hlinkClick r:id="rId8" action="ppaction://hlinkfile"/>
                        </a:rPr>
                        <a:t>(string))</a:t>
                      </a:r>
                      <a:br>
                        <a:rPr lang="en-US" sz="1600" dirty="0"/>
                      </a:br>
                      <a:r>
                        <a:rPr lang="en-US" sz="1600" dirty="0"/>
                        <a:t>Determines if string or a substring of string (if starting index beg and ending index end are given) starts with substring </a:t>
                      </a:r>
                      <a:r>
                        <a:rPr lang="en-US" sz="1600" dirty="0" err="1"/>
                        <a:t>str</a:t>
                      </a:r>
                      <a:r>
                        <a:rPr lang="en-US" sz="1600" dirty="0"/>
                        <a:t>; Returns true if so, and false otherwise</a:t>
                      </a:r>
                    </a:p>
                  </a:txBody>
                  <a:tcPr marL="33589" marR="33589" marT="16787" marB="16787"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a:extLst>
              <a:ext uri="{FF2B5EF4-FFF2-40B4-BE49-F238E27FC236}">
                <a16:creationId xmlns:a16="http://schemas.microsoft.com/office/drawing/2014/main" id="{2F18E252-BF55-3C0E-0119-5E4B04633815}"/>
              </a:ext>
            </a:extLst>
          </p:cNvPr>
          <p:cNvSpPr>
            <a:spLocks noGrp="1" noChangeArrowheads="1"/>
          </p:cNvSpPr>
          <p:nvPr>
            <p:ph type="title"/>
          </p:nvPr>
        </p:nvSpPr>
        <p:spPr/>
        <p:txBody>
          <a:bodyPr/>
          <a:lstStyle/>
          <a:p>
            <a:r>
              <a:rPr lang="en-US" altLang="en-US" b="1">
                <a:ea typeface="ＭＳ Ｐゴシック" panose="020B0600070205080204" pitchFamily="34" charset="-128"/>
              </a:rPr>
              <a:t>Built-in String Methods</a:t>
            </a:r>
            <a:endParaRPr lang="en-US" altLang="en-US">
              <a:ea typeface="ＭＳ Ｐゴシック" panose="020B0600070205080204" pitchFamily="34" charset="-128"/>
            </a:endParaRPr>
          </a:p>
        </p:txBody>
      </p:sp>
      <p:sp>
        <p:nvSpPr>
          <p:cNvPr id="126979" name="Footer Placeholder 3">
            <a:extLst>
              <a:ext uri="{FF2B5EF4-FFF2-40B4-BE49-F238E27FC236}">
                <a16:creationId xmlns:a16="http://schemas.microsoft.com/office/drawing/2014/main" id="{B761C33B-7A29-9485-3641-8586CA25C15B}"/>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26980" name="Slide Number Placeholder 4">
            <a:extLst>
              <a:ext uri="{FF2B5EF4-FFF2-40B4-BE49-F238E27FC236}">
                <a16:creationId xmlns:a16="http://schemas.microsoft.com/office/drawing/2014/main" id="{5D3032AC-0184-E230-F08F-D0E3161163B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D7B79509-26AD-49F7-AB6E-B73C911A9143}" type="slidenum">
              <a:rPr lang="en-US" altLang="en-US" sz="1400"/>
              <a:pPr>
                <a:spcBef>
                  <a:spcPct val="0"/>
                </a:spcBef>
                <a:buFontTx/>
                <a:buNone/>
              </a:pPr>
              <a:t>103</a:t>
            </a:fld>
            <a:endParaRPr lang="en-US" altLang="en-US" sz="1400" dirty="0"/>
          </a:p>
        </p:txBody>
      </p:sp>
      <p:graphicFrame>
        <p:nvGraphicFramePr>
          <p:cNvPr id="6" name="Table 5">
            <a:extLst>
              <a:ext uri="{FF2B5EF4-FFF2-40B4-BE49-F238E27FC236}">
                <a16:creationId xmlns:a16="http://schemas.microsoft.com/office/drawing/2014/main" id="{230953EC-F37E-F19F-96AF-15A4B8461E86}"/>
              </a:ext>
            </a:extLst>
          </p:cNvPr>
          <p:cNvGraphicFramePr>
            <a:graphicFrameLocks noGrp="1"/>
          </p:cNvGraphicFramePr>
          <p:nvPr>
            <p:extLst>
              <p:ext uri="{D42A27DB-BD31-4B8C-83A1-F6EECF244321}">
                <p14:modId xmlns:p14="http://schemas.microsoft.com/office/powerpoint/2010/main" val="679822163"/>
              </p:ext>
            </p:extLst>
          </p:nvPr>
        </p:nvGraphicFramePr>
        <p:xfrm>
          <a:off x="541338" y="1371600"/>
          <a:ext cx="8024812" cy="5148263"/>
        </p:xfrm>
        <a:graphic>
          <a:graphicData uri="http://schemas.openxmlformats.org/drawingml/2006/table">
            <a:tbl>
              <a:tblPr/>
              <a:tblGrid>
                <a:gridCol w="1202567">
                  <a:extLst>
                    <a:ext uri="{9D8B030D-6E8A-4147-A177-3AD203B41FA5}">
                      <a16:colId xmlns:a16="http://schemas.microsoft.com/office/drawing/2014/main" val="20000"/>
                    </a:ext>
                  </a:extLst>
                </a:gridCol>
                <a:gridCol w="6822245">
                  <a:extLst>
                    <a:ext uri="{9D8B030D-6E8A-4147-A177-3AD203B41FA5}">
                      <a16:colId xmlns:a16="http://schemas.microsoft.com/office/drawing/2014/main" val="20001"/>
                    </a:ext>
                  </a:extLst>
                </a:gridCol>
              </a:tblGrid>
              <a:tr h="569849">
                <a:tc>
                  <a:txBody>
                    <a:bodyPr/>
                    <a:lstStyle/>
                    <a:p>
                      <a:r>
                        <a:rPr lang="en-US" sz="1600"/>
                        <a:t>33</a:t>
                      </a:r>
                    </a:p>
                  </a:txBody>
                  <a:tcPr marL="39453" marR="39453" marT="19729" marB="19729" anchor="ctr">
                    <a:lnL>
                      <a:noFill/>
                    </a:lnL>
                    <a:lnR>
                      <a:noFill/>
                    </a:lnR>
                    <a:lnT>
                      <a:noFill/>
                    </a:lnT>
                    <a:lnB>
                      <a:noFill/>
                    </a:lnB>
                  </a:tcPr>
                </a:tc>
                <a:tc>
                  <a:txBody>
                    <a:bodyPr/>
                    <a:lstStyle/>
                    <a:p>
                      <a:r>
                        <a:rPr lang="en-US" sz="1600">
                          <a:hlinkClick r:id="rId2" action="ppaction://hlinkfile"/>
                        </a:rPr>
                        <a:t>strip([chars])</a:t>
                      </a:r>
                      <a:br>
                        <a:rPr lang="en-US" sz="1600"/>
                      </a:br>
                      <a:r>
                        <a:rPr lang="en-US" sz="1600"/>
                        <a:t>Performs both lstrip() and rstrip() on string</a:t>
                      </a:r>
                    </a:p>
                  </a:txBody>
                  <a:tcPr marL="39453" marR="39453" marT="19729" marB="19729" anchor="ctr">
                    <a:lnL>
                      <a:noFill/>
                    </a:lnL>
                    <a:lnR>
                      <a:noFill/>
                    </a:lnR>
                    <a:lnT>
                      <a:noFill/>
                    </a:lnT>
                    <a:lnB>
                      <a:noFill/>
                    </a:lnB>
                  </a:tcPr>
                </a:tc>
                <a:extLst>
                  <a:ext uri="{0D108BD9-81ED-4DB2-BD59-A6C34878D82A}">
                    <a16:rowId xmlns:a16="http://schemas.microsoft.com/office/drawing/2014/main" val="10000"/>
                  </a:ext>
                </a:extLst>
              </a:tr>
              <a:tr h="569849">
                <a:tc>
                  <a:txBody>
                    <a:bodyPr/>
                    <a:lstStyle/>
                    <a:p>
                      <a:r>
                        <a:rPr lang="en-US" sz="1600"/>
                        <a:t>34</a:t>
                      </a:r>
                    </a:p>
                  </a:txBody>
                  <a:tcPr marL="39453" marR="39453" marT="19729" marB="19729" anchor="ctr">
                    <a:lnL>
                      <a:noFill/>
                    </a:lnL>
                    <a:lnR>
                      <a:noFill/>
                    </a:lnR>
                    <a:lnT>
                      <a:noFill/>
                    </a:lnT>
                    <a:lnB>
                      <a:noFill/>
                    </a:lnB>
                  </a:tcPr>
                </a:tc>
                <a:tc>
                  <a:txBody>
                    <a:bodyPr/>
                    <a:lstStyle/>
                    <a:p>
                      <a:r>
                        <a:rPr lang="en-US" sz="1600">
                          <a:hlinkClick r:id="rId3" action="ppaction://hlinkfile"/>
                        </a:rPr>
                        <a:t>swapcase()</a:t>
                      </a:r>
                      <a:br>
                        <a:rPr lang="en-US" sz="1600"/>
                      </a:br>
                      <a:r>
                        <a:rPr lang="en-US" sz="1600"/>
                        <a:t>Inverts case for all letters in string</a:t>
                      </a:r>
                    </a:p>
                  </a:txBody>
                  <a:tcPr marL="39453" marR="39453" marT="19729" marB="19729" anchor="ctr">
                    <a:lnL>
                      <a:noFill/>
                    </a:lnL>
                    <a:lnR>
                      <a:noFill/>
                    </a:lnR>
                    <a:lnT>
                      <a:noFill/>
                    </a:lnT>
                    <a:lnB>
                      <a:noFill/>
                    </a:lnB>
                  </a:tcPr>
                </a:tc>
                <a:extLst>
                  <a:ext uri="{0D108BD9-81ED-4DB2-BD59-A6C34878D82A}">
                    <a16:rowId xmlns:a16="http://schemas.microsoft.com/office/drawing/2014/main" val="10001"/>
                  </a:ext>
                </a:extLst>
              </a:tr>
              <a:tr h="833447">
                <a:tc>
                  <a:txBody>
                    <a:bodyPr/>
                    <a:lstStyle/>
                    <a:p>
                      <a:r>
                        <a:rPr lang="en-US" sz="1600"/>
                        <a:t>35</a:t>
                      </a:r>
                    </a:p>
                  </a:txBody>
                  <a:tcPr marL="39453" marR="39453" marT="19729" marB="19729" anchor="ctr">
                    <a:lnL>
                      <a:noFill/>
                    </a:lnL>
                    <a:lnR>
                      <a:noFill/>
                    </a:lnR>
                    <a:lnT>
                      <a:noFill/>
                    </a:lnT>
                    <a:lnB>
                      <a:noFill/>
                    </a:lnB>
                  </a:tcPr>
                </a:tc>
                <a:tc>
                  <a:txBody>
                    <a:bodyPr/>
                    <a:lstStyle/>
                    <a:p>
                      <a:r>
                        <a:rPr lang="en-US" sz="1600" dirty="0">
                          <a:hlinkClick r:id="rId4" action="ppaction://hlinkfile"/>
                        </a:rPr>
                        <a:t>title()</a:t>
                      </a:r>
                      <a:br>
                        <a:rPr lang="en-US" sz="1600" dirty="0"/>
                      </a:br>
                      <a:r>
                        <a:rPr lang="en-US" sz="1600" dirty="0"/>
                        <a:t>Returns "</a:t>
                      </a:r>
                      <a:r>
                        <a:rPr lang="en-US" sz="1600" dirty="0" err="1"/>
                        <a:t>titlecased</a:t>
                      </a:r>
                      <a:r>
                        <a:rPr lang="en-US" sz="1600" dirty="0"/>
                        <a:t>" version of string, that is, all words begin with uppercase, and the rest are lowercase</a:t>
                      </a:r>
                    </a:p>
                  </a:txBody>
                  <a:tcPr marL="39453" marR="39453" marT="19729" marB="19729" anchor="ctr">
                    <a:lnL>
                      <a:noFill/>
                    </a:lnL>
                    <a:lnR>
                      <a:noFill/>
                    </a:lnR>
                    <a:lnT>
                      <a:noFill/>
                    </a:lnT>
                    <a:lnB>
                      <a:noFill/>
                    </a:lnB>
                  </a:tcPr>
                </a:tc>
                <a:extLst>
                  <a:ext uri="{0D108BD9-81ED-4DB2-BD59-A6C34878D82A}">
                    <a16:rowId xmlns:a16="http://schemas.microsoft.com/office/drawing/2014/main" val="10002"/>
                  </a:ext>
                </a:extLst>
              </a:tr>
              <a:tr h="833447">
                <a:tc>
                  <a:txBody>
                    <a:bodyPr/>
                    <a:lstStyle/>
                    <a:p>
                      <a:r>
                        <a:rPr lang="en-US" sz="1600"/>
                        <a:t>36</a:t>
                      </a:r>
                    </a:p>
                  </a:txBody>
                  <a:tcPr marL="39453" marR="39453" marT="19729" marB="19729" anchor="ctr">
                    <a:lnL>
                      <a:noFill/>
                    </a:lnL>
                    <a:lnR>
                      <a:noFill/>
                    </a:lnR>
                    <a:lnT>
                      <a:noFill/>
                    </a:lnT>
                    <a:lnB>
                      <a:noFill/>
                    </a:lnB>
                  </a:tcPr>
                </a:tc>
                <a:tc>
                  <a:txBody>
                    <a:bodyPr/>
                    <a:lstStyle/>
                    <a:p>
                      <a:r>
                        <a:rPr lang="en-US" sz="1600">
                          <a:hlinkClick r:id="rId5" action="ppaction://hlinkfile"/>
                        </a:rPr>
                        <a:t>translate(table, deletechars="")</a:t>
                      </a:r>
                      <a:br>
                        <a:rPr lang="en-US" sz="1600"/>
                      </a:br>
                      <a:r>
                        <a:rPr lang="en-US" sz="1600"/>
                        <a:t>Translates string according to translation table str(256 chars), removing those in the del string</a:t>
                      </a:r>
                    </a:p>
                  </a:txBody>
                  <a:tcPr marL="39453" marR="39453" marT="19729" marB="19729" anchor="ctr">
                    <a:lnL>
                      <a:noFill/>
                    </a:lnL>
                    <a:lnR>
                      <a:noFill/>
                    </a:lnR>
                    <a:lnT>
                      <a:noFill/>
                    </a:lnT>
                    <a:lnB>
                      <a:noFill/>
                    </a:lnB>
                  </a:tcPr>
                </a:tc>
                <a:extLst>
                  <a:ext uri="{0D108BD9-81ED-4DB2-BD59-A6C34878D82A}">
                    <a16:rowId xmlns:a16="http://schemas.microsoft.com/office/drawing/2014/main" val="10003"/>
                  </a:ext>
                </a:extLst>
              </a:tr>
              <a:tr h="569849">
                <a:tc>
                  <a:txBody>
                    <a:bodyPr/>
                    <a:lstStyle/>
                    <a:p>
                      <a:r>
                        <a:rPr lang="en-US" sz="1600"/>
                        <a:t>37</a:t>
                      </a:r>
                    </a:p>
                  </a:txBody>
                  <a:tcPr marL="39453" marR="39453" marT="19729" marB="19729" anchor="ctr">
                    <a:lnL>
                      <a:noFill/>
                    </a:lnL>
                    <a:lnR>
                      <a:noFill/>
                    </a:lnR>
                    <a:lnT>
                      <a:noFill/>
                    </a:lnT>
                    <a:lnB>
                      <a:noFill/>
                    </a:lnB>
                  </a:tcPr>
                </a:tc>
                <a:tc>
                  <a:txBody>
                    <a:bodyPr/>
                    <a:lstStyle/>
                    <a:p>
                      <a:r>
                        <a:rPr lang="en-US" sz="1600" dirty="0">
                          <a:hlinkClick r:id="rId6" action="ppaction://hlinkfile"/>
                        </a:rPr>
                        <a:t>upper()</a:t>
                      </a:r>
                      <a:br>
                        <a:rPr lang="en-US" sz="1600" dirty="0"/>
                      </a:br>
                      <a:r>
                        <a:rPr lang="en-US" sz="1600" dirty="0"/>
                        <a:t>Converts lowercase letters in string to uppercase</a:t>
                      </a:r>
                    </a:p>
                  </a:txBody>
                  <a:tcPr marL="39453" marR="39453" marT="19729" marB="19729" anchor="ctr">
                    <a:lnL>
                      <a:noFill/>
                    </a:lnL>
                    <a:lnR>
                      <a:noFill/>
                    </a:lnR>
                    <a:lnT>
                      <a:noFill/>
                    </a:lnT>
                    <a:lnB>
                      <a:noFill/>
                    </a:lnB>
                  </a:tcPr>
                </a:tc>
                <a:extLst>
                  <a:ext uri="{0D108BD9-81ED-4DB2-BD59-A6C34878D82A}">
                    <a16:rowId xmlns:a16="http://schemas.microsoft.com/office/drawing/2014/main" val="10004"/>
                  </a:ext>
                </a:extLst>
              </a:tr>
              <a:tr h="938375">
                <a:tc>
                  <a:txBody>
                    <a:bodyPr/>
                    <a:lstStyle/>
                    <a:p>
                      <a:r>
                        <a:rPr lang="en-US" sz="1600"/>
                        <a:t>38</a:t>
                      </a:r>
                    </a:p>
                  </a:txBody>
                  <a:tcPr marL="39453" marR="39453" marT="19729" marB="19729" anchor="ctr">
                    <a:lnL>
                      <a:noFill/>
                    </a:lnL>
                    <a:lnR>
                      <a:noFill/>
                    </a:lnR>
                    <a:lnT>
                      <a:noFill/>
                    </a:lnT>
                    <a:lnB>
                      <a:noFill/>
                    </a:lnB>
                  </a:tcPr>
                </a:tc>
                <a:tc>
                  <a:txBody>
                    <a:bodyPr/>
                    <a:lstStyle/>
                    <a:p>
                      <a:r>
                        <a:rPr lang="en-US" sz="1600">
                          <a:hlinkClick r:id="rId7" action="ppaction://hlinkfile"/>
                        </a:rPr>
                        <a:t>zfill (width)</a:t>
                      </a:r>
                      <a:br>
                        <a:rPr lang="en-US" sz="1600"/>
                      </a:br>
                      <a:r>
                        <a:rPr lang="en-US" sz="1600"/>
                        <a:t>Returns original string leftpadded with zeros to a total of width characters; intended for numbers, zfill() retains any sign given (less one zero)</a:t>
                      </a:r>
                    </a:p>
                  </a:txBody>
                  <a:tcPr marL="39453" marR="39453" marT="19729" marB="19729" anchor="ctr">
                    <a:lnL>
                      <a:noFill/>
                    </a:lnL>
                    <a:lnR>
                      <a:noFill/>
                    </a:lnR>
                    <a:lnT>
                      <a:noFill/>
                    </a:lnT>
                    <a:lnB>
                      <a:noFill/>
                    </a:lnB>
                  </a:tcPr>
                </a:tc>
                <a:extLst>
                  <a:ext uri="{0D108BD9-81ED-4DB2-BD59-A6C34878D82A}">
                    <a16:rowId xmlns:a16="http://schemas.microsoft.com/office/drawing/2014/main" val="10005"/>
                  </a:ext>
                </a:extLst>
              </a:tr>
              <a:tr h="833447">
                <a:tc>
                  <a:txBody>
                    <a:bodyPr/>
                    <a:lstStyle/>
                    <a:p>
                      <a:r>
                        <a:rPr lang="en-US" sz="1600"/>
                        <a:t>39</a:t>
                      </a:r>
                    </a:p>
                  </a:txBody>
                  <a:tcPr marL="39453" marR="39453" marT="19729" marB="19729" anchor="ctr">
                    <a:lnL>
                      <a:noFill/>
                    </a:lnL>
                    <a:lnR>
                      <a:noFill/>
                    </a:lnR>
                    <a:lnT>
                      <a:noFill/>
                    </a:lnT>
                    <a:lnB>
                      <a:noFill/>
                    </a:lnB>
                  </a:tcPr>
                </a:tc>
                <a:tc>
                  <a:txBody>
                    <a:bodyPr/>
                    <a:lstStyle/>
                    <a:p>
                      <a:r>
                        <a:rPr lang="en-US" sz="1600" dirty="0" err="1">
                          <a:hlinkClick r:id="rId8" action="ppaction://hlinkfile"/>
                        </a:rPr>
                        <a:t>isdecimal</a:t>
                      </a:r>
                      <a:r>
                        <a:rPr lang="en-US" sz="1600" dirty="0">
                          <a:hlinkClick r:id="rId8" action="ppaction://hlinkfile"/>
                        </a:rPr>
                        <a:t>()</a:t>
                      </a:r>
                      <a:br>
                        <a:rPr lang="en-US" sz="1600" dirty="0"/>
                      </a:br>
                      <a:r>
                        <a:rPr lang="en-US" sz="1600" dirty="0"/>
                        <a:t>Returns true if a </a:t>
                      </a:r>
                      <a:r>
                        <a:rPr lang="en-US" sz="1600" dirty="0" err="1"/>
                        <a:t>unicode</a:t>
                      </a:r>
                      <a:r>
                        <a:rPr lang="en-US" sz="1600" dirty="0"/>
                        <a:t> string contains only decimal characters and false otherwise</a:t>
                      </a:r>
                    </a:p>
                  </a:txBody>
                  <a:tcPr marL="39453" marR="39453" marT="19729" marB="19729"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a:extLst>
              <a:ext uri="{FF2B5EF4-FFF2-40B4-BE49-F238E27FC236}">
                <a16:creationId xmlns:a16="http://schemas.microsoft.com/office/drawing/2014/main" id="{1662FF2B-835F-64B5-83C0-3615F8A92F6D}"/>
              </a:ext>
            </a:extLst>
          </p:cNvPr>
          <p:cNvSpPr>
            <a:spLocks noGrp="1" noChangeArrowheads="1"/>
          </p:cNvSpPr>
          <p:nvPr>
            <p:ph type="title"/>
          </p:nvPr>
        </p:nvSpPr>
        <p:spPr/>
        <p:txBody>
          <a:bodyPr/>
          <a:lstStyle/>
          <a:p>
            <a:r>
              <a:rPr lang="en-US" altLang="en-US">
                <a:ea typeface="ＭＳ Ｐゴシック" panose="020B0600070205080204" pitchFamily="34" charset="-128"/>
              </a:rPr>
              <a:t>Encoding Standards</a:t>
            </a:r>
          </a:p>
        </p:txBody>
      </p:sp>
      <p:sp>
        <p:nvSpPr>
          <p:cNvPr id="128003" name="Footer Placeholder 3">
            <a:extLst>
              <a:ext uri="{FF2B5EF4-FFF2-40B4-BE49-F238E27FC236}">
                <a16:creationId xmlns:a16="http://schemas.microsoft.com/office/drawing/2014/main" id="{4F886615-C893-B2DF-57C4-FC5BA3F31E7D}"/>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28004" name="Slide Number Placeholder 4">
            <a:extLst>
              <a:ext uri="{FF2B5EF4-FFF2-40B4-BE49-F238E27FC236}">
                <a16:creationId xmlns:a16="http://schemas.microsoft.com/office/drawing/2014/main" id="{8F79F0AD-E664-96A0-1086-66723ADB362B}"/>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C89FF99-696B-4B69-BCC6-2FA49770A651}" type="slidenum">
              <a:rPr lang="en-US" altLang="en-US" sz="1400"/>
              <a:pPr>
                <a:spcBef>
                  <a:spcPct val="0"/>
                </a:spcBef>
                <a:buFontTx/>
                <a:buNone/>
              </a:pPr>
              <a:t>104</a:t>
            </a:fld>
            <a:endParaRPr lang="en-US" altLang="en-US" sz="1400"/>
          </a:p>
        </p:txBody>
      </p:sp>
      <p:graphicFrame>
        <p:nvGraphicFramePr>
          <p:cNvPr id="6" name="Table 5">
            <a:extLst>
              <a:ext uri="{FF2B5EF4-FFF2-40B4-BE49-F238E27FC236}">
                <a16:creationId xmlns:a16="http://schemas.microsoft.com/office/drawing/2014/main" id="{04532102-552B-55EC-9E87-97F9DEE03FEA}"/>
              </a:ext>
            </a:extLst>
          </p:cNvPr>
          <p:cNvGraphicFramePr>
            <a:graphicFrameLocks noGrp="1"/>
          </p:cNvGraphicFramePr>
          <p:nvPr/>
        </p:nvGraphicFramePr>
        <p:xfrm>
          <a:off x="652463" y="1603375"/>
          <a:ext cx="7924800" cy="4094165"/>
        </p:xfrm>
        <a:graphic>
          <a:graphicData uri="http://schemas.openxmlformats.org/drawingml/2006/table">
            <a:tbl>
              <a:tblPr/>
              <a:tblGrid>
                <a:gridCol w="1248230">
                  <a:extLst>
                    <a:ext uri="{9D8B030D-6E8A-4147-A177-3AD203B41FA5}">
                      <a16:colId xmlns:a16="http://schemas.microsoft.com/office/drawing/2014/main" val="20000"/>
                    </a:ext>
                  </a:extLst>
                </a:gridCol>
                <a:gridCol w="2714170">
                  <a:extLst>
                    <a:ext uri="{9D8B030D-6E8A-4147-A177-3AD203B41FA5}">
                      <a16:colId xmlns:a16="http://schemas.microsoft.com/office/drawing/2014/main" val="20001"/>
                    </a:ext>
                  </a:extLst>
                </a:gridCol>
                <a:gridCol w="1219202">
                  <a:extLst>
                    <a:ext uri="{9D8B030D-6E8A-4147-A177-3AD203B41FA5}">
                      <a16:colId xmlns:a16="http://schemas.microsoft.com/office/drawing/2014/main" val="20002"/>
                    </a:ext>
                  </a:extLst>
                </a:gridCol>
                <a:gridCol w="2743198">
                  <a:extLst>
                    <a:ext uri="{9D8B030D-6E8A-4147-A177-3AD203B41FA5}">
                      <a16:colId xmlns:a16="http://schemas.microsoft.com/office/drawing/2014/main" val="20003"/>
                    </a:ext>
                  </a:extLst>
                </a:gridCol>
              </a:tblGrid>
              <a:tr h="247224">
                <a:tc>
                  <a:txBody>
                    <a:bodyPr/>
                    <a:lstStyle/>
                    <a:p>
                      <a:r>
                        <a:rPr lang="en-US" sz="1400"/>
                        <a:t>Codec</a:t>
                      </a:r>
                    </a:p>
                  </a:txBody>
                  <a:tcPr marL="33867" marR="33867" marT="16932" marB="16932" anchor="ctr">
                    <a:lnL>
                      <a:noFill/>
                    </a:lnL>
                    <a:lnR>
                      <a:noFill/>
                    </a:lnR>
                    <a:lnT>
                      <a:noFill/>
                    </a:lnT>
                    <a:lnB>
                      <a:noFill/>
                    </a:lnB>
                  </a:tcPr>
                </a:tc>
                <a:tc>
                  <a:txBody>
                    <a:bodyPr/>
                    <a:lstStyle/>
                    <a:p>
                      <a:r>
                        <a:rPr lang="en-US" sz="1400"/>
                        <a:t>Aliases</a:t>
                      </a:r>
                    </a:p>
                  </a:txBody>
                  <a:tcPr marL="33867" marR="33867" marT="16932" marB="16932" anchor="ctr">
                    <a:lnL>
                      <a:noFill/>
                    </a:lnL>
                    <a:lnR>
                      <a:noFill/>
                    </a:lnR>
                    <a:lnT>
                      <a:noFill/>
                    </a:lnT>
                    <a:lnB>
                      <a:noFill/>
                    </a:lnB>
                  </a:tcPr>
                </a:tc>
                <a:tc>
                  <a:txBody>
                    <a:bodyPr/>
                    <a:lstStyle/>
                    <a:p>
                      <a:r>
                        <a:rPr lang="en-US" sz="1400"/>
                        <a:t>Operand type</a:t>
                      </a:r>
                    </a:p>
                  </a:txBody>
                  <a:tcPr marL="33867" marR="33867" marT="16932" marB="16932" anchor="ctr">
                    <a:lnL>
                      <a:noFill/>
                    </a:lnL>
                    <a:lnR>
                      <a:noFill/>
                    </a:lnR>
                    <a:lnT>
                      <a:noFill/>
                    </a:lnT>
                    <a:lnB>
                      <a:noFill/>
                    </a:lnB>
                  </a:tcPr>
                </a:tc>
                <a:tc>
                  <a:txBody>
                    <a:bodyPr/>
                    <a:lstStyle/>
                    <a:p>
                      <a:r>
                        <a:rPr lang="en-US" sz="1400"/>
                        <a:t>Purpose</a:t>
                      </a:r>
                    </a:p>
                  </a:txBody>
                  <a:tcPr marL="33867" marR="33867" marT="16932" marB="16932" anchor="ctr">
                    <a:lnL>
                      <a:noFill/>
                    </a:lnL>
                    <a:lnR>
                      <a:noFill/>
                    </a:lnR>
                    <a:lnT>
                      <a:noFill/>
                    </a:lnT>
                    <a:lnB>
                      <a:noFill/>
                    </a:lnB>
                  </a:tcPr>
                </a:tc>
                <a:extLst>
                  <a:ext uri="{0D108BD9-81ED-4DB2-BD59-A6C34878D82A}">
                    <a16:rowId xmlns:a16="http://schemas.microsoft.com/office/drawing/2014/main" val="10000"/>
                  </a:ext>
                </a:extLst>
              </a:tr>
              <a:tr h="440227">
                <a:tc>
                  <a:txBody>
                    <a:bodyPr/>
                    <a:lstStyle/>
                    <a:p>
                      <a:r>
                        <a:rPr lang="en-US" sz="1400"/>
                        <a:t>base64_codec</a:t>
                      </a:r>
                    </a:p>
                  </a:txBody>
                  <a:tcPr marL="33867" marR="33867" marT="16932" marB="16932" anchor="ctr">
                    <a:lnL>
                      <a:noFill/>
                    </a:lnL>
                    <a:lnR>
                      <a:noFill/>
                    </a:lnR>
                    <a:lnT>
                      <a:noFill/>
                    </a:lnT>
                    <a:lnB>
                      <a:noFill/>
                    </a:lnB>
                  </a:tcPr>
                </a:tc>
                <a:tc>
                  <a:txBody>
                    <a:bodyPr/>
                    <a:lstStyle/>
                    <a:p>
                      <a:r>
                        <a:rPr lang="en-US" sz="1400" dirty="0"/>
                        <a:t>base64, base-64</a:t>
                      </a:r>
                    </a:p>
                  </a:txBody>
                  <a:tcPr marL="33867" marR="33867" marT="16932" marB="16932" anchor="ctr">
                    <a:lnL>
                      <a:noFill/>
                    </a:lnL>
                    <a:lnR>
                      <a:noFill/>
                    </a:lnR>
                    <a:lnT>
                      <a:noFill/>
                    </a:lnT>
                    <a:lnB>
                      <a:noFill/>
                    </a:lnB>
                  </a:tcPr>
                </a:tc>
                <a:tc>
                  <a:txBody>
                    <a:bodyPr/>
                    <a:lstStyle/>
                    <a:p>
                      <a:r>
                        <a:rPr lang="en-US" sz="1400"/>
                        <a:t>byte string</a:t>
                      </a:r>
                    </a:p>
                  </a:txBody>
                  <a:tcPr marL="33867" marR="33867" marT="16932" marB="16932" anchor="ctr">
                    <a:lnL>
                      <a:noFill/>
                    </a:lnL>
                    <a:lnR>
                      <a:noFill/>
                    </a:lnR>
                    <a:lnT>
                      <a:noFill/>
                    </a:lnT>
                    <a:lnB>
                      <a:noFill/>
                    </a:lnB>
                  </a:tcPr>
                </a:tc>
                <a:tc>
                  <a:txBody>
                    <a:bodyPr/>
                    <a:lstStyle/>
                    <a:p>
                      <a:r>
                        <a:rPr lang="en-US" sz="1400"/>
                        <a:t>Convert operand to MIME base64</a:t>
                      </a:r>
                    </a:p>
                  </a:txBody>
                  <a:tcPr marL="33867" marR="33867" marT="16932" marB="16932" anchor="ctr">
                    <a:lnL>
                      <a:noFill/>
                    </a:lnL>
                    <a:lnR>
                      <a:noFill/>
                    </a:lnR>
                    <a:lnT>
                      <a:noFill/>
                    </a:lnT>
                    <a:lnB>
                      <a:noFill/>
                    </a:lnB>
                  </a:tcPr>
                </a:tc>
                <a:extLst>
                  <a:ext uri="{0D108BD9-81ED-4DB2-BD59-A6C34878D82A}">
                    <a16:rowId xmlns:a16="http://schemas.microsoft.com/office/drawing/2014/main" val="10001"/>
                  </a:ext>
                </a:extLst>
              </a:tr>
              <a:tr h="338636">
                <a:tc>
                  <a:txBody>
                    <a:bodyPr/>
                    <a:lstStyle/>
                    <a:p>
                      <a:r>
                        <a:rPr lang="en-US" sz="1400"/>
                        <a:t>bz2_codec</a:t>
                      </a:r>
                    </a:p>
                  </a:txBody>
                  <a:tcPr marL="33867" marR="33867" marT="16932" marB="16932" anchor="ctr">
                    <a:lnL>
                      <a:noFill/>
                    </a:lnL>
                    <a:lnR>
                      <a:noFill/>
                    </a:lnR>
                    <a:lnT>
                      <a:noFill/>
                    </a:lnT>
                    <a:lnB>
                      <a:noFill/>
                    </a:lnB>
                  </a:tcPr>
                </a:tc>
                <a:tc>
                  <a:txBody>
                    <a:bodyPr/>
                    <a:lstStyle/>
                    <a:p>
                      <a:r>
                        <a:rPr lang="en-US" sz="1400"/>
                        <a:t>bz2</a:t>
                      </a:r>
                    </a:p>
                  </a:txBody>
                  <a:tcPr marL="33867" marR="33867" marT="16932" marB="16932" anchor="ctr">
                    <a:lnL>
                      <a:noFill/>
                    </a:lnL>
                    <a:lnR>
                      <a:noFill/>
                    </a:lnR>
                    <a:lnT>
                      <a:noFill/>
                    </a:lnT>
                    <a:lnB>
                      <a:noFill/>
                    </a:lnB>
                  </a:tcPr>
                </a:tc>
                <a:tc>
                  <a:txBody>
                    <a:bodyPr/>
                    <a:lstStyle/>
                    <a:p>
                      <a:r>
                        <a:rPr lang="en-US" sz="1400"/>
                        <a:t>byte string</a:t>
                      </a:r>
                    </a:p>
                  </a:txBody>
                  <a:tcPr marL="33867" marR="33867" marT="16932" marB="16932" anchor="ctr">
                    <a:lnL>
                      <a:noFill/>
                    </a:lnL>
                    <a:lnR>
                      <a:noFill/>
                    </a:lnR>
                    <a:lnT>
                      <a:noFill/>
                    </a:lnT>
                    <a:lnB>
                      <a:noFill/>
                    </a:lnB>
                  </a:tcPr>
                </a:tc>
                <a:tc>
                  <a:txBody>
                    <a:bodyPr/>
                    <a:lstStyle/>
                    <a:p>
                      <a:r>
                        <a:rPr lang="en-US" sz="1400"/>
                        <a:t>Compress the operand using bz2</a:t>
                      </a:r>
                    </a:p>
                  </a:txBody>
                  <a:tcPr marL="33867" marR="33867" marT="16932" marB="16932" anchor="ctr">
                    <a:lnL>
                      <a:noFill/>
                    </a:lnL>
                    <a:lnR>
                      <a:noFill/>
                    </a:lnR>
                    <a:lnT>
                      <a:noFill/>
                    </a:lnT>
                    <a:lnB>
                      <a:noFill/>
                    </a:lnB>
                  </a:tcPr>
                </a:tc>
                <a:extLst>
                  <a:ext uri="{0D108BD9-81ED-4DB2-BD59-A6C34878D82A}">
                    <a16:rowId xmlns:a16="http://schemas.microsoft.com/office/drawing/2014/main" val="10002"/>
                  </a:ext>
                </a:extLst>
              </a:tr>
              <a:tr h="744998">
                <a:tc>
                  <a:txBody>
                    <a:bodyPr/>
                    <a:lstStyle/>
                    <a:p>
                      <a:r>
                        <a:rPr lang="en-US" sz="1400"/>
                        <a:t>hex_codec</a:t>
                      </a:r>
                    </a:p>
                  </a:txBody>
                  <a:tcPr marL="33867" marR="33867" marT="16932" marB="16932" anchor="ctr">
                    <a:lnL>
                      <a:noFill/>
                    </a:lnL>
                    <a:lnR>
                      <a:noFill/>
                    </a:lnR>
                    <a:lnT>
                      <a:noFill/>
                    </a:lnT>
                    <a:lnB>
                      <a:noFill/>
                    </a:lnB>
                  </a:tcPr>
                </a:tc>
                <a:tc>
                  <a:txBody>
                    <a:bodyPr/>
                    <a:lstStyle/>
                    <a:p>
                      <a:r>
                        <a:rPr lang="en-US" sz="1400"/>
                        <a:t>hex</a:t>
                      </a:r>
                    </a:p>
                  </a:txBody>
                  <a:tcPr marL="33867" marR="33867" marT="16932" marB="16932" anchor="ctr">
                    <a:lnL>
                      <a:noFill/>
                    </a:lnL>
                    <a:lnR>
                      <a:noFill/>
                    </a:lnR>
                    <a:lnT>
                      <a:noFill/>
                    </a:lnT>
                    <a:lnB>
                      <a:noFill/>
                    </a:lnB>
                  </a:tcPr>
                </a:tc>
                <a:tc>
                  <a:txBody>
                    <a:bodyPr/>
                    <a:lstStyle/>
                    <a:p>
                      <a:r>
                        <a:rPr lang="en-US" sz="1400"/>
                        <a:t>byte string</a:t>
                      </a:r>
                    </a:p>
                  </a:txBody>
                  <a:tcPr marL="33867" marR="33867" marT="16932" marB="16932" anchor="ctr">
                    <a:lnL>
                      <a:noFill/>
                    </a:lnL>
                    <a:lnR>
                      <a:noFill/>
                    </a:lnR>
                    <a:lnT>
                      <a:noFill/>
                    </a:lnT>
                    <a:lnB>
                      <a:noFill/>
                    </a:lnB>
                  </a:tcPr>
                </a:tc>
                <a:tc>
                  <a:txBody>
                    <a:bodyPr/>
                    <a:lstStyle/>
                    <a:p>
                      <a:r>
                        <a:rPr lang="en-US" sz="1400"/>
                        <a:t>Convert operand to hexadecimal representation, with two digits per byte</a:t>
                      </a:r>
                    </a:p>
                  </a:txBody>
                  <a:tcPr marL="33867" marR="33867" marT="16932" marB="16932" anchor="ctr">
                    <a:lnL>
                      <a:noFill/>
                    </a:lnL>
                    <a:lnR>
                      <a:noFill/>
                    </a:lnR>
                    <a:lnT>
                      <a:noFill/>
                    </a:lnT>
                    <a:lnB>
                      <a:noFill/>
                    </a:lnB>
                  </a:tcPr>
                </a:tc>
                <a:extLst>
                  <a:ext uri="{0D108BD9-81ED-4DB2-BD59-A6C34878D82A}">
                    <a16:rowId xmlns:a16="http://schemas.microsoft.com/office/drawing/2014/main" val="10003"/>
                  </a:ext>
                </a:extLst>
              </a:tr>
              <a:tr h="541817">
                <a:tc>
                  <a:txBody>
                    <a:bodyPr/>
                    <a:lstStyle/>
                    <a:p>
                      <a:r>
                        <a:rPr lang="en-US" sz="1400"/>
                        <a:t>idna</a:t>
                      </a:r>
                    </a:p>
                  </a:txBody>
                  <a:tcPr marL="33867" marR="33867" marT="16932" marB="16932" anchor="ctr">
                    <a:lnL>
                      <a:noFill/>
                    </a:lnL>
                    <a:lnR>
                      <a:noFill/>
                    </a:lnR>
                    <a:lnT>
                      <a:noFill/>
                    </a:lnT>
                    <a:lnB>
                      <a:noFill/>
                    </a:lnB>
                  </a:tcPr>
                </a:tc>
                <a:tc>
                  <a:txBody>
                    <a:bodyPr/>
                    <a:lstStyle/>
                    <a:p>
                      <a:endParaRPr lang="en-US" sz="1400"/>
                    </a:p>
                  </a:txBody>
                  <a:tcPr marL="33867" marR="33867" marT="16932" marB="16932" anchor="ctr">
                    <a:lnL>
                      <a:noFill/>
                    </a:lnL>
                    <a:lnR>
                      <a:noFill/>
                    </a:lnR>
                    <a:lnT>
                      <a:noFill/>
                    </a:lnT>
                    <a:lnB>
                      <a:noFill/>
                    </a:lnB>
                  </a:tcPr>
                </a:tc>
                <a:tc>
                  <a:txBody>
                    <a:bodyPr/>
                    <a:lstStyle/>
                    <a:p>
                      <a:r>
                        <a:rPr lang="en-US" sz="1400"/>
                        <a:t>Unicode string</a:t>
                      </a:r>
                    </a:p>
                  </a:txBody>
                  <a:tcPr marL="33867" marR="33867" marT="16932" marB="16932" anchor="ctr">
                    <a:lnL>
                      <a:noFill/>
                    </a:lnL>
                    <a:lnR>
                      <a:noFill/>
                    </a:lnR>
                    <a:lnT>
                      <a:noFill/>
                    </a:lnT>
                    <a:lnB>
                      <a:noFill/>
                    </a:lnB>
                  </a:tcPr>
                </a:tc>
                <a:tc>
                  <a:txBody>
                    <a:bodyPr/>
                    <a:lstStyle/>
                    <a:p>
                      <a:r>
                        <a:rPr lang="en-US" sz="1400"/>
                        <a:t>Implements </a:t>
                      </a:r>
                      <a:r>
                        <a:rPr lang="en-US" sz="1400" b="1">
                          <a:hlinkClick r:id="rId2"/>
                        </a:rPr>
                        <a:t>RFC 3490</a:t>
                      </a:r>
                      <a:r>
                        <a:rPr lang="en-US" sz="1400"/>
                        <a:t>, see also</a:t>
                      </a:r>
                      <a:r>
                        <a:rPr lang="en-US" sz="1400">
                          <a:hlinkClick r:id="" action="ppaction://hlinkfile" tooltip="encodings.idna: Internationalized Domain Names implementation"/>
                        </a:rPr>
                        <a:t>encodings.idna</a:t>
                      </a:r>
                      <a:endParaRPr lang="en-US" sz="1400"/>
                    </a:p>
                  </a:txBody>
                  <a:tcPr marL="33867" marR="33867" marT="16932" marB="16932" anchor="ctr">
                    <a:lnL>
                      <a:noFill/>
                    </a:lnL>
                    <a:lnR>
                      <a:noFill/>
                    </a:lnR>
                    <a:lnT>
                      <a:noFill/>
                    </a:lnT>
                    <a:lnB>
                      <a:noFill/>
                    </a:lnB>
                  </a:tcPr>
                </a:tc>
                <a:extLst>
                  <a:ext uri="{0D108BD9-81ED-4DB2-BD59-A6C34878D82A}">
                    <a16:rowId xmlns:a16="http://schemas.microsoft.com/office/drawing/2014/main" val="10004"/>
                  </a:ext>
                </a:extLst>
              </a:tr>
              <a:tr h="744998">
                <a:tc>
                  <a:txBody>
                    <a:bodyPr/>
                    <a:lstStyle/>
                    <a:p>
                      <a:r>
                        <a:rPr lang="en-US" sz="1400"/>
                        <a:t>mbcs</a:t>
                      </a:r>
                    </a:p>
                  </a:txBody>
                  <a:tcPr marL="33867" marR="33867" marT="16932" marB="16932" anchor="ctr">
                    <a:lnL>
                      <a:noFill/>
                    </a:lnL>
                    <a:lnR>
                      <a:noFill/>
                    </a:lnR>
                    <a:lnT>
                      <a:noFill/>
                    </a:lnT>
                    <a:lnB>
                      <a:noFill/>
                    </a:lnB>
                  </a:tcPr>
                </a:tc>
                <a:tc>
                  <a:txBody>
                    <a:bodyPr/>
                    <a:lstStyle/>
                    <a:p>
                      <a:r>
                        <a:rPr lang="en-US" sz="1400"/>
                        <a:t>dbcs</a:t>
                      </a:r>
                    </a:p>
                  </a:txBody>
                  <a:tcPr marL="33867" marR="33867" marT="16932" marB="16932" anchor="ctr">
                    <a:lnL>
                      <a:noFill/>
                    </a:lnL>
                    <a:lnR>
                      <a:noFill/>
                    </a:lnR>
                    <a:lnT>
                      <a:noFill/>
                    </a:lnT>
                    <a:lnB>
                      <a:noFill/>
                    </a:lnB>
                  </a:tcPr>
                </a:tc>
                <a:tc>
                  <a:txBody>
                    <a:bodyPr/>
                    <a:lstStyle/>
                    <a:p>
                      <a:r>
                        <a:rPr lang="en-US" sz="1400"/>
                        <a:t>Unicode string</a:t>
                      </a:r>
                    </a:p>
                  </a:txBody>
                  <a:tcPr marL="33867" marR="33867" marT="16932" marB="16932" anchor="ctr">
                    <a:lnL>
                      <a:noFill/>
                    </a:lnL>
                    <a:lnR>
                      <a:noFill/>
                    </a:lnR>
                    <a:lnT>
                      <a:noFill/>
                    </a:lnT>
                    <a:lnB>
                      <a:noFill/>
                    </a:lnB>
                  </a:tcPr>
                </a:tc>
                <a:tc>
                  <a:txBody>
                    <a:bodyPr/>
                    <a:lstStyle/>
                    <a:p>
                      <a:r>
                        <a:rPr lang="en-US" sz="1400"/>
                        <a:t>Windows only: Encode operand according to the ANSI codepage (CP_ACP)</a:t>
                      </a:r>
                    </a:p>
                  </a:txBody>
                  <a:tcPr marL="33867" marR="33867" marT="16932" marB="16932" anchor="ctr">
                    <a:lnL>
                      <a:noFill/>
                    </a:lnL>
                    <a:lnR>
                      <a:noFill/>
                    </a:lnR>
                    <a:lnT>
                      <a:noFill/>
                    </a:lnT>
                    <a:lnB>
                      <a:noFill/>
                    </a:lnB>
                  </a:tcPr>
                </a:tc>
                <a:extLst>
                  <a:ext uri="{0D108BD9-81ED-4DB2-BD59-A6C34878D82A}">
                    <a16:rowId xmlns:a16="http://schemas.microsoft.com/office/drawing/2014/main" val="10005"/>
                  </a:ext>
                </a:extLst>
              </a:tr>
              <a:tr h="247224">
                <a:tc>
                  <a:txBody>
                    <a:bodyPr/>
                    <a:lstStyle/>
                    <a:p>
                      <a:r>
                        <a:rPr lang="en-US" sz="1400"/>
                        <a:t>palmos</a:t>
                      </a:r>
                    </a:p>
                  </a:txBody>
                  <a:tcPr marL="33867" marR="33867" marT="16932" marB="16932" anchor="ctr">
                    <a:lnL>
                      <a:noFill/>
                    </a:lnL>
                    <a:lnR>
                      <a:noFill/>
                    </a:lnR>
                    <a:lnT>
                      <a:noFill/>
                    </a:lnT>
                    <a:lnB>
                      <a:noFill/>
                    </a:lnB>
                  </a:tcPr>
                </a:tc>
                <a:tc>
                  <a:txBody>
                    <a:bodyPr/>
                    <a:lstStyle/>
                    <a:p>
                      <a:endParaRPr lang="en-US" sz="1400"/>
                    </a:p>
                  </a:txBody>
                  <a:tcPr marL="33867" marR="33867" marT="16932" marB="16932" anchor="ctr">
                    <a:lnL>
                      <a:noFill/>
                    </a:lnL>
                    <a:lnR>
                      <a:noFill/>
                    </a:lnR>
                    <a:lnT>
                      <a:noFill/>
                    </a:lnT>
                    <a:lnB>
                      <a:noFill/>
                    </a:lnB>
                  </a:tcPr>
                </a:tc>
                <a:tc>
                  <a:txBody>
                    <a:bodyPr/>
                    <a:lstStyle/>
                    <a:p>
                      <a:r>
                        <a:rPr lang="en-US" sz="1400"/>
                        <a:t>Unicode string</a:t>
                      </a:r>
                    </a:p>
                  </a:txBody>
                  <a:tcPr marL="33867" marR="33867" marT="16932" marB="16932" anchor="ctr">
                    <a:lnL>
                      <a:noFill/>
                    </a:lnL>
                    <a:lnR>
                      <a:noFill/>
                    </a:lnR>
                    <a:lnT>
                      <a:noFill/>
                    </a:lnT>
                    <a:lnB>
                      <a:noFill/>
                    </a:lnB>
                  </a:tcPr>
                </a:tc>
                <a:tc>
                  <a:txBody>
                    <a:bodyPr/>
                    <a:lstStyle/>
                    <a:p>
                      <a:r>
                        <a:rPr lang="en-US" sz="1400"/>
                        <a:t>Encoding of PalmOS 3.5</a:t>
                      </a:r>
                    </a:p>
                  </a:txBody>
                  <a:tcPr marL="33867" marR="33867" marT="16932" marB="16932" anchor="ctr">
                    <a:lnL>
                      <a:noFill/>
                    </a:lnL>
                    <a:lnR>
                      <a:noFill/>
                    </a:lnR>
                    <a:lnT>
                      <a:noFill/>
                    </a:lnT>
                    <a:lnB>
                      <a:noFill/>
                    </a:lnB>
                  </a:tcPr>
                </a:tc>
                <a:extLst>
                  <a:ext uri="{0D108BD9-81ED-4DB2-BD59-A6C34878D82A}">
                    <a16:rowId xmlns:a16="http://schemas.microsoft.com/office/drawing/2014/main" val="10006"/>
                  </a:ext>
                </a:extLst>
              </a:tr>
              <a:tr h="247224">
                <a:tc>
                  <a:txBody>
                    <a:bodyPr/>
                    <a:lstStyle/>
                    <a:p>
                      <a:r>
                        <a:rPr lang="en-US" sz="1400"/>
                        <a:t>punycode</a:t>
                      </a:r>
                    </a:p>
                  </a:txBody>
                  <a:tcPr marL="33867" marR="33867" marT="16932" marB="16932" anchor="ctr">
                    <a:lnL>
                      <a:noFill/>
                    </a:lnL>
                    <a:lnR>
                      <a:noFill/>
                    </a:lnR>
                    <a:lnT>
                      <a:noFill/>
                    </a:lnT>
                    <a:lnB>
                      <a:noFill/>
                    </a:lnB>
                  </a:tcPr>
                </a:tc>
                <a:tc>
                  <a:txBody>
                    <a:bodyPr/>
                    <a:lstStyle/>
                    <a:p>
                      <a:endParaRPr lang="en-US" sz="1400"/>
                    </a:p>
                  </a:txBody>
                  <a:tcPr marL="33867" marR="33867" marT="16932" marB="16932" anchor="ctr">
                    <a:lnL>
                      <a:noFill/>
                    </a:lnL>
                    <a:lnR>
                      <a:noFill/>
                    </a:lnR>
                    <a:lnT>
                      <a:noFill/>
                    </a:lnT>
                    <a:lnB>
                      <a:noFill/>
                    </a:lnB>
                  </a:tcPr>
                </a:tc>
                <a:tc>
                  <a:txBody>
                    <a:bodyPr/>
                    <a:lstStyle/>
                    <a:p>
                      <a:r>
                        <a:rPr lang="en-US" sz="1400"/>
                        <a:t>Unicode string</a:t>
                      </a:r>
                    </a:p>
                  </a:txBody>
                  <a:tcPr marL="33867" marR="33867" marT="16932" marB="16932" anchor="ctr">
                    <a:lnL>
                      <a:noFill/>
                    </a:lnL>
                    <a:lnR>
                      <a:noFill/>
                    </a:lnR>
                    <a:lnT>
                      <a:noFill/>
                    </a:lnT>
                    <a:lnB>
                      <a:noFill/>
                    </a:lnB>
                  </a:tcPr>
                </a:tc>
                <a:tc>
                  <a:txBody>
                    <a:bodyPr/>
                    <a:lstStyle/>
                    <a:p>
                      <a:r>
                        <a:rPr lang="en-US" sz="1400"/>
                        <a:t>Implements </a:t>
                      </a:r>
                      <a:r>
                        <a:rPr lang="en-US" sz="1400" b="1">
                          <a:hlinkClick r:id="rId3"/>
                        </a:rPr>
                        <a:t>RFC 3492</a:t>
                      </a:r>
                      <a:endParaRPr lang="en-US" sz="1400"/>
                    </a:p>
                  </a:txBody>
                  <a:tcPr marL="33867" marR="33867" marT="16932" marB="16932" anchor="ctr">
                    <a:lnL>
                      <a:noFill/>
                    </a:lnL>
                    <a:lnR>
                      <a:noFill/>
                    </a:lnR>
                    <a:lnT>
                      <a:noFill/>
                    </a:lnT>
                    <a:lnB>
                      <a:noFill/>
                    </a:lnB>
                  </a:tcPr>
                </a:tc>
                <a:extLst>
                  <a:ext uri="{0D108BD9-81ED-4DB2-BD59-A6C34878D82A}">
                    <a16:rowId xmlns:a16="http://schemas.microsoft.com/office/drawing/2014/main" val="10007"/>
                  </a:ext>
                </a:extLst>
              </a:tr>
              <a:tr h="541817">
                <a:tc>
                  <a:txBody>
                    <a:bodyPr/>
                    <a:lstStyle/>
                    <a:p>
                      <a:r>
                        <a:rPr lang="en-US" sz="1400"/>
                        <a:t>quopri_codec</a:t>
                      </a:r>
                    </a:p>
                  </a:txBody>
                  <a:tcPr marL="33867" marR="33867" marT="16932" marB="16932" anchor="ctr">
                    <a:lnL>
                      <a:noFill/>
                    </a:lnL>
                    <a:lnR>
                      <a:noFill/>
                    </a:lnR>
                    <a:lnT>
                      <a:noFill/>
                    </a:lnT>
                    <a:lnB>
                      <a:noFill/>
                    </a:lnB>
                  </a:tcPr>
                </a:tc>
                <a:tc>
                  <a:txBody>
                    <a:bodyPr/>
                    <a:lstStyle/>
                    <a:p>
                      <a:r>
                        <a:rPr lang="en-US" sz="1400"/>
                        <a:t>quopri, quoted-printable, quotedprintable</a:t>
                      </a:r>
                    </a:p>
                  </a:txBody>
                  <a:tcPr marL="33867" marR="33867" marT="16932" marB="16932" anchor="ctr">
                    <a:lnL>
                      <a:noFill/>
                    </a:lnL>
                    <a:lnR>
                      <a:noFill/>
                    </a:lnR>
                    <a:lnT>
                      <a:noFill/>
                    </a:lnT>
                    <a:lnB>
                      <a:noFill/>
                    </a:lnB>
                  </a:tcPr>
                </a:tc>
                <a:tc>
                  <a:txBody>
                    <a:bodyPr/>
                    <a:lstStyle/>
                    <a:p>
                      <a:r>
                        <a:rPr lang="en-US" sz="1400"/>
                        <a:t>byte string</a:t>
                      </a:r>
                    </a:p>
                  </a:txBody>
                  <a:tcPr marL="33867" marR="33867" marT="16932" marB="16932" anchor="ctr">
                    <a:lnL>
                      <a:noFill/>
                    </a:lnL>
                    <a:lnR>
                      <a:noFill/>
                    </a:lnR>
                    <a:lnT>
                      <a:noFill/>
                    </a:lnT>
                    <a:lnB>
                      <a:noFill/>
                    </a:lnB>
                  </a:tcPr>
                </a:tc>
                <a:tc>
                  <a:txBody>
                    <a:bodyPr/>
                    <a:lstStyle/>
                    <a:p>
                      <a:r>
                        <a:rPr lang="en-US" sz="1400" dirty="0"/>
                        <a:t>Convert operand to MIME quoted printable</a:t>
                      </a:r>
                    </a:p>
                  </a:txBody>
                  <a:tcPr marL="33867" marR="33867" marT="16932" marB="16932" anchor="ctr">
                    <a:lnL>
                      <a:noFill/>
                    </a:lnL>
                    <a:lnR>
                      <a:noFill/>
                    </a:lnR>
                    <a:lnT>
                      <a:noFill/>
                    </a:lnT>
                    <a:lnB>
                      <a:noFill/>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Content Placeholder 2">
            <a:extLst>
              <a:ext uri="{FF2B5EF4-FFF2-40B4-BE49-F238E27FC236}">
                <a16:creationId xmlns:a16="http://schemas.microsoft.com/office/drawing/2014/main" id="{95F11779-B37A-EEDF-7CAB-A6E29A90ED44}"/>
              </a:ext>
            </a:extLst>
          </p:cNvPr>
          <p:cNvSpPr>
            <a:spLocks noGrp="1" noChangeArrowheads="1"/>
          </p:cNvSpPr>
          <p:nvPr>
            <p:ph sz="quarter" idx="12"/>
          </p:nvPr>
        </p:nvSpPr>
        <p:spPr/>
        <p:txBody>
          <a:bodyPr/>
          <a:lstStyle/>
          <a:p>
            <a:r>
              <a:rPr lang="en-US" altLang="en-US" dirty="0">
                <a:ea typeface="ＭＳ Ｐゴシック" panose="020B0600070205080204" pitchFamily="34" charset="-128"/>
              </a:rPr>
              <a:t>Function blocks begin with the keyword </a:t>
            </a:r>
            <a:r>
              <a:rPr lang="en-US" altLang="en-US" b="1" dirty="0">
                <a:ea typeface="ＭＳ Ｐゴシック" panose="020B0600070205080204" pitchFamily="34" charset="-128"/>
              </a:rPr>
              <a:t>def</a:t>
            </a:r>
            <a:r>
              <a:rPr lang="en-US" altLang="en-US" dirty="0">
                <a:ea typeface="ＭＳ Ｐゴシック" panose="020B0600070205080204" pitchFamily="34" charset="-128"/>
              </a:rPr>
              <a:t> followed by the function name and parentheses ( ( ) ).</a:t>
            </a:r>
          </a:p>
          <a:p>
            <a:r>
              <a:rPr lang="en-US" altLang="en-US" dirty="0">
                <a:ea typeface="ＭＳ Ｐゴシック" panose="020B0600070205080204" pitchFamily="34" charset="-128"/>
              </a:rPr>
              <a:t>Any input parameters or arguments should be placed within these parentheses. You can also define parameters inside these parentheses.</a:t>
            </a:r>
          </a:p>
          <a:p>
            <a:r>
              <a:rPr lang="en-US" altLang="en-US" dirty="0">
                <a:ea typeface="ＭＳ Ｐゴシック" panose="020B0600070205080204" pitchFamily="34" charset="-128"/>
              </a:rPr>
              <a:t>The code block within every function starts with a colon (:) and is indented.</a:t>
            </a:r>
          </a:p>
          <a:p>
            <a:r>
              <a:rPr lang="en-US" altLang="en-US" dirty="0">
                <a:ea typeface="ＭＳ Ｐゴシック" panose="020B0600070205080204" pitchFamily="34" charset="-128"/>
              </a:rPr>
              <a:t>The statement return [expression] exits a function, optionally passing back an expression to the caller. A return statement with no arguments is the same as return None.</a:t>
            </a:r>
          </a:p>
          <a:p>
            <a:endParaRPr lang="en-US" altLang="en-US" dirty="0">
              <a:ea typeface="ＭＳ Ｐゴシック" panose="020B0600070205080204" pitchFamily="34" charset="-128"/>
            </a:endParaRPr>
          </a:p>
        </p:txBody>
      </p:sp>
      <p:sp>
        <p:nvSpPr>
          <p:cNvPr id="145410" name="Title 1">
            <a:extLst>
              <a:ext uri="{FF2B5EF4-FFF2-40B4-BE49-F238E27FC236}">
                <a16:creationId xmlns:a16="http://schemas.microsoft.com/office/drawing/2014/main" id="{FB97EE8E-0BF6-F158-09AF-8E37133FBB85}"/>
              </a:ext>
            </a:extLst>
          </p:cNvPr>
          <p:cNvSpPr>
            <a:spLocks noGrp="1" noChangeArrowheads="1"/>
          </p:cNvSpPr>
          <p:nvPr>
            <p:ph type="title"/>
          </p:nvPr>
        </p:nvSpPr>
        <p:spPr/>
        <p:txBody>
          <a:bodyPr/>
          <a:lstStyle/>
          <a:p>
            <a:r>
              <a:rPr lang="en-US" altLang="en-US">
                <a:ea typeface="ＭＳ Ｐゴシック" panose="020B0600070205080204" pitchFamily="34" charset="-128"/>
              </a:rPr>
              <a:t>Functions</a:t>
            </a:r>
          </a:p>
        </p:txBody>
      </p:sp>
      <p:sp>
        <p:nvSpPr>
          <p:cNvPr id="145412" name="Footer Placeholder 3">
            <a:extLst>
              <a:ext uri="{FF2B5EF4-FFF2-40B4-BE49-F238E27FC236}">
                <a16:creationId xmlns:a16="http://schemas.microsoft.com/office/drawing/2014/main" id="{A4E6C60D-56FE-B7EF-CD27-FBB2EB691E68}"/>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5413" name="Slide Number Placeholder 4">
            <a:extLst>
              <a:ext uri="{FF2B5EF4-FFF2-40B4-BE49-F238E27FC236}">
                <a16:creationId xmlns:a16="http://schemas.microsoft.com/office/drawing/2014/main" id="{5BEED456-B89D-2FEB-8A54-DD9CF1565DF9}"/>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02329C0-5E8F-4743-8F8C-C11A82BCDEE3}" type="slidenum">
              <a:rPr lang="en-US" altLang="en-US" sz="1400"/>
              <a:pPr>
                <a:spcBef>
                  <a:spcPct val="0"/>
                </a:spcBef>
                <a:buFontTx/>
                <a:buNone/>
              </a:pPr>
              <a:t>105</a:t>
            </a:fld>
            <a:endParaRPr lang="en-US" altLang="en-US" sz="14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74B0-FF5D-A506-B944-CBF0F05E08EF}"/>
            </a:ext>
          </a:extLst>
        </p:cNvPr>
        <p:cNvGrpSpPr/>
        <p:nvPr/>
      </p:nvGrpSpPr>
      <p:grpSpPr>
        <a:xfrm>
          <a:off x="0" y="0"/>
          <a:ext cx="0" cy="0"/>
          <a:chOff x="0" y="0"/>
          <a:chExt cx="0" cy="0"/>
        </a:xfrm>
      </p:grpSpPr>
      <p:sp>
        <p:nvSpPr>
          <p:cNvPr id="145410" name="Title 1">
            <a:extLst>
              <a:ext uri="{FF2B5EF4-FFF2-40B4-BE49-F238E27FC236}">
                <a16:creationId xmlns:a16="http://schemas.microsoft.com/office/drawing/2014/main" id="{C478B070-BC55-9E22-EB8E-BE2467875089}"/>
              </a:ext>
            </a:extLst>
          </p:cNvPr>
          <p:cNvSpPr>
            <a:spLocks noGrp="1" noChangeArrowheads="1"/>
          </p:cNvSpPr>
          <p:nvPr>
            <p:ph type="title"/>
          </p:nvPr>
        </p:nvSpPr>
        <p:spPr/>
        <p:txBody>
          <a:bodyPr/>
          <a:lstStyle/>
          <a:p>
            <a:r>
              <a:rPr lang="en-US" altLang="en-US">
                <a:ea typeface="ＭＳ Ｐゴシック" panose="020B0600070205080204" pitchFamily="34" charset="-128"/>
              </a:rPr>
              <a:t>Functions</a:t>
            </a:r>
          </a:p>
        </p:txBody>
      </p:sp>
      <p:sp>
        <p:nvSpPr>
          <p:cNvPr id="145412" name="Footer Placeholder 3">
            <a:extLst>
              <a:ext uri="{FF2B5EF4-FFF2-40B4-BE49-F238E27FC236}">
                <a16:creationId xmlns:a16="http://schemas.microsoft.com/office/drawing/2014/main" id="{DC2D81B3-7508-BF28-7BC4-D1B46351F5CF}"/>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5413" name="Slide Number Placeholder 4">
            <a:extLst>
              <a:ext uri="{FF2B5EF4-FFF2-40B4-BE49-F238E27FC236}">
                <a16:creationId xmlns:a16="http://schemas.microsoft.com/office/drawing/2014/main" id="{D5EFA598-EAE9-55A3-E33D-2E1B19A96211}"/>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02329C0-5E8F-4743-8F8C-C11A82BCDEE3}" type="slidenum">
              <a:rPr lang="en-US" altLang="en-US" sz="1400"/>
              <a:pPr>
                <a:spcBef>
                  <a:spcPct val="0"/>
                </a:spcBef>
                <a:buFontTx/>
                <a:buNone/>
              </a:pPr>
              <a:t>106</a:t>
            </a:fld>
            <a:endParaRPr lang="en-US" altLang="en-US" sz="1400"/>
          </a:p>
        </p:txBody>
      </p:sp>
      <p:pic>
        <p:nvPicPr>
          <p:cNvPr id="5" name="Picture 4">
            <a:extLst>
              <a:ext uri="{FF2B5EF4-FFF2-40B4-BE49-F238E27FC236}">
                <a16:creationId xmlns:a16="http://schemas.microsoft.com/office/drawing/2014/main" id="{3991C1EF-66CA-C653-E8AA-97A094BBBBC1}"/>
              </a:ext>
            </a:extLst>
          </p:cNvPr>
          <p:cNvPicPr>
            <a:picLocks noChangeAspect="1"/>
          </p:cNvPicPr>
          <p:nvPr/>
        </p:nvPicPr>
        <p:blipFill>
          <a:blip r:embed="rId2"/>
          <a:stretch>
            <a:fillRect/>
          </a:stretch>
        </p:blipFill>
        <p:spPr>
          <a:xfrm>
            <a:off x="549982" y="1447800"/>
            <a:ext cx="8087854" cy="4829849"/>
          </a:xfrm>
          <a:prstGeom prst="rect">
            <a:avLst/>
          </a:prstGeom>
        </p:spPr>
      </p:pic>
    </p:spTree>
    <p:extLst>
      <p:ext uri="{BB962C8B-B14F-4D97-AF65-F5344CB8AC3E}">
        <p14:creationId xmlns:p14="http://schemas.microsoft.com/office/powerpoint/2010/main" val="30916669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ACFC1-DF59-4361-F4D7-162EC4EC45A3}"/>
            </a:ext>
          </a:extLst>
        </p:cNvPr>
        <p:cNvGrpSpPr/>
        <p:nvPr/>
      </p:nvGrpSpPr>
      <p:grpSpPr>
        <a:xfrm>
          <a:off x="0" y="0"/>
          <a:ext cx="0" cy="0"/>
          <a:chOff x="0" y="0"/>
          <a:chExt cx="0" cy="0"/>
        </a:xfrm>
      </p:grpSpPr>
      <p:sp>
        <p:nvSpPr>
          <p:cNvPr id="145410" name="Title 1">
            <a:extLst>
              <a:ext uri="{FF2B5EF4-FFF2-40B4-BE49-F238E27FC236}">
                <a16:creationId xmlns:a16="http://schemas.microsoft.com/office/drawing/2014/main" id="{AEBD28C0-62F1-CB09-7F8D-AA7862E161BF}"/>
              </a:ext>
            </a:extLst>
          </p:cNvPr>
          <p:cNvSpPr>
            <a:spLocks noGrp="1" noChangeArrowheads="1"/>
          </p:cNvSpPr>
          <p:nvPr>
            <p:ph type="title"/>
          </p:nvPr>
        </p:nvSpPr>
        <p:spPr/>
        <p:txBody>
          <a:bodyPr/>
          <a:lstStyle/>
          <a:p>
            <a:r>
              <a:rPr lang="en-US" altLang="en-US">
                <a:ea typeface="ＭＳ Ｐゴシック" panose="020B0600070205080204" pitchFamily="34" charset="-128"/>
              </a:rPr>
              <a:t>Functions</a:t>
            </a:r>
          </a:p>
        </p:txBody>
      </p:sp>
      <p:sp>
        <p:nvSpPr>
          <p:cNvPr id="145412" name="Footer Placeholder 3">
            <a:extLst>
              <a:ext uri="{FF2B5EF4-FFF2-40B4-BE49-F238E27FC236}">
                <a16:creationId xmlns:a16="http://schemas.microsoft.com/office/drawing/2014/main" id="{1973D228-0320-C78A-D5A1-96862A35DB7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5413" name="Slide Number Placeholder 4">
            <a:extLst>
              <a:ext uri="{FF2B5EF4-FFF2-40B4-BE49-F238E27FC236}">
                <a16:creationId xmlns:a16="http://schemas.microsoft.com/office/drawing/2014/main" id="{5120D66C-7E54-E570-DFD0-13D118DBD9E4}"/>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02329C0-5E8F-4743-8F8C-C11A82BCDEE3}" type="slidenum">
              <a:rPr lang="en-US" altLang="en-US" sz="1400"/>
              <a:pPr>
                <a:spcBef>
                  <a:spcPct val="0"/>
                </a:spcBef>
                <a:buFontTx/>
                <a:buNone/>
              </a:pPr>
              <a:t>107</a:t>
            </a:fld>
            <a:endParaRPr lang="en-US" altLang="en-US" sz="1400"/>
          </a:p>
        </p:txBody>
      </p:sp>
      <p:pic>
        <p:nvPicPr>
          <p:cNvPr id="3" name="Picture 2">
            <a:extLst>
              <a:ext uri="{FF2B5EF4-FFF2-40B4-BE49-F238E27FC236}">
                <a16:creationId xmlns:a16="http://schemas.microsoft.com/office/drawing/2014/main" id="{2D446B54-F3DD-2A72-13B1-48997A0BF526}"/>
              </a:ext>
            </a:extLst>
          </p:cNvPr>
          <p:cNvPicPr>
            <a:picLocks noChangeAspect="1"/>
          </p:cNvPicPr>
          <p:nvPr/>
        </p:nvPicPr>
        <p:blipFill>
          <a:blip r:embed="rId2"/>
          <a:stretch>
            <a:fillRect/>
          </a:stretch>
        </p:blipFill>
        <p:spPr>
          <a:xfrm>
            <a:off x="685800" y="1295401"/>
            <a:ext cx="7315200" cy="5189370"/>
          </a:xfrm>
          <a:prstGeom prst="rect">
            <a:avLst/>
          </a:prstGeom>
        </p:spPr>
      </p:pic>
    </p:spTree>
    <p:extLst>
      <p:ext uri="{BB962C8B-B14F-4D97-AF65-F5344CB8AC3E}">
        <p14:creationId xmlns:p14="http://schemas.microsoft.com/office/powerpoint/2010/main" val="10699818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54DC8-15C0-0361-6915-B60251F33A36}"/>
            </a:ext>
          </a:extLst>
        </p:cNvPr>
        <p:cNvGrpSpPr/>
        <p:nvPr/>
      </p:nvGrpSpPr>
      <p:grpSpPr>
        <a:xfrm>
          <a:off x="0" y="0"/>
          <a:ext cx="0" cy="0"/>
          <a:chOff x="0" y="0"/>
          <a:chExt cx="0" cy="0"/>
        </a:xfrm>
      </p:grpSpPr>
      <p:sp>
        <p:nvSpPr>
          <p:cNvPr id="145410" name="Title 1">
            <a:extLst>
              <a:ext uri="{FF2B5EF4-FFF2-40B4-BE49-F238E27FC236}">
                <a16:creationId xmlns:a16="http://schemas.microsoft.com/office/drawing/2014/main" id="{01470DA0-8FD6-FC0B-6831-0EA6612F8D8B}"/>
              </a:ext>
            </a:extLst>
          </p:cNvPr>
          <p:cNvSpPr>
            <a:spLocks noGrp="1" noChangeArrowheads="1"/>
          </p:cNvSpPr>
          <p:nvPr>
            <p:ph type="title"/>
          </p:nvPr>
        </p:nvSpPr>
        <p:spPr/>
        <p:txBody>
          <a:bodyPr/>
          <a:lstStyle/>
          <a:p>
            <a:r>
              <a:rPr lang="en-US" altLang="en-US">
                <a:ea typeface="ＭＳ Ｐゴシック" panose="020B0600070205080204" pitchFamily="34" charset="-128"/>
              </a:rPr>
              <a:t>Functions</a:t>
            </a:r>
          </a:p>
        </p:txBody>
      </p:sp>
      <p:sp>
        <p:nvSpPr>
          <p:cNvPr id="145412" name="Footer Placeholder 3">
            <a:extLst>
              <a:ext uri="{FF2B5EF4-FFF2-40B4-BE49-F238E27FC236}">
                <a16:creationId xmlns:a16="http://schemas.microsoft.com/office/drawing/2014/main" id="{ECCD0D1F-46DE-F962-A40A-25E92DE20F7F}"/>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5413" name="Slide Number Placeholder 4">
            <a:extLst>
              <a:ext uri="{FF2B5EF4-FFF2-40B4-BE49-F238E27FC236}">
                <a16:creationId xmlns:a16="http://schemas.microsoft.com/office/drawing/2014/main" id="{7DA5DC6F-EE88-FDA3-7649-BC927F22D752}"/>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02329C0-5E8F-4743-8F8C-C11A82BCDEE3}" type="slidenum">
              <a:rPr lang="en-US" altLang="en-US" sz="1400"/>
              <a:pPr>
                <a:spcBef>
                  <a:spcPct val="0"/>
                </a:spcBef>
                <a:buFontTx/>
                <a:buNone/>
              </a:pPr>
              <a:t>108</a:t>
            </a:fld>
            <a:endParaRPr lang="en-US" altLang="en-US" sz="1400"/>
          </a:p>
        </p:txBody>
      </p:sp>
      <p:pic>
        <p:nvPicPr>
          <p:cNvPr id="4" name="Picture 3">
            <a:extLst>
              <a:ext uri="{FF2B5EF4-FFF2-40B4-BE49-F238E27FC236}">
                <a16:creationId xmlns:a16="http://schemas.microsoft.com/office/drawing/2014/main" id="{A82A4088-86C8-D9F0-7BA5-AAB1CCFDE162}"/>
              </a:ext>
            </a:extLst>
          </p:cNvPr>
          <p:cNvPicPr>
            <a:picLocks noChangeAspect="1"/>
          </p:cNvPicPr>
          <p:nvPr/>
        </p:nvPicPr>
        <p:blipFill>
          <a:blip r:embed="rId2"/>
          <a:stretch>
            <a:fillRect/>
          </a:stretch>
        </p:blipFill>
        <p:spPr>
          <a:xfrm>
            <a:off x="838200" y="1447799"/>
            <a:ext cx="7287642" cy="5158231"/>
          </a:xfrm>
          <a:prstGeom prst="rect">
            <a:avLst/>
          </a:prstGeom>
        </p:spPr>
      </p:pic>
    </p:spTree>
    <p:extLst>
      <p:ext uri="{BB962C8B-B14F-4D97-AF65-F5344CB8AC3E}">
        <p14:creationId xmlns:p14="http://schemas.microsoft.com/office/powerpoint/2010/main" val="5666934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5664B-1D00-178D-3736-93CD1F98B757}"/>
            </a:ext>
          </a:extLst>
        </p:cNvPr>
        <p:cNvGrpSpPr/>
        <p:nvPr/>
      </p:nvGrpSpPr>
      <p:grpSpPr>
        <a:xfrm>
          <a:off x="0" y="0"/>
          <a:ext cx="0" cy="0"/>
          <a:chOff x="0" y="0"/>
          <a:chExt cx="0" cy="0"/>
        </a:xfrm>
      </p:grpSpPr>
      <p:sp>
        <p:nvSpPr>
          <p:cNvPr id="145410" name="Title 1">
            <a:extLst>
              <a:ext uri="{FF2B5EF4-FFF2-40B4-BE49-F238E27FC236}">
                <a16:creationId xmlns:a16="http://schemas.microsoft.com/office/drawing/2014/main" id="{7E63A519-F662-189B-C8B7-BD7A6D6AF1C7}"/>
              </a:ext>
            </a:extLst>
          </p:cNvPr>
          <p:cNvSpPr>
            <a:spLocks noGrp="1" noChangeArrowheads="1"/>
          </p:cNvSpPr>
          <p:nvPr>
            <p:ph type="title"/>
          </p:nvPr>
        </p:nvSpPr>
        <p:spPr/>
        <p:txBody>
          <a:bodyPr/>
          <a:lstStyle/>
          <a:p>
            <a:r>
              <a:rPr lang="en-US" altLang="en-US">
                <a:ea typeface="ＭＳ Ｐゴシック" panose="020B0600070205080204" pitchFamily="34" charset="-128"/>
              </a:rPr>
              <a:t>Functions</a:t>
            </a:r>
          </a:p>
        </p:txBody>
      </p:sp>
      <p:sp>
        <p:nvSpPr>
          <p:cNvPr id="145412" name="Footer Placeholder 3">
            <a:extLst>
              <a:ext uri="{FF2B5EF4-FFF2-40B4-BE49-F238E27FC236}">
                <a16:creationId xmlns:a16="http://schemas.microsoft.com/office/drawing/2014/main" id="{623FC9F7-9F31-FF45-8936-4E84644A1333}"/>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5413" name="Slide Number Placeholder 4">
            <a:extLst>
              <a:ext uri="{FF2B5EF4-FFF2-40B4-BE49-F238E27FC236}">
                <a16:creationId xmlns:a16="http://schemas.microsoft.com/office/drawing/2014/main" id="{E6DA8C22-4F73-9DE5-9C7E-DB75967A2201}"/>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02329C0-5E8F-4743-8F8C-C11A82BCDEE3}" type="slidenum">
              <a:rPr lang="en-US" altLang="en-US" sz="1400"/>
              <a:pPr>
                <a:spcBef>
                  <a:spcPct val="0"/>
                </a:spcBef>
                <a:buFontTx/>
                <a:buNone/>
              </a:pPr>
              <a:t>109</a:t>
            </a:fld>
            <a:endParaRPr lang="en-US" altLang="en-US" sz="1400"/>
          </a:p>
        </p:txBody>
      </p:sp>
      <p:pic>
        <p:nvPicPr>
          <p:cNvPr id="3" name="Picture 2">
            <a:extLst>
              <a:ext uri="{FF2B5EF4-FFF2-40B4-BE49-F238E27FC236}">
                <a16:creationId xmlns:a16="http://schemas.microsoft.com/office/drawing/2014/main" id="{779A54F3-35DB-D35A-D565-1BD62A0505BB}"/>
              </a:ext>
            </a:extLst>
          </p:cNvPr>
          <p:cNvPicPr>
            <a:picLocks noChangeAspect="1"/>
          </p:cNvPicPr>
          <p:nvPr/>
        </p:nvPicPr>
        <p:blipFill>
          <a:blip r:embed="rId2"/>
          <a:stretch>
            <a:fillRect/>
          </a:stretch>
        </p:blipFill>
        <p:spPr>
          <a:xfrm>
            <a:off x="914400" y="1371599"/>
            <a:ext cx="7154273" cy="5186799"/>
          </a:xfrm>
          <a:prstGeom prst="rect">
            <a:avLst/>
          </a:prstGeom>
        </p:spPr>
      </p:pic>
    </p:spTree>
    <p:extLst>
      <p:ext uri="{BB962C8B-B14F-4D97-AF65-F5344CB8AC3E}">
        <p14:creationId xmlns:p14="http://schemas.microsoft.com/office/powerpoint/2010/main" val="3262255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3">
            <a:extLst>
              <a:ext uri="{FF2B5EF4-FFF2-40B4-BE49-F238E27FC236}">
                <a16:creationId xmlns:a16="http://schemas.microsoft.com/office/drawing/2014/main" id="{7F39BDFD-8E2D-F53C-0955-3B6161D67FE8}"/>
              </a:ext>
            </a:extLst>
          </p:cNvPr>
          <p:cNvSpPr>
            <a:spLocks noGrp="1" noChangeArrowheads="1"/>
          </p:cNvSpPr>
          <p:nvPr>
            <p:ph sz="quarter" idx="12"/>
          </p:nvPr>
        </p:nvSpPr>
        <p:spPr>
          <a:xfrm>
            <a:off x="609599" y="1381125"/>
            <a:ext cx="8075613" cy="4824414"/>
          </a:xfrm>
        </p:spPr>
        <p:txBody>
          <a:bodyPr/>
          <a:lstStyle/>
          <a:p>
            <a:pPr eaLnBrk="1" hangingPunct="1"/>
            <a:r>
              <a:rPr lang="en-US" altLang="en-US" dirty="0">
                <a:ea typeface="ＭＳ Ｐゴシック" panose="020B0600070205080204" pitchFamily="34" charset="-128"/>
              </a:rPr>
              <a:t>Can be integrated with other languages</a:t>
            </a:r>
          </a:p>
          <a:p>
            <a:pPr lvl="1" eaLnBrk="1" hangingPunct="1"/>
            <a:r>
              <a:rPr lang="en-US" altLang="en-US" dirty="0">
                <a:ea typeface="ＭＳ Ｐゴシック" panose="020B0600070205080204" pitchFamily="34" charset="-128"/>
              </a:rPr>
              <a:t>C/C++</a:t>
            </a:r>
          </a:p>
          <a:p>
            <a:pPr lvl="1" eaLnBrk="1" hangingPunct="1"/>
            <a:r>
              <a:rPr lang="en-US" altLang="en-US" dirty="0">
                <a:ea typeface="ＭＳ Ｐゴシック" panose="020B0600070205080204" pitchFamily="34" charset="-128"/>
              </a:rPr>
              <a:t>Java</a:t>
            </a:r>
          </a:p>
          <a:p>
            <a:pPr eaLnBrk="1" hangingPunct="1"/>
            <a:r>
              <a:rPr lang="en-US" altLang="en-US" dirty="0">
                <a:ea typeface="ＭＳ Ｐゴシック" panose="020B0600070205080204" pitchFamily="34" charset="-128"/>
              </a:rPr>
              <a:t>Use existing code </a:t>
            </a:r>
          </a:p>
          <a:p>
            <a:pPr eaLnBrk="1" hangingPunct="1"/>
            <a:r>
              <a:rPr lang="en-US" altLang="en-US" dirty="0">
                <a:ea typeface="ＭＳ Ｐゴシック" panose="020B0600070205080204" pitchFamily="34" charset="-128"/>
              </a:rPr>
              <a:t>Leverage strengths of other languages </a:t>
            </a:r>
          </a:p>
          <a:p>
            <a:pPr lvl="1" eaLnBrk="1" hangingPunct="1"/>
            <a:r>
              <a:rPr lang="en-US" altLang="en-US" dirty="0">
                <a:ea typeface="ＭＳ Ｐゴシック" panose="020B0600070205080204" pitchFamily="34" charset="-128"/>
              </a:rPr>
              <a:t>Extra speed that C or C++ offers</a:t>
            </a:r>
          </a:p>
        </p:txBody>
      </p:sp>
      <p:sp>
        <p:nvSpPr>
          <p:cNvPr id="24580" name="Rectangle 2">
            <a:extLst>
              <a:ext uri="{FF2B5EF4-FFF2-40B4-BE49-F238E27FC236}">
                <a16:creationId xmlns:a16="http://schemas.microsoft.com/office/drawing/2014/main" id="{D1C7E36F-A67E-39C9-8B5D-63F947430197}"/>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Python Is a “Glue” Language</a:t>
            </a:r>
          </a:p>
        </p:txBody>
      </p:sp>
      <p:sp>
        <p:nvSpPr>
          <p:cNvPr id="24579" name="Slide Number Placeholder 4">
            <a:extLst>
              <a:ext uri="{FF2B5EF4-FFF2-40B4-BE49-F238E27FC236}">
                <a16:creationId xmlns:a16="http://schemas.microsoft.com/office/drawing/2014/main" id="{C30C44A9-1069-5BE0-0065-920D8BA0B000}"/>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CF1D68D0-7D3D-4E70-8FD9-7FE6833E7C2B}" type="slidenum">
              <a:rPr lang="en-US" altLang="en-US" sz="1400"/>
              <a:pPr>
                <a:spcBef>
                  <a:spcPct val="0"/>
                </a:spcBef>
                <a:buFontTx/>
                <a:buNone/>
              </a:pPr>
              <a:t>11</a:t>
            </a:fld>
            <a:endParaRPr lang="en-US" altLang="en-US" sz="14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48702-B9A2-FF72-1756-754F765735C5}"/>
            </a:ext>
          </a:extLst>
        </p:cNvPr>
        <p:cNvGrpSpPr/>
        <p:nvPr/>
      </p:nvGrpSpPr>
      <p:grpSpPr>
        <a:xfrm>
          <a:off x="0" y="0"/>
          <a:ext cx="0" cy="0"/>
          <a:chOff x="0" y="0"/>
          <a:chExt cx="0" cy="0"/>
        </a:xfrm>
      </p:grpSpPr>
      <p:sp>
        <p:nvSpPr>
          <p:cNvPr id="145410" name="Title 1">
            <a:extLst>
              <a:ext uri="{FF2B5EF4-FFF2-40B4-BE49-F238E27FC236}">
                <a16:creationId xmlns:a16="http://schemas.microsoft.com/office/drawing/2014/main" id="{4EB583EC-D309-31B5-BB24-6ADA10A16B70}"/>
              </a:ext>
            </a:extLst>
          </p:cNvPr>
          <p:cNvSpPr>
            <a:spLocks noGrp="1" noChangeArrowheads="1"/>
          </p:cNvSpPr>
          <p:nvPr>
            <p:ph type="title"/>
          </p:nvPr>
        </p:nvSpPr>
        <p:spPr/>
        <p:txBody>
          <a:bodyPr/>
          <a:lstStyle/>
          <a:p>
            <a:r>
              <a:rPr lang="en-US" altLang="en-US">
                <a:ea typeface="ＭＳ Ｐゴシック" panose="020B0600070205080204" pitchFamily="34" charset="-128"/>
              </a:rPr>
              <a:t>Functions</a:t>
            </a:r>
          </a:p>
        </p:txBody>
      </p:sp>
      <p:sp>
        <p:nvSpPr>
          <p:cNvPr id="145412" name="Footer Placeholder 3">
            <a:extLst>
              <a:ext uri="{FF2B5EF4-FFF2-40B4-BE49-F238E27FC236}">
                <a16:creationId xmlns:a16="http://schemas.microsoft.com/office/drawing/2014/main" id="{9DE03B8F-3B7D-8FD3-5E0D-B6A88B4D3C39}"/>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5413" name="Slide Number Placeholder 4">
            <a:extLst>
              <a:ext uri="{FF2B5EF4-FFF2-40B4-BE49-F238E27FC236}">
                <a16:creationId xmlns:a16="http://schemas.microsoft.com/office/drawing/2014/main" id="{9A36B8F9-7F28-2C32-9DAA-5C18115556F6}"/>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02329C0-5E8F-4743-8F8C-C11A82BCDEE3}" type="slidenum">
              <a:rPr lang="en-US" altLang="en-US" sz="1400"/>
              <a:pPr>
                <a:spcBef>
                  <a:spcPct val="0"/>
                </a:spcBef>
                <a:buFontTx/>
                <a:buNone/>
              </a:pPr>
              <a:t>110</a:t>
            </a:fld>
            <a:endParaRPr lang="en-US" altLang="en-US" sz="1400"/>
          </a:p>
        </p:txBody>
      </p:sp>
      <p:pic>
        <p:nvPicPr>
          <p:cNvPr id="4" name="Picture 3">
            <a:extLst>
              <a:ext uri="{FF2B5EF4-FFF2-40B4-BE49-F238E27FC236}">
                <a16:creationId xmlns:a16="http://schemas.microsoft.com/office/drawing/2014/main" id="{3B477B12-A48C-9478-EB78-10868FD754D9}"/>
              </a:ext>
            </a:extLst>
          </p:cNvPr>
          <p:cNvPicPr>
            <a:picLocks noChangeAspect="1"/>
          </p:cNvPicPr>
          <p:nvPr/>
        </p:nvPicPr>
        <p:blipFill>
          <a:blip r:embed="rId2"/>
          <a:stretch>
            <a:fillRect/>
          </a:stretch>
        </p:blipFill>
        <p:spPr>
          <a:xfrm>
            <a:off x="838200" y="1524000"/>
            <a:ext cx="7259063" cy="4939136"/>
          </a:xfrm>
          <a:prstGeom prst="rect">
            <a:avLst/>
          </a:prstGeom>
        </p:spPr>
      </p:pic>
    </p:spTree>
    <p:extLst>
      <p:ext uri="{BB962C8B-B14F-4D97-AF65-F5344CB8AC3E}">
        <p14:creationId xmlns:p14="http://schemas.microsoft.com/office/powerpoint/2010/main" val="3372285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C9DB9-A843-90F8-097C-FE8990FCC9F7}"/>
            </a:ext>
          </a:extLst>
        </p:cNvPr>
        <p:cNvGrpSpPr/>
        <p:nvPr/>
      </p:nvGrpSpPr>
      <p:grpSpPr>
        <a:xfrm>
          <a:off x="0" y="0"/>
          <a:ext cx="0" cy="0"/>
          <a:chOff x="0" y="0"/>
          <a:chExt cx="0" cy="0"/>
        </a:xfrm>
      </p:grpSpPr>
      <p:sp>
        <p:nvSpPr>
          <p:cNvPr id="145410" name="Title 1">
            <a:extLst>
              <a:ext uri="{FF2B5EF4-FFF2-40B4-BE49-F238E27FC236}">
                <a16:creationId xmlns:a16="http://schemas.microsoft.com/office/drawing/2014/main" id="{A1D5AFEE-F7AB-875E-D9E8-7340A1513ED7}"/>
              </a:ext>
            </a:extLst>
          </p:cNvPr>
          <p:cNvSpPr>
            <a:spLocks noGrp="1" noChangeArrowheads="1"/>
          </p:cNvSpPr>
          <p:nvPr>
            <p:ph type="title"/>
          </p:nvPr>
        </p:nvSpPr>
        <p:spPr/>
        <p:txBody>
          <a:bodyPr/>
          <a:lstStyle/>
          <a:p>
            <a:r>
              <a:rPr lang="en-US" altLang="en-US">
                <a:ea typeface="ＭＳ Ｐゴシック" panose="020B0600070205080204" pitchFamily="34" charset="-128"/>
              </a:rPr>
              <a:t>Functions</a:t>
            </a:r>
          </a:p>
        </p:txBody>
      </p:sp>
      <p:sp>
        <p:nvSpPr>
          <p:cNvPr id="145412" name="Footer Placeholder 3">
            <a:extLst>
              <a:ext uri="{FF2B5EF4-FFF2-40B4-BE49-F238E27FC236}">
                <a16:creationId xmlns:a16="http://schemas.microsoft.com/office/drawing/2014/main" id="{BEDA4160-1731-F19B-8DE5-EE98F8C7E49F}"/>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5413" name="Slide Number Placeholder 4">
            <a:extLst>
              <a:ext uri="{FF2B5EF4-FFF2-40B4-BE49-F238E27FC236}">
                <a16:creationId xmlns:a16="http://schemas.microsoft.com/office/drawing/2014/main" id="{167624D9-1DD3-7EE7-9105-7D178228CCD6}"/>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02329C0-5E8F-4743-8F8C-C11A82BCDEE3}" type="slidenum">
              <a:rPr lang="en-US" altLang="en-US" sz="1400"/>
              <a:pPr>
                <a:spcBef>
                  <a:spcPct val="0"/>
                </a:spcBef>
                <a:buFontTx/>
                <a:buNone/>
              </a:pPr>
              <a:t>111</a:t>
            </a:fld>
            <a:endParaRPr lang="en-US" altLang="en-US" sz="1400"/>
          </a:p>
        </p:txBody>
      </p:sp>
      <p:pic>
        <p:nvPicPr>
          <p:cNvPr id="3" name="Picture 2">
            <a:extLst>
              <a:ext uri="{FF2B5EF4-FFF2-40B4-BE49-F238E27FC236}">
                <a16:creationId xmlns:a16="http://schemas.microsoft.com/office/drawing/2014/main" id="{182DBD72-8D4A-E3FC-8630-041E6EC68DCE}"/>
              </a:ext>
            </a:extLst>
          </p:cNvPr>
          <p:cNvPicPr>
            <a:picLocks noChangeAspect="1"/>
          </p:cNvPicPr>
          <p:nvPr/>
        </p:nvPicPr>
        <p:blipFill>
          <a:blip r:embed="rId2"/>
          <a:stretch>
            <a:fillRect/>
          </a:stretch>
        </p:blipFill>
        <p:spPr>
          <a:xfrm>
            <a:off x="848587" y="2057400"/>
            <a:ext cx="7373379" cy="2591162"/>
          </a:xfrm>
          <a:prstGeom prst="rect">
            <a:avLst/>
          </a:prstGeom>
        </p:spPr>
      </p:pic>
    </p:spTree>
    <p:extLst>
      <p:ext uri="{BB962C8B-B14F-4D97-AF65-F5344CB8AC3E}">
        <p14:creationId xmlns:p14="http://schemas.microsoft.com/office/powerpoint/2010/main" val="35894159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14BB3-A6BA-4B43-5E52-EDA4BFA483A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7C37C2-600F-F84E-78B0-EE26CE384559}"/>
              </a:ext>
            </a:extLst>
          </p:cNvPr>
          <p:cNvSpPr>
            <a:spLocks noGrp="1"/>
          </p:cNvSpPr>
          <p:nvPr>
            <p:ph sz="quarter" idx="12"/>
          </p:nvPr>
        </p:nvSpPr>
        <p:spPr>
          <a:xfrm>
            <a:off x="457201" y="1381125"/>
            <a:ext cx="8228012" cy="981075"/>
          </a:xfrm>
        </p:spPr>
        <p:txBody>
          <a:bodyPr/>
          <a:lstStyle/>
          <a:p>
            <a:r>
              <a:rPr lang="en-US" dirty="0"/>
              <a:t>A module is a file containing Python definitions and functions that you can reuse across projects.</a:t>
            </a:r>
            <a:endParaRPr lang="en-IN" dirty="0"/>
          </a:p>
        </p:txBody>
      </p:sp>
      <p:sp>
        <p:nvSpPr>
          <p:cNvPr id="146434" name="Title 1">
            <a:extLst>
              <a:ext uri="{FF2B5EF4-FFF2-40B4-BE49-F238E27FC236}">
                <a16:creationId xmlns:a16="http://schemas.microsoft.com/office/drawing/2014/main" id="{D33A2D5D-BEE2-CF5D-D463-5BB88F3BC8D8}"/>
              </a:ext>
            </a:extLst>
          </p:cNvPr>
          <p:cNvSpPr>
            <a:spLocks noGrp="1" noChangeArrowheads="1"/>
          </p:cNvSpPr>
          <p:nvPr>
            <p:ph type="title"/>
          </p:nvPr>
        </p:nvSpPr>
        <p:spPr/>
        <p:txBody>
          <a:bodyPr/>
          <a:lstStyle/>
          <a:p>
            <a:r>
              <a:rPr lang="en-IN" altLang="en-US">
                <a:ea typeface="ＭＳ Ｐゴシック" panose="020B0600070205080204" pitchFamily="34" charset="-128"/>
              </a:rPr>
              <a:t>Module</a:t>
            </a:r>
          </a:p>
        </p:txBody>
      </p:sp>
      <p:sp>
        <p:nvSpPr>
          <p:cNvPr id="146435" name="Slide Number Placeholder 4">
            <a:extLst>
              <a:ext uri="{FF2B5EF4-FFF2-40B4-BE49-F238E27FC236}">
                <a16:creationId xmlns:a16="http://schemas.microsoft.com/office/drawing/2014/main" id="{6BDAF0BC-2C04-74E2-9EFE-FBFCDB382FA5}"/>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B166A46-EA7A-49E5-B690-73D6F917CB4E}" type="slidenum">
              <a:rPr lang="en-US" altLang="en-US" sz="1400"/>
              <a:pPr>
                <a:spcBef>
                  <a:spcPct val="0"/>
                </a:spcBef>
                <a:buFontTx/>
                <a:buNone/>
              </a:pPr>
              <a:t>112</a:t>
            </a:fld>
            <a:endParaRPr lang="en-US" altLang="en-US" sz="1400"/>
          </a:p>
        </p:txBody>
      </p:sp>
      <p:pic>
        <p:nvPicPr>
          <p:cNvPr id="4" name="Picture 3">
            <a:extLst>
              <a:ext uri="{FF2B5EF4-FFF2-40B4-BE49-F238E27FC236}">
                <a16:creationId xmlns:a16="http://schemas.microsoft.com/office/drawing/2014/main" id="{BCA9A45A-D396-63E2-C17D-15A434DEB0A3}"/>
              </a:ext>
            </a:extLst>
          </p:cNvPr>
          <p:cNvPicPr>
            <a:picLocks noChangeAspect="1"/>
          </p:cNvPicPr>
          <p:nvPr/>
        </p:nvPicPr>
        <p:blipFill>
          <a:blip r:embed="rId2"/>
          <a:stretch>
            <a:fillRect/>
          </a:stretch>
        </p:blipFill>
        <p:spPr>
          <a:xfrm>
            <a:off x="762000" y="2763780"/>
            <a:ext cx="7694264" cy="2265420"/>
          </a:xfrm>
          <a:prstGeom prst="rect">
            <a:avLst/>
          </a:prstGeom>
        </p:spPr>
      </p:pic>
    </p:spTree>
    <p:extLst>
      <p:ext uri="{BB962C8B-B14F-4D97-AF65-F5344CB8AC3E}">
        <p14:creationId xmlns:p14="http://schemas.microsoft.com/office/powerpoint/2010/main" val="12216833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5828C-DC2D-F9EC-8310-D155B27EFE48}"/>
            </a:ext>
          </a:extLst>
        </p:cNvPr>
        <p:cNvGrpSpPr/>
        <p:nvPr/>
      </p:nvGrpSpPr>
      <p:grpSpPr>
        <a:xfrm>
          <a:off x="0" y="0"/>
          <a:ext cx="0" cy="0"/>
          <a:chOff x="0" y="0"/>
          <a:chExt cx="0" cy="0"/>
        </a:xfrm>
      </p:grpSpPr>
      <p:sp>
        <p:nvSpPr>
          <p:cNvPr id="146434" name="Title 1">
            <a:extLst>
              <a:ext uri="{FF2B5EF4-FFF2-40B4-BE49-F238E27FC236}">
                <a16:creationId xmlns:a16="http://schemas.microsoft.com/office/drawing/2014/main" id="{011A6A82-412F-BFDC-6A91-7B1C8D02705B}"/>
              </a:ext>
            </a:extLst>
          </p:cNvPr>
          <p:cNvSpPr>
            <a:spLocks noGrp="1" noChangeArrowheads="1"/>
          </p:cNvSpPr>
          <p:nvPr>
            <p:ph type="title"/>
          </p:nvPr>
        </p:nvSpPr>
        <p:spPr/>
        <p:txBody>
          <a:bodyPr/>
          <a:lstStyle/>
          <a:p>
            <a:r>
              <a:rPr lang="en-IN" altLang="en-US">
                <a:ea typeface="ＭＳ Ｐゴシック" panose="020B0600070205080204" pitchFamily="34" charset="-128"/>
              </a:rPr>
              <a:t>Module</a:t>
            </a:r>
          </a:p>
        </p:txBody>
      </p:sp>
      <p:sp>
        <p:nvSpPr>
          <p:cNvPr id="146435" name="Slide Number Placeholder 4">
            <a:extLst>
              <a:ext uri="{FF2B5EF4-FFF2-40B4-BE49-F238E27FC236}">
                <a16:creationId xmlns:a16="http://schemas.microsoft.com/office/drawing/2014/main" id="{E3E13358-6AAD-C1DC-AF4E-DDDA3894418C}"/>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B166A46-EA7A-49E5-B690-73D6F917CB4E}" type="slidenum">
              <a:rPr lang="en-US" altLang="en-US" sz="1400"/>
              <a:pPr>
                <a:spcBef>
                  <a:spcPct val="0"/>
                </a:spcBef>
                <a:buFontTx/>
                <a:buNone/>
              </a:pPr>
              <a:t>113</a:t>
            </a:fld>
            <a:endParaRPr lang="en-US" altLang="en-US" sz="1400"/>
          </a:p>
        </p:txBody>
      </p:sp>
      <p:pic>
        <p:nvPicPr>
          <p:cNvPr id="3" name="Picture 2">
            <a:extLst>
              <a:ext uri="{FF2B5EF4-FFF2-40B4-BE49-F238E27FC236}">
                <a16:creationId xmlns:a16="http://schemas.microsoft.com/office/drawing/2014/main" id="{B7603F40-C6D2-E9A9-9754-CACFD670AD27}"/>
              </a:ext>
            </a:extLst>
          </p:cNvPr>
          <p:cNvPicPr>
            <a:picLocks noChangeAspect="1"/>
          </p:cNvPicPr>
          <p:nvPr/>
        </p:nvPicPr>
        <p:blipFill>
          <a:blip r:embed="rId2"/>
          <a:stretch>
            <a:fillRect/>
          </a:stretch>
        </p:blipFill>
        <p:spPr>
          <a:xfrm>
            <a:off x="762000" y="1353877"/>
            <a:ext cx="7382905" cy="5123123"/>
          </a:xfrm>
          <a:prstGeom prst="rect">
            <a:avLst/>
          </a:prstGeom>
        </p:spPr>
      </p:pic>
    </p:spTree>
    <p:extLst>
      <p:ext uri="{BB962C8B-B14F-4D97-AF65-F5344CB8AC3E}">
        <p14:creationId xmlns:p14="http://schemas.microsoft.com/office/powerpoint/2010/main" val="1537799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D5A73-9D4A-0943-3017-9D7A40FBBEA4}"/>
            </a:ext>
          </a:extLst>
        </p:cNvPr>
        <p:cNvGrpSpPr/>
        <p:nvPr/>
      </p:nvGrpSpPr>
      <p:grpSpPr>
        <a:xfrm>
          <a:off x="0" y="0"/>
          <a:ext cx="0" cy="0"/>
          <a:chOff x="0" y="0"/>
          <a:chExt cx="0" cy="0"/>
        </a:xfrm>
      </p:grpSpPr>
      <p:sp>
        <p:nvSpPr>
          <p:cNvPr id="146434" name="Title 1">
            <a:extLst>
              <a:ext uri="{FF2B5EF4-FFF2-40B4-BE49-F238E27FC236}">
                <a16:creationId xmlns:a16="http://schemas.microsoft.com/office/drawing/2014/main" id="{146D4357-8631-85B6-B469-E3EDE1939B41}"/>
              </a:ext>
            </a:extLst>
          </p:cNvPr>
          <p:cNvSpPr>
            <a:spLocks noGrp="1" noChangeArrowheads="1"/>
          </p:cNvSpPr>
          <p:nvPr>
            <p:ph type="title"/>
          </p:nvPr>
        </p:nvSpPr>
        <p:spPr/>
        <p:txBody>
          <a:bodyPr/>
          <a:lstStyle/>
          <a:p>
            <a:r>
              <a:rPr lang="en-IN" altLang="en-US">
                <a:ea typeface="ＭＳ Ｐゴシック" panose="020B0600070205080204" pitchFamily="34" charset="-128"/>
              </a:rPr>
              <a:t>Module</a:t>
            </a:r>
          </a:p>
        </p:txBody>
      </p:sp>
      <p:sp>
        <p:nvSpPr>
          <p:cNvPr id="146435" name="Slide Number Placeholder 4">
            <a:extLst>
              <a:ext uri="{FF2B5EF4-FFF2-40B4-BE49-F238E27FC236}">
                <a16:creationId xmlns:a16="http://schemas.microsoft.com/office/drawing/2014/main" id="{44348EB1-3F72-EC1F-C7D2-D75E011A0ED0}"/>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B166A46-EA7A-49E5-B690-73D6F917CB4E}" type="slidenum">
              <a:rPr lang="en-US" altLang="en-US" sz="1400"/>
              <a:pPr>
                <a:spcBef>
                  <a:spcPct val="0"/>
                </a:spcBef>
                <a:buFontTx/>
                <a:buNone/>
              </a:pPr>
              <a:t>114</a:t>
            </a:fld>
            <a:endParaRPr lang="en-US" altLang="en-US" sz="1400"/>
          </a:p>
        </p:txBody>
      </p:sp>
      <p:pic>
        <p:nvPicPr>
          <p:cNvPr id="4" name="Picture 3">
            <a:extLst>
              <a:ext uri="{FF2B5EF4-FFF2-40B4-BE49-F238E27FC236}">
                <a16:creationId xmlns:a16="http://schemas.microsoft.com/office/drawing/2014/main" id="{CB23141D-5E00-9606-738A-A049F4F69AA4}"/>
              </a:ext>
            </a:extLst>
          </p:cNvPr>
          <p:cNvPicPr>
            <a:picLocks noChangeAspect="1"/>
          </p:cNvPicPr>
          <p:nvPr/>
        </p:nvPicPr>
        <p:blipFill>
          <a:blip r:embed="rId2"/>
          <a:stretch>
            <a:fillRect/>
          </a:stretch>
        </p:blipFill>
        <p:spPr>
          <a:xfrm>
            <a:off x="609600" y="1524000"/>
            <a:ext cx="7335274" cy="4782217"/>
          </a:xfrm>
          <a:prstGeom prst="rect">
            <a:avLst/>
          </a:prstGeom>
        </p:spPr>
      </p:pic>
    </p:spTree>
    <p:extLst>
      <p:ext uri="{BB962C8B-B14F-4D97-AF65-F5344CB8AC3E}">
        <p14:creationId xmlns:p14="http://schemas.microsoft.com/office/powerpoint/2010/main" val="1829496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DA031-13FF-AF57-7084-64956642E3F3}"/>
            </a:ext>
          </a:extLst>
        </p:cNvPr>
        <p:cNvGrpSpPr/>
        <p:nvPr/>
      </p:nvGrpSpPr>
      <p:grpSpPr>
        <a:xfrm>
          <a:off x="0" y="0"/>
          <a:ext cx="0" cy="0"/>
          <a:chOff x="0" y="0"/>
          <a:chExt cx="0" cy="0"/>
        </a:xfrm>
      </p:grpSpPr>
      <p:sp>
        <p:nvSpPr>
          <p:cNvPr id="146434" name="Title 1">
            <a:extLst>
              <a:ext uri="{FF2B5EF4-FFF2-40B4-BE49-F238E27FC236}">
                <a16:creationId xmlns:a16="http://schemas.microsoft.com/office/drawing/2014/main" id="{E1A1470D-6192-2ABC-CE27-D6FE9FD6C213}"/>
              </a:ext>
            </a:extLst>
          </p:cNvPr>
          <p:cNvSpPr>
            <a:spLocks noGrp="1" noChangeArrowheads="1"/>
          </p:cNvSpPr>
          <p:nvPr>
            <p:ph type="title"/>
          </p:nvPr>
        </p:nvSpPr>
        <p:spPr/>
        <p:txBody>
          <a:bodyPr/>
          <a:lstStyle/>
          <a:p>
            <a:r>
              <a:rPr lang="en-IN" altLang="en-US">
                <a:ea typeface="ＭＳ Ｐゴシック" panose="020B0600070205080204" pitchFamily="34" charset="-128"/>
              </a:rPr>
              <a:t>Module</a:t>
            </a:r>
          </a:p>
        </p:txBody>
      </p:sp>
      <p:sp>
        <p:nvSpPr>
          <p:cNvPr id="146435" name="Slide Number Placeholder 4">
            <a:extLst>
              <a:ext uri="{FF2B5EF4-FFF2-40B4-BE49-F238E27FC236}">
                <a16:creationId xmlns:a16="http://schemas.microsoft.com/office/drawing/2014/main" id="{3CAE31D4-BA55-479D-1C28-078A0DE35D6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B166A46-EA7A-49E5-B690-73D6F917CB4E}" type="slidenum">
              <a:rPr lang="en-US" altLang="en-US" sz="1400"/>
              <a:pPr>
                <a:spcBef>
                  <a:spcPct val="0"/>
                </a:spcBef>
                <a:buFontTx/>
                <a:buNone/>
              </a:pPr>
              <a:t>115</a:t>
            </a:fld>
            <a:endParaRPr lang="en-US" altLang="en-US" sz="1400"/>
          </a:p>
        </p:txBody>
      </p:sp>
      <p:pic>
        <p:nvPicPr>
          <p:cNvPr id="3" name="Picture 2">
            <a:extLst>
              <a:ext uri="{FF2B5EF4-FFF2-40B4-BE49-F238E27FC236}">
                <a16:creationId xmlns:a16="http://schemas.microsoft.com/office/drawing/2014/main" id="{825647ED-F526-DAA8-C6BE-AD240756C9FB}"/>
              </a:ext>
            </a:extLst>
          </p:cNvPr>
          <p:cNvPicPr>
            <a:picLocks noChangeAspect="1"/>
          </p:cNvPicPr>
          <p:nvPr/>
        </p:nvPicPr>
        <p:blipFill>
          <a:blip r:embed="rId2"/>
          <a:stretch>
            <a:fillRect/>
          </a:stretch>
        </p:blipFill>
        <p:spPr>
          <a:xfrm>
            <a:off x="685800" y="1524000"/>
            <a:ext cx="7543800" cy="4755434"/>
          </a:xfrm>
          <a:prstGeom prst="rect">
            <a:avLst/>
          </a:prstGeom>
        </p:spPr>
      </p:pic>
    </p:spTree>
    <p:extLst>
      <p:ext uri="{BB962C8B-B14F-4D97-AF65-F5344CB8AC3E}">
        <p14:creationId xmlns:p14="http://schemas.microsoft.com/office/powerpoint/2010/main" val="24368486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07F1C-C80E-05E8-264E-23708F64765C}"/>
            </a:ext>
          </a:extLst>
        </p:cNvPr>
        <p:cNvGrpSpPr/>
        <p:nvPr/>
      </p:nvGrpSpPr>
      <p:grpSpPr>
        <a:xfrm>
          <a:off x="0" y="0"/>
          <a:ext cx="0" cy="0"/>
          <a:chOff x="0" y="0"/>
          <a:chExt cx="0" cy="0"/>
        </a:xfrm>
      </p:grpSpPr>
      <p:sp>
        <p:nvSpPr>
          <p:cNvPr id="146434" name="Title 1">
            <a:extLst>
              <a:ext uri="{FF2B5EF4-FFF2-40B4-BE49-F238E27FC236}">
                <a16:creationId xmlns:a16="http://schemas.microsoft.com/office/drawing/2014/main" id="{A249D368-89DA-91F1-C68F-1C6FC8CA1BAA}"/>
              </a:ext>
            </a:extLst>
          </p:cNvPr>
          <p:cNvSpPr>
            <a:spLocks noGrp="1" noChangeArrowheads="1"/>
          </p:cNvSpPr>
          <p:nvPr>
            <p:ph type="title"/>
          </p:nvPr>
        </p:nvSpPr>
        <p:spPr/>
        <p:txBody>
          <a:bodyPr/>
          <a:lstStyle/>
          <a:p>
            <a:r>
              <a:rPr lang="en-IN" altLang="en-US">
                <a:ea typeface="ＭＳ Ｐゴシック" panose="020B0600070205080204" pitchFamily="34" charset="-128"/>
              </a:rPr>
              <a:t>Module</a:t>
            </a:r>
          </a:p>
        </p:txBody>
      </p:sp>
      <p:sp>
        <p:nvSpPr>
          <p:cNvPr id="146435" name="Slide Number Placeholder 4">
            <a:extLst>
              <a:ext uri="{FF2B5EF4-FFF2-40B4-BE49-F238E27FC236}">
                <a16:creationId xmlns:a16="http://schemas.microsoft.com/office/drawing/2014/main" id="{24D36EFE-21CC-EEE1-D49B-479F9DABFD4F}"/>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B166A46-EA7A-49E5-B690-73D6F917CB4E}" type="slidenum">
              <a:rPr lang="en-US" altLang="en-US" sz="1400"/>
              <a:pPr>
                <a:spcBef>
                  <a:spcPct val="0"/>
                </a:spcBef>
                <a:buFontTx/>
                <a:buNone/>
              </a:pPr>
              <a:t>116</a:t>
            </a:fld>
            <a:endParaRPr lang="en-US" altLang="en-US" sz="1400"/>
          </a:p>
        </p:txBody>
      </p:sp>
      <p:pic>
        <p:nvPicPr>
          <p:cNvPr id="4" name="Picture 3">
            <a:extLst>
              <a:ext uri="{FF2B5EF4-FFF2-40B4-BE49-F238E27FC236}">
                <a16:creationId xmlns:a16="http://schemas.microsoft.com/office/drawing/2014/main" id="{15C376BE-09D5-49F0-AB18-CBD4A1F1FE1C}"/>
              </a:ext>
            </a:extLst>
          </p:cNvPr>
          <p:cNvPicPr>
            <a:picLocks noChangeAspect="1"/>
          </p:cNvPicPr>
          <p:nvPr/>
        </p:nvPicPr>
        <p:blipFill>
          <a:blip r:embed="rId2"/>
          <a:stretch>
            <a:fillRect/>
          </a:stretch>
        </p:blipFill>
        <p:spPr>
          <a:xfrm>
            <a:off x="609600" y="1828800"/>
            <a:ext cx="7506748" cy="3753374"/>
          </a:xfrm>
          <a:prstGeom prst="rect">
            <a:avLst/>
          </a:prstGeom>
        </p:spPr>
      </p:pic>
    </p:spTree>
    <p:extLst>
      <p:ext uri="{BB962C8B-B14F-4D97-AF65-F5344CB8AC3E}">
        <p14:creationId xmlns:p14="http://schemas.microsoft.com/office/powerpoint/2010/main" val="41715717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4F8E1-AA13-270A-8658-7CA4EBDBFE56}"/>
            </a:ext>
          </a:extLst>
        </p:cNvPr>
        <p:cNvGrpSpPr/>
        <p:nvPr/>
      </p:nvGrpSpPr>
      <p:grpSpPr>
        <a:xfrm>
          <a:off x="0" y="0"/>
          <a:ext cx="0" cy="0"/>
          <a:chOff x="0" y="0"/>
          <a:chExt cx="0" cy="0"/>
        </a:xfrm>
      </p:grpSpPr>
      <p:sp>
        <p:nvSpPr>
          <p:cNvPr id="146434" name="Title 1">
            <a:extLst>
              <a:ext uri="{FF2B5EF4-FFF2-40B4-BE49-F238E27FC236}">
                <a16:creationId xmlns:a16="http://schemas.microsoft.com/office/drawing/2014/main" id="{AEC90113-99FF-C4EE-65C6-840146D79A64}"/>
              </a:ext>
            </a:extLst>
          </p:cNvPr>
          <p:cNvSpPr>
            <a:spLocks noGrp="1" noChangeArrowheads="1"/>
          </p:cNvSpPr>
          <p:nvPr>
            <p:ph type="title"/>
          </p:nvPr>
        </p:nvSpPr>
        <p:spPr/>
        <p:txBody>
          <a:bodyPr/>
          <a:lstStyle/>
          <a:p>
            <a:r>
              <a:rPr lang="en-IN" altLang="en-US">
                <a:ea typeface="ＭＳ Ｐゴシック" panose="020B0600070205080204" pitchFamily="34" charset="-128"/>
              </a:rPr>
              <a:t>Module</a:t>
            </a:r>
          </a:p>
        </p:txBody>
      </p:sp>
      <p:sp>
        <p:nvSpPr>
          <p:cNvPr id="146435" name="Slide Number Placeholder 4">
            <a:extLst>
              <a:ext uri="{FF2B5EF4-FFF2-40B4-BE49-F238E27FC236}">
                <a16:creationId xmlns:a16="http://schemas.microsoft.com/office/drawing/2014/main" id="{5D0D98B1-11F6-2C36-819D-2EE19BFD9C43}"/>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B166A46-EA7A-49E5-B690-73D6F917CB4E}" type="slidenum">
              <a:rPr lang="en-US" altLang="en-US" sz="1400"/>
              <a:pPr>
                <a:spcBef>
                  <a:spcPct val="0"/>
                </a:spcBef>
                <a:buFontTx/>
                <a:buNone/>
              </a:pPr>
              <a:t>117</a:t>
            </a:fld>
            <a:endParaRPr lang="en-US" altLang="en-US" sz="1400"/>
          </a:p>
        </p:txBody>
      </p:sp>
      <p:pic>
        <p:nvPicPr>
          <p:cNvPr id="3" name="Picture 2">
            <a:extLst>
              <a:ext uri="{FF2B5EF4-FFF2-40B4-BE49-F238E27FC236}">
                <a16:creationId xmlns:a16="http://schemas.microsoft.com/office/drawing/2014/main" id="{1175FBCB-CCBC-1007-5754-51B324D4104A}"/>
              </a:ext>
            </a:extLst>
          </p:cNvPr>
          <p:cNvPicPr>
            <a:picLocks noChangeAspect="1"/>
          </p:cNvPicPr>
          <p:nvPr/>
        </p:nvPicPr>
        <p:blipFill>
          <a:blip r:embed="rId2"/>
          <a:stretch>
            <a:fillRect/>
          </a:stretch>
        </p:blipFill>
        <p:spPr>
          <a:xfrm>
            <a:off x="685800" y="1371600"/>
            <a:ext cx="7211431" cy="5115639"/>
          </a:xfrm>
          <a:prstGeom prst="rect">
            <a:avLst/>
          </a:prstGeom>
        </p:spPr>
      </p:pic>
    </p:spTree>
    <p:extLst>
      <p:ext uri="{BB962C8B-B14F-4D97-AF65-F5344CB8AC3E}">
        <p14:creationId xmlns:p14="http://schemas.microsoft.com/office/powerpoint/2010/main" val="24929102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a:extLst>
              <a:ext uri="{FF2B5EF4-FFF2-40B4-BE49-F238E27FC236}">
                <a16:creationId xmlns:a16="http://schemas.microsoft.com/office/drawing/2014/main" id="{2B354E06-083F-6E03-E6B7-EE652CFFD226}"/>
              </a:ext>
            </a:extLst>
          </p:cNvPr>
          <p:cNvSpPr>
            <a:spLocks noGrp="1" noChangeArrowheads="1"/>
          </p:cNvSpPr>
          <p:nvPr>
            <p:ph type="title"/>
          </p:nvPr>
        </p:nvSpPr>
        <p:spPr/>
        <p:txBody>
          <a:bodyPr/>
          <a:lstStyle/>
          <a:p>
            <a:r>
              <a:rPr lang="en-IN" altLang="en-US">
                <a:ea typeface="ＭＳ Ｐゴシック" panose="020B0600070205080204" pitchFamily="34" charset="-128"/>
              </a:rPr>
              <a:t>Module</a:t>
            </a:r>
          </a:p>
        </p:txBody>
      </p:sp>
      <p:sp>
        <p:nvSpPr>
          <p:cNvPr id="146435" name="Slide Number Placeholder 4">
            <a:extLst>
              <a:ext uri="{FF2B5EF4-FFF2-40B4-BE49-F238E27FC236}">
                <a16:creationId xmlns:a16="http://schemas.microsoft.com/office/drawing/2014/main" id="{94DFCEF0-52C3-9049-0775-ED893E5E9DF3}"/>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B166A46-EA7A-49E5-B690-73D6F917CB4E}" type="slidenum">
              <a:rPr lang="en-US" altLang="en-US" sz="1400"/>
              <a:pPr>
                <a:spcBef>
                  <a:spcPct val="0"/>
                </a:spcBef>
                <a:buFontTx/>
                <a:buNone/>
              </a:pPr>
              <a:t>118</a:t>
            </a:fld>
            <a:endParaRPr lang="en-US" altLang="en-US" sz="1400"/>
          </a:p>
        </p:txBody>
      </p:sp>
      <p:sp>
        <p:nvSpPr>
          <p:cNvPr id="146436" name="Rectangle 4">
            <a:extLst>
              <a:ext uri="{FF2B5EF4-FFF2-40B4-BE49-F238E27FC236}">
                <a16:creationId xmlns:a16="http://schemas.microsoft.com/office/drawing/2014/main" id="{B9856031-3EA0-E143-61D9-E1A1FF0A1FAF}"/>
              </a:ext>
            </a:extLst>
          </p:cNvPr>
          <p:cNvSpPr>
            <a:spLocks noChangeArrowheads="1"/>
          </p:cNvSpPr>
          <p:nvPr/>
        </p:nvSpPr>
        <p:spPr bwMode="auto">
          <a:xfrm>
            <a:off x="461035" y="1723697"/>
            <a:ext cx="8409915" cy="4401205"/>
          </a:xfrm>
          <a:prstGeom prst="rect">
            <a:avLst/>
          </a:prstGeom>
          <a:solidFill>
            <a:srgbClr val="FFF8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just">
              <a:spcBef>
                <a:spcPct val="0"/>
              </a:spcBef>
              <a:buFontTx/>
              <a:buNone/>
            </a:pPr>
            <a:r>
              <a:rPr lang="en-US" altLang="en-US" sz="2800" dirty="0">
                <a:solidFill>
                  <a:srgbClr val="242729"/>
                </a:solidFill>
                <a:cs typeface="Arial" panose="020B0604020202020204" pitchFamily="34" charset="0"/>
              </a:rPr>
              <a:t>The</a:t>
            </a:r>
            <a:r>
              <a:rPr lang="en-US" altLang="en-US" sz="2800" dirty="0">
                <a:solidFill>
                  <a:srgbClr val="242729"/>
                </a:solidFill>
                <a:latin typeface="Times New Roman" panose="02020603050405020304" pitchFamily="18" charset="0"/>
                <a:cs typeface="Arial" panose="020B0604020202020204" pitchFamily="34" charset="0"/>
              </a:rPr>
              <a:t> </a:t>
            </a:r>
            <a:r>
              <a:rPr lang="en-US" altLang="en-US" sz="2800" dirty="0">
                <a:solidFill>
                  <a:srgbClr val="242729"/>
                </a:solidFill>
                <a:latin typeface="Consolas" panose="020B0609020204030204" pitchFamily="49" charset="0"/>
                <a:cs typeface="Courier New" panose="02070309020205020404" pitchFamily="49" charset="0"/>
              </a:rPr>
              <a:t>__init__.py</a:t>
            </a:r>
            <a:r>
              <a:rPr lang="en-US" altLang="en-US" sz="2800" dirty="0">
                <a:solidFill>
                  <a:srgbClr val="242729"/>
                </a:solidFill>
                <a:latin typeface="Times New Roman" panose="02020603050405020304" pitchFamily="18" charset="0"/>
                <a:cs typeface="Arial" panose="020B0604020202020204" pitchFamily="34" charset="0"/>
              </a:rPr>
              <a:t> </a:t>
            </a:r>
            <a:r>
              <a:rPr lang="en-US" altLang="en-US" sz="2800" dirty="0">
                <a:solidFill>
                  <a:srgbClr val="242729"/>
                </a:solidFill>
                <a:cs typeface="Arial" panose="020B0604020202020204" pitchFamily="34" charset="0"/>
              </a:rPr>
              <a:t>files are required to make Python treat the directories as containing packages; </a:t>
            </a:r>
          </a:p>
          <a:p>
            <a:pPr algn="just">
              <a:spcBef>
                <a:spcPct val="0"/>
              </a:spcBef>
              <a:buFontTx/>
              <a:buNone/>
            </a:pPr>
            <a:r>
              <a:rPr lang="en-US" altLang="en-US" sz="2800" dirty="0">
                <a:solidFill>
                  <a:srgbClr val="242729"/>
                </a:solidFill>
                <a:cs typeface="Arial" panose="020B0604020202020204" pitchFamily="34" charset="0"/>
              </a:rPr>
              <a:t>this is done to prevent directories with a common name, such as</a:t>
            </a:r>
            <a:r>
              <a:rPr lang="en-US" altLang="en-US" sz="2800" dirty="0">
                <a:solidFill>
                  <a:srgbClr val="242729"/>
                </a:solidFill>
                <a:latin typeface="Times New Roman" panose="02020603050405020304" pitchFamily="18" charset="0"/>
                <a:cs typeface="Arial" panose="020B0604020202020204" pitchFamily="34" charset="0"/>
              </a:rPr>
              <a:t> </a:t>
            </a:r>
            <a:r>
              <a:rPr lang="en-US" altLang="en-US" sz="2800" dirty="0">
                <a:solidFill>
                  <a:srgbClr val="242729"/>
                </a:solidFill>
                <a:latin typeface="Consolas" panose="020B0609020204030204" pitchFamily="49" charset="0"/>
                <a:cs typeface="Courier New" panose="02070309020205020404" pitchFamily="49" charset="0"/>
              </a:rPr>
              <a:t>string</a:t>
            </a:r>
            <a:r>
              <a:rPr lang="en-US" altLang="en-US" sz="2800" dirty="0">
                <a:solidFill>
                  <a:srgbClr val="242729"/>
                </a:solidFill>
                <a:cs typeface="Arial" panose="020B0604020202020204" pitchFamily="34" charset="0"/>
              </a:rPr>
              <a:t>, from unintentionally hiding valid modules that occur later (deeper) on the module search path. </a:t>
            </a:r>
          </a:p>
          <a:p>
            <a:pPr algn="just">
              <a:spcBef>
                <a:spcPct val="0"/>
              </a:spcBef>
              <a:buFontTx/>
              <a:buNone/>
            </a:pPr>
            <a:endParaRPr lang="en-US" altLang="en-US" sz="2800" dirty="0">
              <a:solidFill>
                <a:srgbClr val="242729"/>
              </a:solidFill>
              <a:cs typeface="Arial" panose="020B0604020202020204" pitchFamily="34" charset="0"/>
            </a:endParaRPr>
          </a:p>
          <a:p>
            <a:pPr algn="just">
              <a:spcBef>
                <a:spcPct val="0"/>
              </a:spcBef>
              <a:buFontTx/>
              <a:buNone/>
            </a:pPr>
            <a:r>
              <a:rPr lang="en-US" altLang="en-US" sz="2800" dirty="0">
                <a:solidFill>
                  <a:srgbClr val="242729"/>
                </a:solidFill>
                <a:cs typeface="Arial" panose="020B0604020202020204" pitchFamily="34" charset="0"/>
              </a:rPr>
              <a:t>In the simplest case,</a:t>
            </a:r>
            <a:r>
              <a:rPr lang="en-US" altLang="en-US" sz="2800" dirty="0">
                <a:solidFill>
                  <a:srgbClr val="242729"/>
                </a:solidFill>
                <a:latin typeface="Times New Roman" panose="02020603050405020304" pitchFamily="18" charset="0"/>
                <a:cs typeface="Arial" panose="020B0604020202020204" pitchFamily="34" charset="0"/>
              </a:rPr>
              <a:t> </a:t>
            </a:r>
            <a:r>
              <a:rPr lang="en-US" altLang="en-US" sz="2800" dirty="0">
                <a:solidFill>
                  <a:srgbClr val="242729"/>
                </a:solidFill>
                <a:latin typeface="Consolas" panose="020B0609020204030204" pitchFamily="49" charset="0"/>
                <a:cs typeface="Courier New" panose="02070309020205020404" pitchFamily="49" charset="0"/>
              </a:rPr>
              <a:t>__init__.py</a:t>
            </a:r>
            <a:r>
              <a:rPr lang="en-US" altLang="en-US" sz="2800" dirty="0">
                <a:solidFill>
                  <a:srgbClr val="242729"/>
                </a:solidFill>
                <a:latin typeface="Times New Roman" panose="02020603050405020304" pitchFamily="18" charset="0"/>
                <a:cs typeface="Arial" panose="020B0604020202020204" pitchFamily="34" charset="0"/>
              </a:rPr>
              <a:t> </a:t>
            </a:r>
            <a:r>
              <a:rPr lang="en-US" altLang="en-US" sz="2800" dirty="0">
                <a:solidFill>
                  <a:srgbClr val="242729"/>
                </a:solidFill>
                <a:cs typeface="Arial" panose="020B0604020202020204" pitchFamily="34" charset="0"/>
              </a:rPr>
              <a:t>can just be an empty file, but it can also execute initialization code for the package.</a:t>
            </a:r>
            <a:endParaRPr lang="en-US" altLang="en-US" sz="2800" dirty="0">
              <a:solidFill>
                <a:srgbClr val="FFFFFF"/>
              </a:solidFill>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7762338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E42D0-B13E-0B82-7C4D-110D7C1E1C38}"/>
            </a:ext>
          </a:extLst>
        </p:cNvPr>
        <p:cNvGrpSpPr/>
        <p:nvPr/>
      </p:nvGrpSpPr>
      <p:grpSpPr>
        <a:xfrm>
          <a:off x="0" y="0"/>
          <a:ext cx="0" cy="0"/>
          <a:chOff x="0" y="0"/>
          <a:chExt cx="0" cy="0"/>
        </a:xfrm>
      </p:grpSpPr>
      <p:sp>
        <p:nvSpPr>
          <p:cNvPr id="146434" name="Title 1">
            <a:extLst>
              <a:ext uri="{FF2B5EF4-FFF2-40B4-BE49-F238E27FC236}">
                <a16:creationId xmlns:a16="http://schemas.microsoft.com/office/drawing/2014/main" id="{A4DDCB19-2511-4A7C-58DA-434C21B07A5D}"/>
              </a:ext>
            </a:extLst>
          </p:cNvPr>
          <p:cNvSpPr>
            <a:spLocks noGrp="1" noChangeArrowheads="1"/>
          </p:cNvSpPr>
          <p:nvPr>
            <p:ph type="title"/>
          </p:nvPr>
        </p:nvSpPr>
        <p:spPr/>
        <p:txBody>
          <a:bodyPr/>
          <a:lstStyle/>
          <a:p>
            <a:r>
              <a:rPr lang="en-IN" altLang="en-US">
                <a:ea typeface="ＭＳ Ｐゴシック" panose="020B0600070205080204" pitchFamily="34" charset="-128"/>
              </a:rPr>
              <a:t>Module</a:t>
            </a:r>
          </a:p>
        </p:txBody>
      </p:sp>
      <p:sp>
        <p:nvSpPr>
          <p:cNvPr id="146435" name="Slide Number Placeholder 4">
            <a:extLst>
              <a:ext uri="{FF2B5EF4-FFF2-40B4-BE49-F238E27FC236}">
                <a16:creationId xmlns:a16="http://schemas.microsoft.com/office/drawing/2014/main" id="{3B0FCB88-27A5-0B1A-3C8A-8CC5C4B1EAB5}"/>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B166A46-EA7A-49E5-B690-73D6F917CB4E}" type="slidenum">
              <a:rPr lang="en-US" altLang="en-US" sz="1400"/>
              <a:pPr>
                <a:spcBef>
                  <a:spcPct val="0"/>
                </a:spcBef>
                <a:buFontTx/>
                <a:buNone/>
              </a:pPr>
              <a:t>119</a:t>
            </a:fld>
            <a:endParaRPr lang="en-US" altLang="en-US" sz="1400"/>
          </a:p>
        </p:txBody>
      </p:sp>
      <p:pic>
        <p:nvPicPr>
          <p:cNvPr id="3" name="Picture 2">
            <a:extLst>
              <a:ext uri="{FF2B5EF4-FFF2-40B4-BE49-F238E27FC236}">
                <a16:creationId xmlns:a16="http://schemas.microsoft.com/office/drawing/2014/main" id="{CBEBD755-4F6D-70D1-C30A-483C3930013A}"/>
              </a:ext>
            </a:extLst>
          </p:cNvPr>
          <p:cNvPicPr>
            <a:picLocks noChangeAspect="1"/>
          </p:cNvPicPr>
          <p:nvPr/>
        </p:nvPicPr>
        <p:blipFill>
          <a:blip r:embed="rId2"/>
          <a:stretch>
            <a:fillRect/>
          </a:stretch>
        </p:blipFill>
        <p:spPr>
          <a:xfrm>
            <a:off x="838199" y="2057400"/>
            <a:ext cx="6979383" cy="3124200"/>
          </a:xfrm>
          <a:prstGeom prst="rect">
            <a:avLst/>
          </a:prstGeom>
        </p:spPr>
      </p:pic>
    </p:spTree>
    <p:extLst>
      <p:ext uri="{BB962C8B-B14F-4D97-AF65-F5344CB8AC3E}">
        <p14:creationId xmlns:p14="http://schemas.microsoft.com/office/powerpoint/2010/main" val="2892619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3">
            <a:extLst>
              <a:ext uri="{FF2B5EF4-FFF2-40B4-BE49-F238E27FC236}">
                <a16:creationId xmlns:a16="http://schemas.microsoft.com/office/drawing/2014/main" id="{6C928CA7-0493-DDFC-134D-E6BF14CA66E1}"/>
              </a:ext>
            </a:extLst>
          </p:cNvPr>
          <p:cNvSpPr>
            <a:spLocks noGrp="1" noChangeArrowheads="1"/>
          </p:cNvSpPr>
          <p:nvPr>
            <p:ph sz="quarter" idx="12"/>
          </p:nvPr>
        </p:nvSpPr>
        <p:spPr>
          <a:xfrm>
            <a:off x="609599" y="1381125"/>
            <a:ext cx="8075613" cy="4824414"/>
          </a:xfrm>
        </p:spPr>
        <p:txBody>
          <a:bodyPr/>
          <a:lstStyle/>
          <a:p>
            <a:pPr eaLnBrk="1" hangingPunct="1"/>
            <a:r>
              <a:rPr lang="en-US" altLang="en-US" b="1" dirty="0">
                <a:ea typeface="ＭＳ Ｐゴシック" panose="020B0600070205080204" pitchFamily="34" charset="-128"/>
              </a:rPr>
              <a:t>Platform independent: </a:t>
            </a:r>
            <a:r>
              <a:rPr lang="en-US" altLang="en-US" dirty="0">
                <a:ea typeface="ＭＳ Ｐゴシック" panose="020B0600070205080204" pitchFamily="34" charset="-128"/>
              </a:rPr>
              <a:t>Independent of the specific computer operating system</a:t>
            </a:r>
          </a:p>
          <a:p>
            <a:pPr eaLnBrk="1" hangingPunct="1"/>
            <a:r>
              <a:rPr lang="en-US" altLang="en-US" dirty="0">
                <a:ea typeface="ＭＳ Ｐゴシック" panose="020B0600070205080204" pitchFamily="34" charset="-128"/>
              </a:rPr>
              <a:t>Python runs on </a:t>
            </a:r>
          </a:p>
          <a:p>
            <a:pPr lvl="1" eaLnBrk="1" hangingPunct="1"/>
            <a:r>
              <a:rPr lang="en-US" altLang="en-US" dirty="0">
                <a:ea typeface="ＭＳ Ｐゴシック" panose="020B0600070205080204" pitchFamily="34" charset="-128"/>
              </a:rPr>
              <a:t>Windows</a:t>
            </a:r>
          </a:p>
          <a:p>
            <a:pPr lvl="1" eaLnBrk="1" hangingPunct="1"/>
            <a:r>
              <a:rPr lang="en-US" altLang="en-US" dirty="0">
                <a:ea typeface="ＭＳ Ｐゴシック" panose="020B0600070205080204" pitchFamily="34" charset="-128"/>
              </a:rPr>
              <a:t>DOS</a:t>
            </a:r>
          </a:p>
          <a:p>
            <a:pPr lvl="1" eaLnBrk="1" hangingPunct="1"/>
            <a:r>
              <a:rPr lang="en-US" altLang="en-US" dirty="0">
                <a:ea typeface="ＭＳ Ｐゴシック" panose="020B0600070205080204" pitchFamily="34" charset="-128"/>
              </a:rPr>
              <a:t>Mac OS X</a:t>
            </a:r>
          </a:p>
          <a:p>
            <a:pPr lvl="1" eaLnBrk="1" hangingPunct="1"/>
            <a:r>
              <a:rPr lang="en-US" altLang="en-US" dirty="0">
                <a:ea typeface="ＭＳ Ｐゴシック" panose="020B0600070205080204" pitchFamily="34" charset="-128"/>
              </a:rPr>
              <a:t>Linux</a:t>
            </a:r>
          </a:p>
          <a:p>
            <a:pPr lvl="1" eaLnBrk="1" hangingPunct="1"/>
            <a:r>
              <a:rPr lang="en-US" altLang="en-US" dirty="0">
                <a:ea typeface="ＭＳ Ｐゴシック" panose="020B0600070205080204" pitchFamily="34" charset="-128"/>
              </a:rPr>
              <a:t>Many more</a:t>
            </a:r>
          </a:p>
          <a:p>
            <a:pPr eaLnBrk="1" hangingPunct="1"/>
            <a:endParaRPr lang="en-US" altLang="en-US" dirty="0">
              <a:ea typeface="ＭＳ Ｐゴシック" panose="020B0600070205080204" pitchFamily="34" charset="-128"/>
            </a:endParaRPr>
          </a:p>
        </p:txBody>
      </p:sp>
      <p:sp>
        <p:nvSpPr>
          <p:cNvPr id="26628" name="Rectangle 2">
            <a:extLst>
              <a:ext uri="{FF2B5EF4-FFF2-40B4-BE49-F238E27FC236}">
                <a16:creationId xmlns:a16="http://schemas.microsoft.com/office/drawing/2014/main" id="{5CC785CC-D300-CBDF-4414-DA0862B3904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Python Runs Everywhere</a:t>
            </a:r>
          </a:p>
        </p:txBody>
      </p:sp>
      <p:sp>
        <p:nvSpPr>
          <p:cNvPr id="26627" name="Slide Number Placeholder 4">
            <a:extLst>
              <a:ext uri="{FF2B5EF4-FFF2-40B4-BE49-F238E27FC236}">
                <a16:creationId xmlns:a16="http://schemas.microsoft.com/office/drawing/2014/main" id="{2E54BA1D-DA41-375F-34E3-D80870F80B8C}"/>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F30AA59-D012-45F7-AC06-B8A120A48DD2}" type="slidenum">
              <a:rPr lang="en-US" altLang="en-US" sz="1400"/>
              <a:pPr>
                <a:spcBef>
                  <a:spcPct val="0"/>
                </a:spcBef>
                <a:buFontTx/>
                <a:buNone/>
              </a:pPr>
              <a:t>12</a:t>
            </a:fld>
            <a:endParaRPr lang="en-US" altLang="en-US" sz="14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3A4F8-8792-2D4C-9237-CA2AEAFABBA8}"/>
            </a:ext>
          </a:extLst>
        </p:cNvPr>
        <p:cNvGrpSpPr/>
        <p:nvPr/>
      </p:nvGrpSpPr>
      <p:grpSpPr>
        <a:xfrm>
          <a:off x="0" y="0"/>
          <a:ext cx="0" cy="0"/>
          <a:chOff x="0" y="0"/>
          <a:chExt cx="0" cy="0"/>
        </a:xfrm>
      </p:grpSpPr>
      <p:sp>
        <p:nvSpPr>
          <p:cNvPr id="146434" name="Title 1">
            <a:extLst>
              <a:ext uri="{FF2B5EF4-FFF2-40B4-BE49-F238E27FC236}">
                <a16:creationId xmlns:a16="http://schemas.microsoft.com/office/drawing/2014/main" id="{0D3086BE-ADB2-9382-1ADB-51AC279D2DFD}"/>
              </a:ext>
            </a:extLst>
          </p:cNvPr>
          <p:cNvSpPr>
            <a:spLocks noGrp="1" noChangeArrowheads="1"/>
          </p:cNvSpPr>
          <p:nvPr>
            <p:ph type="title"/>
          </p:nvPr>
        </p:nvSpPr>
        <p:spPr/>
        <p:txBody>
          <a:bodyPr/>
          <a:lstStyle/>
          <a:p>
            <a:r>
              <a:rPr lang="en-IN" altLang="en-US">
                <a:ea typeface="ＭＳ Ｐゴシック" panose="020B0600070205080204" pitchFamily="34" charset="-128"/>
              </a:rPr>
              <a:t>Module</a:t>
            </a:r>
          </a:p>
        </p:txBody>
      </p:sp>
      <p:sp>
        <p:nvSpPr>
          <p:cNvPr id="146435" name="Slide Number Placeholder 4">
            <a:extLst>
              <a:ext uri="{FF2B5EF4-FFF2-40B4-BE49-F238E27FC236}">
                <a16:creationId xmlns:a16="http://schemas.microsoft.com/office/drawing/2014/main" id="{71D5EEF9-7C86-1DCD-884D-CCECC0E6433A}"/>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B166A46-EA7A-49E5-B690-73D6F917CB4E}" type="slidenum">
              <a:rPr lang="en-US" altLang="en-US" sz="1400"/>
              <a:pPr>
                <a:spcBef>
                  <a:spcPct val="0"/>
                </a:spcBef>
                <a:buFontTx/>
                <a:buNone/>
              </a:pPr>
              <a:t>120</a:t>
            </a:fld>
            <a:endParaRPr lang="en-US" altLang="en-US" sz="1400"/>
          </a:p>
        </p:txBody>
      </p:sp>
      <p:pic>
        <p:nvPicPr>
          <p:cNvPr id="4" name="Picture 3">
            <a:extLst>
              <a:ext uri="{FF2B5EF4-FFF2-40B4-BE49-F238E27FC236}">
                <a16:creationId xmlns:a16="http://schemas.microsoft.com/office/drawing/2014/main" id="{E5AB105F-2BE6-09BA-1EE0-15356BEFB2FA}"/>
              </a:ext>
            </a:extLst>
          </p:cNvPr>
          <p:cNvPicPr>
            <a:picLocks noChangeAspect="1"/>
          </p:cNvPicPr>
          <p:nvPr/>
        </p:nvPicPr>
        <p:blipFill>
          <a:blip r:embed="rId2"/>
          <a:stretch>
            <a:fillRect/>
          </a:stretch>
        </p:blipFill>
        <p:spPr>
          <a:xfrm>
            <a:off x="1115133" y="1600200"/>
            <a:ext cx="6897063" cy="4782217"/>
          </a:xfrm>
          <a:prstGeom prst="rect">
            <a:avLst/>
          </a:prstGeom>
        </p:spPr>
      </p:pic>
    </p:spTree>
    <p:extLst>
      <p:ext uri="{BB962C8B-B14F-4D97-AF65-F5344CB8AC3E}">
        <p14:creationId xmlns:p14="http://schemas.microsoft.com/office/powerpoint/2010/main" val="24574676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Content Placeholder 2">
            <a:extLst>
              <a:ext uri="{FF2B5EF4-FFF2-40B4-BE49-F238E27FC236}">
                <a16:creationId xmlns:a16="http://schemas.microsoft.com/office/drawing/2014/main" id="{730C1F60-07DA-1D64-ED24-92BF1DD24B64}"/>
              </a:ext>
            </a:extLst>
          </p:cNvPr>
          <p:cNvSpPr>
            <a:spLocks noGrp="1" noChangeArrowheads="1"/>
          </p:cNvSpPr>
          <p:nvPr>
            <p:ph sz="quarter" idx="12"/>
          </p:nvPr>
        </p:nvSpPr>
        <p:spPr/>
        <p:txBody>
          <a:bodyPr/>
          <a:lstStyle/>
          <a:p>
            <a:r>
              <a:rPr lang="en-US" altLang="en-US">
                <a:ea typeface="ＭＳ Ｐゴシック" panose="020B0600070205080204" pitchFamily="34" charset="-128"/>
              </a:rPr>
              <a:t>Lists are the most versatile of Python's compound data types.</a:t>
            </a:r>
          </a:p>
          <a:p>
            <a:r>
              <a:rPr lang="en-US" altLang="en-US">
                <a:ea typeface="ＭＳ Ｐゴシック" panose="020B0600070205080204" pitchFamily="34" charset="-128"/>
              </a:rPr>
              <a:t>A list contains items separated by commas and enclosed within square brackets ([]).</a:t>
            </a:r>
          </a:p>
          <a:p>
            <a:r>
              <a:rPr lang="en-US" altLang="en-US">
                <a:ea typeface="ＭＳ Ｐゴシック" panose="020B0600070205080204" pitchFamily="34" charset="-128"/>
              </a:rPr>
              <a:t>To some extent, lists are similar to arrays in C.</a:t>
            </a:r>
          </a:p>
          <a:p>
            <a:r>
              <a:rPr lang="en-US" altLang="en-US">
                <a:ea typeface="ＭＳ Ｐゴシック" panose="020B0600070205080204" pitchFamily="34" charset="-128"/>
              </a:rPr>
              <a:t>One difference between them is that all the items belonging to a list can be of different data type.</a:t>
            </a:r>
          </a:p>
        </p:txBody>
      </p:sp>
      <p:sp>
        <p:nvSpPr>
          <p:cNvPr id="129026" name="Title 1">
            <a:extLst>
              <a:ext uri="{FF2B5EF4-FFF2-40B4-BE49-F238E27FC236}">
                <a16:creationId xmlns:a16="http://schemas.microsoft.com/office/drawing/2014/main" id="{206EC06C-416C-F8B2-1D4E-20E73479D98E}"/>
              </a:ext>
            </a:extLst>
          </p:cNvPr>
          <p:cNvSpPr>
            <a:spLocks noGrp="1" noChangeArrowheads="1"/>
          </p:cNvSpPr>
          <p:nvPr>
            <p:ph type="title"/>
          </p:nvPr>
        </p:nvSpPr>
        <p:spPr/>
        <p:txBody>
          <a:bodyPr/>
          <a:lstStyle/>
          <a:p>
            <a:r>
              <a:rPr lang="en-US" altLang="en-US" b="1">
                <a:ea typeface="ＭＳ Ｐゴシック" panose="020B0600070205080204" pitchFamily="34" charset="-128"/>
              </a:rPr>
              <a:t>Python Lists</a:t>
            </a:r>
            <a:endParaRPr lang="en-US" altLang="en-US">
              <a:ea typeface="ＭＳ Ｐゴシック" panose="020B0600070205080204" pitchFamily="34" charset="-128"/>
            </a:endParaRPr>
          </a:p>
        </p:txBody>
      </p:sp>
      <p:sp>
        <p:nvSpPr>
          <p:cNvPr id="129028" name="Footer Placeholder 3">
            <a:extLst>
              <a:ext uri="{FF2B5EF4-FFF2-40B4-BE49-F238E27FC236}">
                <a16:creationId xmlns:a16="http://schemas.microsoft.com/office/drawing/2014/main" id="{3355B0E7-4D72-4C2A-BC1A-F9A39710F2E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29029" name="Slide Number Placeholder 4">
            <a:extLst>
              <a:ext uri="{FF2B5EF4-FFF2-40B4-BE49-F238E27FC236}">
                <a16:creationId xmlns:a16="http://schemas.microsoft.com/office/drawing/2014/main" id="{8BD4D105-E751-753C-F829-D094427ED38B}"/>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47EB58F-3DD7-4304-ADF1-129C80C0F6F6}" type="slidenum">
              <a:rPr lang="en-US" altLang="en-US" sz="1400"/>
              <a:pPr>
                <a:spcBef>
                  <a:spcPct val="0"/>
                </a:spcBef>
                <a:buFontTx/>
                <a:buNone/>
              </a:pPr>
              <a:t>121</a:t>
            </a:fld>
            <a:endParaRPr lang="en-US" altLang="en-US" sz="1400"/>
          </a:p>
        </p:txBody>
      </p:sp>
    </p:spTree>
    <p:extLst>
      <p:ext uri="{BB962C8B-B14F-4D97-AF65-F5344CB8AC3E}">
        <p14:creationId xmlns:p14="http://schemas.microsoft.com/office/powerpoint/2010/main" val="22459010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Content Placeholder 2">
            <a:extLst>
              <a:ext uri="{FF2B5EF4-FFF2-40B4-BE49-F238E27FC236}">
                <a16:creationId xmlns:a16="http://schemas.microsoft.com/office/drawing/2014/main" id="{345C3FEB-FD5F-ADC8-72F7-8E6D48C9B5F2}"/>
              </a:ext>
            </a:extLst>
          </p:cNvPr>
          <p:cNvSpPr>
            <a:spLocks noGrp="1" noChangeArrowheads="1"/>
          </p:cNvSpPr>
          <p:nvPr>
            <p:ph sz="quarter" idx="12"/>
          </p:nvPr>
        </p:nvSpPr>
        <p:spPr/>
        <p:txBody>
          <a:bodyPr/>
          <a:lstStyle/>
          <a:p>
            <a:r>
              <a:rPr lang="en-US" altLang="en-US">
                <a:ea typeface="ＭＳ Ｐゴシック" panose="020B0600070205080204" pitchFamily="34" charset="-128"/>
              </a:rPr>
              <a:t>The values stored in a list can be accessed using the slice operator ( [ ] and [ : ] ) with indexes starting at 0 in the beginning of the list and working their way to end-1. </a:t>
            </a:r>
          </a:p>
          <a:p>
            <a:r>
              <a:rPr lang="en-US" altLang="en-US">
                <a:ea typeface="ＭＳ Ｐゴシック" panose="020B0600070205080204" pitchFamily="34" charset="-128"/>
              </a:rPr>
              <a:t>The plus ( + ) sign is the list concatenation operator, and the asterisk ( * ) is the repetition operator. </a:t>
            </a:r>
          </a:p>
        </p:txBody>
      </p:sp>
      <p:sp>
        <p:nvSpPr>
          <p:cNvPr id="130050" name="Title 1">
            <a:extLst>
              <a:ext uri="{FF2B5EF4-FFF2-40B4-BE49-F238E27FC236}">
                <a16:creationId xmlns:a16="http://schemas.microsoft.com/office/drawing/2014/main" id="{68C728A5-9960-5B81-9029-0F0012C84AF9}"/>
              </a:ext>
            </a:extLst>
          </p:cNvPr>
          <p:cNvSpPr>
            <a:spLocks noGrp="1" noChangeArrowheads="1"/>
          </p:cNvSpPr>
          <p:nvPr>
            <p:ph type="title"/>
          </p:nvPr>
        </p:nvSpPr>
        <p:spPr/>
        <p:txBody>
          <a:bodyPr/>
          <a:lstStyle/>
          <a:p>
            <a:r>
              <a:rPr lang="en-US" altLang="en-US" b="1">
                <a:ea typeface="ＭＳ Ｐゴシック" panose="020B0600070205080204" pitchFamily="34" charset="-128"/>
              </a:rPr>
              <a:t>Python Lists</a:t>
            </a:r>
            <a:endParaRPr lang="en-US" altLang="en-US">
              <a:ea typeface="ＭＳ Ｐゴシック" panose="020B0600070205080204" pitchFamily="34" charset="-128"/>
            </a:endParaRPr>
          </a:p>
        </p:txBody>
      </p:sp>
      <p:sp>
        <p:nvSpPr>
          <p:cNvPr id="130053" name="Slide Number Placeholder 4">
            <a:extLst>
              <a:ext uri="{FF2B5EF4-FFF2-40B4-BE49-F238E27FC236}">
                <a16:creationId xmlns:a16="http://schemas.microsoft.com/office/drawing/2014/main" id="{9894C014-6702-EACD-D7E5-793C827CD561}"/>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D49AB37-575A-4C06-B730-355C51778191}" type="slidenum">
              <a:rPr lang="en-US" altLang="en-US" sz="1400"/>
              <a:pPr>
                <a:spcBef>
                  <a:spcPct val="0"/>
                </a:spcBef>
                <a:buFontTx/>
                <a:buNone/>
              </a:pPr>
              <a:t>122</a:t>
            </a:fld>
            <a:endParaRPr lang="en-US" altLang="en-US" sz="1400"/>
          </a:p>
        </p:txBody>
      </p:sp>
    </p:spTree>
    <p:extLst>
      <p:ext uri="{BB962C8B-B14F-4D97-AF65-F5344CB8AC3E}">
        <p14:creationId xmlns:p14="http://schemas.microsoft.com/office/powerpoint/2010/main" val="21967901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Content Placeholder 2">
            <a:extLst>
              <a:ext uri="{FF2B5EF4-FFF2-40B4-BE49-F238E27FC236}">
                <a16:creationId xmlns:a16="http://schemas.microsoft.com/office/drawing/2014/main" id="{83F519DC-B7CE-4E5A-E4F8-A0F21D078C0D}"/>
              </a:ext>
            </a:extLst>
          </p:cNvPr>
          <p:cNvSpPr>
            <a:spLocks noGrp="1" noChangeArrowheads="1"/>
          </p:cNvSpPr>
          <p:nvPr>
            <p:ph sz="quarter" idx="12"/>
          </p:nvPr>
        </p:nvSpPr>
        <p:spPr/>
        <p:txBody>
          <a:bodyPr>
            <a:normAutofit/>
          </a:bodyPr>
          <a:lstStyle/>
          <a:p>
            <a:pPr>
              <a:buFontTx/>
              <a:buNone/>
            </a:pPr>
            <a:r>
              <a:rPr lang="en-US" altLang="en-US">
                <a:ea typeface="ＭＳ Ｐゴシック" panose="020B0600070205080204" pitchFamily="34" charset="-128"/>
              </a:rPr>
              <a:t>#!/usr/bin/python </a:t>
            </a:r>
          </a:p>
          <a:p>
            <a:pPr>
              <a:buFontTx/>
              <a:buNone/>
            </a:pPr>
            <a:r>
              <a:rPr lang="en-US" altLang="en-US">
                <a:ea typeface="ＭＳ Ｐゴシック" panose="020B0600070205080204" pitchFamily="34" charset="-128"/>
              </a:rPr>
              <a:t>list = [ 'abcd', 786 , 2.23, 'john', 70.2 ] </a:t>
            </a:r>
          </a:p>
          <a:p>
            <a:pPr>
              <a:buFontTx/>
              <a:buNone/>
            </a:pPr>
            <a:r>
              <a:rPr lang="en-US" altLang="en-US">
                <a:ea typeface="ＭＳ Ｐゴシック" panose="020B0600070205080204" pitchFamily="34" charset="-128"/>
              </a:rPr>
              <a:t>tinylist = [123, 'john']</a:t>
            </a:r>
          </a:p>
          <a:p>
            <a:pPr>
              <a:buFontTx/>
              <a:buNone/>
            </a:pPr>
            <a:r>
              <a:rPr lang="en-US" altLang="en-US">
                <a:ea typeface="ＭＳ Ｐゴシック" panose="020B0600070205080204" pitchFamily="34" charset="-128"/>
              </a:rPr>
              <a:t> print list # Prints complete list</a:t>
            </a:r>
          </a:p>
          <a:p>
            <a:pPr>
              <a:buFontTx/>
              <a:buNone/>
            </a:pPr>
            <a:r>
              <a:rPr lang="en-US" altLang="en-US">
                <a:ea typeface="ＭＳ Ｐゴシック" panose="020B0600070205080204" pitchFamily="34" charset="-128"/>
              </a:rPr>
              <a:t> print list[0] # Prints first element of the list</a:t>
            </a:r>
          </a:p>
          <a:p>
            <a:pPr>
              <a:buFontTx/>
              <a:buNone/>
            </a:pPr>
            <a:r>
              <a:rPr lang="en-US" altLang="en-US">
                <a:ea typeface="ＭＳ Ｐゴシック" panose="020B0600070205080204" pitchFamily="34" charset="-128"/>
              </a:rPr>
              <a:t> print list[1:3] # Prints elements starting from 2nd till 3</a:t>
            </a:r>
            <a:r>
              <a:rPr lang="en-US" altLang="en-US" baseline="30000">
                <a:ea typeface="ＭＳ Ｐゴシック" panose="020B0600070205080204" pitchFamily="34" charset="-128"/>
              </a:rPr>
              <a:t>rd</a:t>
            </a:r>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 print list[2:] # Prints elements starting from 3rd element</a:t>
            </a:r>
          </a:p>
          <a:p>
            <a:pPr>
              <a:buFontTx/>
              <a:buNone/>
            </a:pPr>
            <a:r>
              <a:rPr lang="en-US" altLang="en-US">
                <a:ea typeface="ＭＳ Ｐゴシック" panose="020B0600070205080204" pitchFamily="34" charset="-128"/>
              </a:rPr>
              <a:t> print tinylist * 2 # Prints list two times</a:t>
            </a:r>
          </a:p>
          <a:p>
            <a:pPr>
              <a:buFontTx/>
              <a:buNone/>
            </a:pPr>
            <a:r>
              <a:rPr lang="en-US" altLang="en-US">
                <a:ea typeface="ＭＳ Ｐゴシック" panose="020B0600070205080204" pitchFamily="34" charset="-128"/>
              </a:rPr>
              <a:t> print list + tinylist # Prints concatenated lists</a:t>
            </a:r>
          </a:p>
        </p:txBody>
      </p:sp>
      <p:sp>
        <p:nvSpPr>
          <p:cNvPr id="131074" name="Title 1">
            <a:extLst>
              <a:ext uri="{FF2B5EF4-FFF2-40B4-BE49-F238E27FC236}">
                <a16:creationId xmlns:a16="http://schemas.microsoft.com/office/drawing/2014/main" id="{76C57148-2DEC-C904-487C-E154646FD6BE}"/>
              </a:ext>
            </a:extLst>
          </p:cNvPr>
          <p:cNvSpPr>
            <a:spLocks noGrp="1" noChangeArrowheads="1"/>
          </p:cNvSpPr>
          <p:nvPr>
            <p:ph type="title"/>
          </p:nvPr>
        </p:nvSpPr>
        <p:spPr/>
        <p:txBody>
          <a:bodyPr/>
          <a:lstStyle/>
          <a:p>
            <a:r>
              <a:rPr lang="en-US" altLang="en-US" b="1">
                <a:ea typeface="ＭＳ Ｐゴシック" panose="020B0600070205080204" pitchFamily="34" charset="-128"/>
              </a:rPr>
              <a:t>Python Lists</a:t>
            </a:r>
            <a:endParaRPr lang="en-US" altLang="en-US">
              <a:ea typeface="ＭＳ Ｐゴシック" panose="020B0600070205080204" pitchFamily="34" charset="-128"/>
            </a:endParaRPr>
          </a:p>
        </p:txBody>
      </p:sp>
      <p:sp>
        <p:nvSpPr>
          <p:cNvPr id="131076" name="Footer Placeholder 3">
            <a:extLst>
              <a:ext uri="{FF2B5EF4-FFF2-40B4-BE49-F238E27FC236}">
                <a16:creationId xmlns:a16="http://schemas.microsoft.com/office/drawing/2014/main" id="{67733625-F8BD-52F9-569F-50FFF3239029}"/>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31077" name="Slide Number Placeholder 4">
            <a:extLst>
              <a:ext uri="{FF2B5EF4-FFF2-40B4-BE49-F238E27FC236}">
                <a16:creationId xmlns:a16="http://schemas.microsoft.com/office/drawing/2014/main" id="{C1D7ECBF-E3B4-1336-F833-184822545015}"/>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87148169-AF44-4C88-9268-64EFF15A8F8B}" type="slidenum">
              <a:rPr lang="en-US" altLang="en-US" sz="1400"/>
              <a:pPr>
                <a:spcBef>
                  <a:spcPct val="0"/>
                </a:spcBef>
                <a:buFontTx/>
                <a:buNone/>
              </a:pPr>
              <a:t>123</a:t>
            </a:fld>
            <a:endParaRPr lang="en-US" altLang="en-US" sz="1400"/>
          </a:p>
        </p:txBody>
      </p:sp>
    </p:spTree>
    <p:extLst>
      <p:ext uri="{BB962C8B-B14F-4D97-AF65-F5344CB8AC3E}">
        <p14:creationId xmlns:p14="http://schemas.microsoft.com/office/powerpoint/2010/main" val="34143720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Content Placeholder 2">
            <a:extLst>
              <a:ext uri="{FF2B5EF4-FFF2-40B4-BE49-F238E27FC236}">
                <a16:creationId xmlns:a16="http://schemas.microsoft.com/office/drawing/2014/main" id="{A86E6A72-D902-3DCF-FFB1-704CE613EBB4}"/>
              </a:ext>
            </a:extLst>
          </p:cNvPr>
          <p:cNvSpPr>
            <a:spLocks noGrp="1" noChangeArrowheads="1"/>
          </p:cNvSpPr>
          <p:nvPr>
            <p:ph sz="quarter" idx="12"/>
          </p:nvPr>
        </p:nvSpPr>
        <p:spPr/>
        <p:txBody>
          <a:bodyPr/>
          <a:lstStyle/>
          <a:p>
            <a:pPr>
              <a:buFontTx/>
              <a:buNone/>
            </a:pPr>
            <a:r>
              <a:rPr lang="en-US" altLang="en-US">
                <a:ea typeface="ＭＳ Ｐゴシック" panose="020B0600070205080204" pitchFamily="34" charset="-128"/>
              </a:rPr>
              <a:t>#!/usr/bin/python</a:t>
            </a:r>
          </a:p>
          <a:p>
            <a:pPr>
              <a:buFontTx/>
              <a:buNone/>
            </a:pPr>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list = ['physics', 'chemistry', 1997, 2000];</a:t>
            </a:r>
          </a:p>
          <a:p>
            <a:pPr>
              <a:buFontTx/>
              <a:buNone/>
            </a:pPr>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print "Value available at index 2 : "</a:t>
            </a:r>
          </a:p>
          <a:p>
            <a:pPr>
              <a:buFontTx/>
              <a:buNone/>
            </a:pPr>
            <a:r>
              <a:rPr lang="en-US" altLang="en-US">
                <a:ea typeface="ＭＳ Ｐゴシック" panose="020B0600070205080204" pitchFamily="34" charset="-128"/>
              </a:rPr>
              <a:t>print list[2];</a:t>
            </a:r>
          </a:p>
          <a:p>
            <a:pPr>
              <a:buFontTx/>
              <a:buNone/>
            </a:pPr>
            <a:r>
              <a:rPr lang="en-US" altLang="en-US">
                <a:ea typeface="ＭＳ Ｐゴシック" panose="020B0600070205080204" pitchFamily="34" charset="-128"/>
              </a:rPr>
              <a:t>list[2] = 2001;</a:t>
            </a:r>
          </a:p>
          <a:p>
            <a:pPr>
              <a:buFontTx/>
              <a:buNone/>
            </a:pPr>
            <a:r>
              <a:rPr lang="en-US" altLang="en-US">
                <a:ea typeface="ＭＳ Ｐゴシック" panose="020B0600070205080204" pitchFamily="34" charset="-128"/>
              </a:rPr>
              <a:t>print "New value available at index 2 : "</a:t>
            </a:r>
          </a:p>
          <a:p>
            <a:pPr>
              <a:buFontTx/>
              <a:buNone/>
            </a:pPr>
            <a:r>
              <a:rPr lang="en-US" altLang="en-US">
                <a:ea typeface="ＭＳ Ｐゴシック" panose="020B0600070205080204" pitchFamily="34" charset="-128"/>
              </a:rPr>
              <a:t>print list[2];</a:t>
            </a:r>
          </a:p>
        </p:txBody>
      </p:sp>
      <p:sp>
        <p:nvSpPr>
          <p:cNvPr id="132098" name="Title 1">
            <a:extLst>
              <a:ext uri="{FF2B5EF4-FFF2-40B4-BE49-F238E27FC236}">
                <a16:creationId xmlns:a16="http://schemas.microsoft.com/office/drawing/2014/main" id="{6CD20335-346F-9AE0-F649-BDAD0105D6A9}"/>
              </a:ext>
            </a:extLst>
          </p:cNvPr>
          <p:cNvSpPr>
            <a:spLocks noGrp="1" noChangeArrowheads="1"/>
          </p:cNvSpPr>
          <p:nvPr>
            <p:ph type="title"/>
          </p:nvPr>
        </p:nvSpPr>
        <p:spPr/>
        <p:txBody>
          <a:bodyPr/>
          <a:lstStyle/>
          <a:p>
            <a:r>
              <a:rPr lang="en-US" altLang="en-US" b="1">
                <a:ea typeface="ＭＳ Ｐゴシック" panose="020B0600070205080204" pitchFamily="34" charset="-128"/>
              </a:rPr>
              <a:t>Updating Lists:</a:t>
            </a:r>
            <a:endParaRPr lang="en-US" altLang="en-US">
              <a:ea typeface="ＭＳ Ｐゴシック" panose="020B0600070205080204" pitchFamily="34" charset="-128"/>
            </a:endParaRPr>
          </a:p>
        </p:txBody>
      </p:sp>
      <p:sp>
        <p:nvSpPr>
          <p:cNvPr id="132100" name="Footer Placeholder 3">
            <a:extLst>
              <a:ext uri="{FF2B5EF4-FFF2-40B4-BE49-F238E27FC236}">
                <a16:creationId xmlns:a16="http://schemas.microsoft.com/office/drawing/2014/main" id="{D2A87E93-05C8-87A0-0F52-EB7830F46D1B}"/>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32101" name="Slide Number Placeholder 4">
            <a:extLst>
              <a:ext uri="{FF2B5EF4-FFF2-40B4-BE49-F238E27FC236}">
                <a16:creationId xmlns:a16="http://schemas.microsoft.com/office/drawing/2014/main" id="{E1356A4D-085E-85BF-7782-0A6649F70654}"/>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110E647-27C4-4F73-BB37-1F3B94B124A3}" type="slidenum">
              <a:rPr lang="en-US" altLang="en-US" sz="1400"/>
              <a:pPr>
                <a:spcBef>
                  <a:spcPct val="0"/>
                </a:spcBef>
                <a:buFontTx/>
                <a:buNone/>
              </a:pPr>
              <a:t>124</a:t>
            </a:fld>
            <a:endParaRPr lang="en-US" altLang="en-US" sz="1400" dirty="0"/>
          </a:p>
        </p:txBody>
      </p:sp>
    </p:spTree>
    <p:extLst>
      <p:ext uri="{BB962C8B-B14F-4D97-AF65-F5344CB8AC3E}">
        <p14:creationId xmlns:p14="http://schemas.microsoft.com/office/powerpoint/2010/main" val="11353432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Content Placeholder 2">
            <a:extLst>
              <a:ext uri="{FF2B5EF4-FFF2-40B4-BE49-F238E27FC236}">
                <a16:creationId xmlns:a16="http://schemas.microsoft.com/office/drawing/2014/main" id="{2368C816-96DC-A7CB-8553-966BDD924F78}"/>
              </a:ext>
            </a:extLst>
          </p:cNvPr>
          <p:cNvSpPr>
            <a:spLocks noGrp="1" noChangeArrowheads="1"/>
          </p:cNvSpPr>
          <p:nvPr>
            <p:ph sz="quarter" idx="12"/>
          </p:nvPr>
        </p:nvSpPr>
        <p:spPr/>
        <p:txBody>
          <a:bodyPr/>
          <a:lstStyle/>
          <a:p>
            <a:pPr>
              <a:buFontTx/>
              <a:buNone/>
            </a:pPr>
            <a:r>
              <a:rPr lang="en-US" altLang="en-US">
                <a:ea typeface="ＭＳ Ｐゴシック" panose="020B0600070205080204" pitchFamily="34" charset="-128"/>
              </a:rPr>
              <a:t>#!/usr/bin/python</a:t>
            </a:r>
          </a:p>
          <a:p>
            <a:pPr>
              <a:buFontTx/>
              <a:buNone/>
            </a:pPr>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list1 = ['physics', 'chemistry', 1997, 2000];</a:t>
            </a:r>
          </a:p>
          <a:p>
            <a:pPr>
              <a:buFontTx/>
              <a:buNone/>
            </a:pPr>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print list1;</a:t>
            </a:r>
          </a:p>
          <a:p>
            <a:pPr>
              <a:buFontTx/>
              <a:buNone/>
            </a:pPr>
            <a:r>
              <a:rPr lang="en-US" altLang="en-US">
                <a:ea typeface="ＭＳ Ｐゴシック" panose="020B0600070205080204" pitchFamily="34" charset="-128"/>
              </a:rPr>
              <a:t>del list1[2];</a:t>
            </a:r>
          </a:p>
          <a:p>
            <a:pPr>
              <a:buFontTx/>
              <a:buNone/>
            </a:pPr>
            <a:r>
              <a:rPr lang="en-US" altLang="en-US">
                <a:ea typeface="ＭＳ Ｐゴシック" panose="020B0600070205080204" pitchFamily="34" charset="-128"/>
              </a:rPr>
              <a:t>print "After deleting value at index 2 : "</a:t>
            </a:r>
          </a:p>
          <a:p>
            <a:pPr>
              <a:buFontTx/>
              <a:buNone/>
            </a:pPr>
            <a:r>
              <a:rPr lang="en-US" altLang="en-US">
                <a:ea typeface="ＭＳ Ｐゴシック" panose="020B0600070205080204" pitchFamily="34" charset="-128"/>
              </a:rPr>
              <a:t>print list1;</a:t>
            </a:r>
          </a:p>
        </p:txBody>
      </p:sp>
      <p:sp>
        <p:nvSpPr>
          <p:cNvPr id="133122" name="Title 1">
            <a:extLst>
              <a:ext uri="{FF2B5EF4-FFF2-40B4-BE49-F238E27FC236}">
                <a16:creationId xmlns:a16="http://schemas.microsoft.com/office/drawing/2014/main" id="{BA27B2D7-3213-D71E-2B54-9E67FC90ABF8}"/>
              </a:ext>
            </a:extLst>
          </p:cNvPr>
          <p:cNvSpPr>
            <a:spLocks noGrp="1" noChangeArrowheads="1"/>
          </p:cNvSpPr>
          <p:nvPr>
            <p:ph type="title"/>
          </p:nvPr>
        </p:nvSpPr>
        <p:spPr/>
        <p:txBody>
          <a:bodyPr/>
          <a:lstStyle/>
          <a:p>
            <a:r>
              <a:rPr lang="en-US" altLang="en-US" b="1">
                <a:ea typeface="ＭＳ Ｐゴシック" panose="020B0600070205080204" pitchFamily="34" charset="-128"/>
              </a:rPr>
              <a:t>Delete List Elements</a:t>
            </a:r>
            <a:endParaRPr lang="en-US" altLang="en-US">
              <a:ea typeface="ＭＳ Ｐゴシック" panose="020B0600070205080204" pitchFamily="34" charset="-128"/>
            </a:endParaRPr>
          </a:p>
        </p:txBody>
      </p:sp>
      <p:sp>
        <p:nvSpPr>
          <p:cNvPr id="133125" name="Slide Number Placeholder 4">
            <a:extLst>
              <a:ext uri="{FF2B5EF4-FFF2-40B4-BE49-F238E27FC236}">
                <a16:creationId xmlns:a16="http://schemas.microsoft.com/office/drawing/2014/main" id="{EAC8835E-E991-AC51-15DC-13029D28E923}"/>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5017BE4-6099-4D58-B469-28811BE23A41}" type="slidenum">
              <a:rPr lang="en-US" altLang="en-US" sz="1400"/>
              <a:pPr>
                <a:spcBef>
                  <a:spcPct val="0"/>
                </a:spcBef>
                <a:buFontTx/>
                <a:buNone/>
              </a:pPr>
              <a:t>125</a:t>
            </a:fld>
            <a:endParaRPr lang="en-US" altLang="en-US" sz="1400"/>
          </a:p>
        </p:txBody>
      </p:sp>
    </p:spTree>
    <p:extLst>
      <p:ext uri="{BB962C8B-B14F-4D97-AF65-F5344CB8AC3E}">
        <p14:creationId xmlns:p14="http://schemas.microsoft.com/office/powerpoint/2010/main" val="26975463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a:extLst>
              <a:ext uri="{FF2B5EF4-FFF2-40B4-BE49-F238E27FC236}">
                <a16:creationId xmlns:a16="http://schemas.microsoft.com/office/drawing/2014/main" id="{2AE5CD13-2294-A2FF-9448-9EB6715BEC44}"/>
              </a:ext>
            </a:extLst>
          </p:cNvPr>
          <p:cNvSpPr>
            <a:spLocks noGrp="1" noChangeArrowheads="1"/>
          </p:cNvSpPr>
          <p:nvPr>
            <p:ph type="title"/>
          </p:nvPr>
        </p:nvSpPr>
        <p:spPr/>
        <p:txBody>
          <a:bodyPr/>
          <a:lstStyle/>
          <a:p>
            <a:r>
              <a:rPr lang="en-US" altLang="en-US" b="1">
                <a:ea typeface="ＭＳ Ｐゴシック" panose="020B0600070205080204" pitchFamily="34" charset="-128"/>
              </a:rPr>
              <a:t>Basic List Operations</a:t>
            </a:r>
            <a:endParaRPr lang="en-US" altLang="en-US">
              <a:ea typeface="ＭＳ Ｐゴシック" panose="020B0600070205080204" pitchFamily="34" charset="-128"/>
            </a:endParaRPr>
          </a:p>
        </p:txBody>
      </p:sp>
      <p:sp>
        <p:nvSpPr>
          <p:cNvPr id="134148" name="Slide Number Placeholder 4">
            <a:extLst>
              <a:ext uri="{FF2B5EF4-FFF2-40B4-BE49-F238E27FC236}">
                <a16:creationId xmlns:a16="http://schemas.microsoft.com/office/drawing/2014/main" id="{F5C7857E-3A5B-793A-DCDD-1D58465BCCB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87A0088-D2DF-485C-B5A1-4EB66E42F8ED}" type="slidenum">
              <a:rPr lang="en-US" altLang="en-US" sz="1400"/>
              <a:pPr>
                <a:spcBef>
                  <a:spcPct val="0"/>
                </a:spcBef>
                <a:buFontTx/>
                <a:buNone/>
              </a:pPr>
              <a:t>126</a:t>
            </a:fld>
            <a:endParaRPr lang="en-US" altLang="en-US" sz="1400"/>
          </a:p>
        </p:txBody>
      </p:sp>
      <p:graphicFrame>
        <p:nvGraphicFramePr>
          <p:cNvPr id="6" name="Table 5">
            <a:extLst>
              <a:ext uri="{FF2B5EF4-FFF2-40B4-BE49-F238E27FC236}">
                <a16:creationId xmlns:a16="http://schemas.microsoft.com/office/drawing/2014/main" id="{5D884952-E0C8-E4D8-5524-48C8D4059D46}"/>
              </a:ext>
            </a:extLst>
          </p:cNvPr>
          <p:cNvGraphicFramePr>
            <a:graphicFrameLocks noGrp="1"/>
          </p:cNvGraphicFramePr>
          <p:nvPr/>
        </p:nvGraphicFramePr>
        <p:xfrm>
          <a:off x="393832" y="1676400"/>
          <a:ext cx="8272464" cy="4079877"/>
        </p:xfrm>
        <a:graphic>
          <a:graphicData uri="http://schemas.openxmlformats.org/drawingml/2006/table">
            <a:tbl>
              <a:tblPr/>
              <a:tblGrid>
                <a:gridCol w="2757488">
                  <a:extLst>
                    <a:ext uri="{9D8B030D-6E8A-4147-A177-3AD203B41FA5}">
                      <a16:colId xmlns:a16="http://schemas.microsoft.com/office/drawing/2014/main" val="20000"/>
                    </a:ext>
                  </a:extLst>
                </a:gridCol>
                <a:gridCol w="2757488">
                  <a:extLst>
                    <a:ext uri="{9D8B030D-6E8A-4147-A177-3AD203B41FA5}">
                      <a16:colId xmlns:a16="http://schemas.microsoft.com/office/drawing/2014/main" val="20001"/>
                    </a:ext>
                  </a:extLst>
                </a:gridCol>
                <a:gridCol w="2757488">
                  <a:extLst>
                    <a:ext uri="{9D8B030D-6E8A-4147-A177-3AD203B41FA5}">
                      <a16:colId xmlns:a16="http://schemas.microsoft.com/office/drawing/2014/main" val="20002"/>
                    </a:ext>
                  </a:extLst>
                </a:gridCol>
              </a:tblGrid>
              <a:tr h="865428">
                <a:tc>
                  <a:txBody>
                    <a:bodyPr/>
                    <a:lstStyle/>
                    <a:p>
                      <a:r>
                        <a:rPr lang="en-US" sz="1800" dirty="0"/>
                        <a:t>Python Expression</a:t>
                      </a:r>
                    </a:p>
                  </a:txBody>
                  <a:tcPr marL="91447" marR="91447" marT="45723" marB="45723" anchor="ctr">
                    <a:lnL>
                      <a:noFill/>
                    </a:lnL>
                    <a:lnR>
                      <a:noFill/>
                    </a:lnR>
                    <a:lnT>
                      <a:noFill/>
                    </a:lnT>
                    <a:lnB>
                      <a:noFill/>
                    </a:lnB>
                  </a:tcPr>
                </a:tc>
                <a:tc>
                  <a:txBody>
                    <a:bodyPr/>
                    <a:lstStyle/>
                    <a:p>
                      <a:r>
                        <a:rPr lang="en-US" sz="1800"/>
                        <a:t>Results </a:t>
                      </a:r>
                    </a:p>
                  </a:txBody>
                  <a:tcPr marL="91447" marR="91447" marT="45723" marB="45723" anchor="ctr">
                    <a:lnL>
                      <a:noFill/>
                    </a:lnL>
                    <a:lnR>
                      <a:noFill/>
                    </a:lnR>
                    <a:lnT>
                      <a:noFill/>
                    </a:lnT>
                    <a:lnB>
                      <a:noFill/>
                    </a:lnB>
                  </a:tcPr>
                </a:tc>
                <a:tc>
                  <a:txBody>
                    <a:bodyPr/>
                    <a:lstStyle/>
                    <a:p>
                      <a:r>
                        <a:rPr lang="en-US" sz="1800"/>
                        <a:t>Description</a:t>
                      </a:r>
                    </a:p>
                  </a:txBody>
                  <a:tcPr marL="91447" marR="91447" marT="45723" marB="45723" anchor="ctr">
                    <a:lnL>
                      <a:noFill/>
                    </a:lnL>
                    <a:lnR>
                      <a:noFill/>
                    </a:lnR>
                    <a:lnT>
                      <a:noFill/>
                    </a:lnT>
                    <a:lnB>
                      <a:noFill/>
                    </a:lnB>
                  </a:tcPr>
                </a:tc>
                <a:extLst>
                  <a:ext uri="{0D108BD9-81ED-4DB2-BD59-A6C34878D82A}">
                    <a16:rowId xmlns:a16="http://schemas.microsoft.com/office/drawing/2014/main" val="10000"/>
                  </a:ext>
                </a:extLst>
              </a:tr>
              <a:tr h="494531">
                <a:tc>
                  <a:txBody>
                    <a:bodyPr/>
                    <a:lstStyle/>
                    <a:p>
                      <a:r>
                        <a:rPr lang="en-US" sz="1800"/>
                        <a:t>len([1, 2, 3])</a:t>
                      </a:r>
                    </a:p>
                  </a:txBody>
                  <a:tcPr marL="91447" marR="91447" marT="45723" marB="45723" anchor="ctr">
                    <a:lnL>
                      <a:noFill/>
                    </a:lnL>
                    <a:lnR>
                      <a:noFill/>
                    </a:lnR>
                    <a:lnT>
                      <a:noFill/>
                    </a:lnT>
                    <a:lnB>
                      <a:noFill/>
                    </a:lnB>
                  </a:tcPr>
                </a:tc>
                <a:tc>
                  <a:txBody>
                    <a:bodyPr/>
                    <a:lstStyle/>
                    <a:p>
                      <a:r>
                        <a:rPr lang="en-US" sz="1800"/>
                        <a:t>3</a:t>
                      </a:r>
                    </a:p>
                  </a:txBody>
                  <a:tcPr marL="91447" marR="91447" marT="45723" marB="45723" anchor="ctr">
                    <a:lnL>
                      <a:noFill/>
                    </a:lnL>
                    <a:lnR>
                      <a:noFill/>
                    </a:lnR>
                    <a:lnT>
                      <a:noFill/>
                    </a:lnT>
                    <a:lnB>
                      <a:noFill/>
                    </a:lnB>
                  </a:tcPr>
                </a:tc>
                <a:tc>
                  <a:txBody>
                    <a:bodyPr/>
                    <a:lstStyle/>
                    <a:p>
                      <a:r>
                        <a:rPr lang="en-US" sz="1800"/>
                        <a:t>Length</a:t>
                      </a:r>
                    </a:p>
                  </a:txBody>
                  <a:tcPr marL="91447" marR="91447" marT="45723" marB="45723" anchor="ctr">
                    <a:lnL>
                      <a:noFill/>
                    </a:lnL>
                    <a:lnR>
                      <a:noFill/>
                    </a:lnR>
                    <a:lnT>
                      <a:noFill/>
                    </a:lnT>
                    <a:lnB>
                      <a:noFill/>
                    </a:lnB>
                  </a:tcPr>
                </a:tc>
                <a:extLst>
                  <a:ext uri="{0D108BD9-81ED-4DB2-BD59-A6C34878D82A}">
                    <a16:rowId xmlns:a16="http://schemas.microsoft.com/office/drawing/2014/main" val="10001"/>
                  </a:ext>
                </a:extLst>
              </a:tr>
              <a:tr h="494531">
                <a:tc>
                  <a:txBody>
                    <a:bodyPr/>
                    <a:lstStyle/>
                    <a:p>
                      <a:r>
                        <a:rPr lang="en-US" sz="1800"/>
                        <a:t>[1, 2, 3] + [4, 5, 6]</a:t>
                      </a:r>
                    </a:p>
                  </a:txBody>
                  <a:tcPr marL="91447" marR="91447" marT="45723" marB="45723" anchor="ctr">
                    <a:lnL>
                      <a:noFill/>
                    </a:lnL>
                    <a:lnR>
                      <a:noFill/>
                    </a:lnR>
                    <a:lnT>
                      <a:noFill/>
                    </a:lnT>
                    <a:lnB>
                      <a:noFill/>
                    </a:lnB>
                  </a:tcPr>
                </a:tc>
                <a:tc>
                  <a:txBody>
                    <a:bodyPr/>
                    <a:lstStyle/>
                    <a:p>
                      <a:r>
                        <a:rPr lang="en-US" sz="1800"/>
                        <a:t>[1, 2, 3, 4, 5, 6]</a:t>
                      </a:r>
                    </a:p>
                  </a:txBody>
                  <a:tcPr marL="91447" marR="91447" marT="45723" marB="45723" anchor="ctr">
                    <a:lnL>
                      <a:noFill/>
                    </a:lnL>
                    <a:lnR>
                      <a:noFill/>
                    </a:lnR>
                    <a:lnT>
                      <a:noFill/>
                    </a:lnT>
                    <a:lnB>
                      <a:noFill/>
                    </a:lnB>
                  </a:tcPr>
                </a:tc>
                <a:tc>
                  <a:txBody>
                    <a:bodyPr/>
                    <a:lstStyle/>
                    <a:p>
                      <a:r>
                        <a:rPr lang="en-US" sz="1800"/>
                        <a:t>Concatenation</a:t>
                      </a:r>
                    </a:p>
                  </a:txBody>
                  <a:tcPr marL="91447" marR="91447" marT="45723" marB="45723" anchor="ctr">
                    <a:lnL>
                      <a:noFill/>
                    </a:lnL>
                    <a:lnR>
                      <a:noFill/>
                    </a:lnR>
                    <a:lnT>
                      <a:noFill/>
                    </a:lnT>
                    <a:lnB>
                      <a:noFill/>
                    </a:lnB>
                  </a:tcPr>
                </a:tc>
                <a:extLst>
                  <a:ext uri="{0D108BD9-81ED-4DB2-BD59-A6C34878D82A}">
                    <a16:rowId xmlns:a16="http://schemas.microsoft.com/office/drawing/2014/main" val="10002"/>
                  </a:ext>
                </a:extLst>
              </a:tr>
              <a:tr h="865428">
                <a:tc>
                  <a:txBody>
                    <a:bodyPr/>
                    <a:lstStyle/>
                    <a:p>
                      <a:r>
                        <a:rPr lang="en-US" sz="1800"/>
                        <a:t>['Hi!'] * 4</a:t>
                      </a:r>
                    </a:p>
                  </a:txBody>
                  <a:tcPr marL="91447" marR="91447" marT="45723" marB="45723" anchor="ctr">
                    <a:lnL>
                      <a:noFill/>
                    </a:lnL>
                    <a:lnR>
                      <a:noFill/>
                    </a:lnR>
                    <a:lnT>
                      <a:noFill/>
                    </a:lnT>
                    <a:lnB>
                      <a:noFill/>
                    </a:lnB>
                  </a:tcPr>
                </a:tc>
                <a:tc>
                  <a:txBody>
                    <a:bodyPr/>
                    <a:lstStyle/>
                    <a:p>
                      <a:r>
                        <a:rPr lang="en-US" sz="1800"/>
                        <a:t>['Hi!', 'Hi!', 'Hi!', 'Hi!']</a:t>
                      </a:r>
                    </a:p>
                  </a:txBody>
                  <a:tcPr marL="91447" marR="91447" marT="45723" marB="45723" anchor="ctr">
                    <a:lnL>
                      <a:noFill/>
                    </a:lnL>
                    <a:lnR>
                      <a:noFill/>
                    </a:lnR>
                    <a:lnT>
                      <a:noFill/>
                    </a:lnT>
                    <a:lnB>
                      <a:noFill/>
                    </a:lnB>
                  </a:tcPr>
                </a:tc>
                <a:tc>
                  <a:txBody>
                    <a:bodyPr/>
                    <a:lstStyle/>
                    <a:p>
                      <a:r>
                        <a:rPr lang="en-US" sz="1800"/>
                        <a:t>Repetition</a:t>
                      </a:r>
                    </a:p>
                  </a:txBody>
                  <a:tcPr marL="91447" marR="91447" marT="45723" marB="45723" anchor="ctr">
                    <a:lnL>
                      <a:noFill/>
                    </a:lnL>
                    <a:lnR>
                      <a:noFill/>
                    </a:lnR>
                    <a:lnT>
                      <a:noFill/>
                    </a:lnT>
                    <a:lnB>
                      <a:noFill/>
                    </a:lnB>
                  </a:tcPr>
                </a:tc>
                <a:extLst>
                  <a:ext uri="{0D108BD9-81ED-4DB2-BD59-A6C34878D82A}">
                    <a16:rowId xmlns:a16="http://schemas.microsoft.com/office/drawing/2014/main" val="10003"/>
                  </a:ext>
                </a:extLst>
              </a:tr>
              <a:tr h="494531">
                <a:tc>
                  <a:txBody>
                    <a:bodyPr/>
                    <a:lstStyle/>
                    <a:p>
                      <a:r>
                        <a:rPr lang="en-US" sz="1800"/>
                        <a:t>3 in [1, 2, 3]</a:t>
                      </a:r>
                    </a:p>
                  </a:txBody>
                  <a:tcPr marL="91447" marR="91447" marT="45723" marB="45723" anchor="ctr">
                    <a:lnL>
                      <a:noFill/>
                    </a:lnL>
                    <a:lnR>
                      <a:noFill/>
                    </a:lnR>
                    <a:lnT>
                      <a:noFill/>
                    </a:lnT>
                    <a:lnB>
                      <a:noFill/>
                    </a:lnB>
                  </a:tcPr>
                </a:tc>
                <a:tc>
                  <a:txBody>
                    <a:bodyPr/>
                    <a:lstStyle/>
                    <a:p>
                      <a:r>
                        <a:rPr lang="en-US" sz="1800"/>
                        <a:t>True</a:t>
                      </a:r>
                    </a:p>
                  </a:txBody>
                  <a:tcPr marL="91447" marR="91447" marT="45723" marB="45723" anchor="ctr">
                    <a:lnL>
                      <a:noFill/>
                    </a:lnL>
                    <a:lnR>
                      <a:noFill/>
                    </a:lnR>
                    <a:lnT>
                      <a:noFill/>
                    </a:lnT>
                    <a:lnB>
                      <a:noFill/>
                    </a:lnB>
                  </a:tcPr>
                </a:tc>
                <a:tc>
                  <a:txBody>
                    <a:bodyPr/>
                    <a:lstStyle/>
                    <a:p>
                      <a:r>
                        <a:rPr lang="en-US" sz="1800"/>
                        <a:t>Membership</a:t>
                      </a:r>
                    </a:p>
                  </a:txBody>
                  <a:tcPr marL="91447" marR="91447" marT="45723" marB="45723" anchor="ctr">
                    <a:lnL>
                      <a:noFill/>
                    </a:lnL>
                    <a:lnR>
                      <a:noFill/>
                    </a:lnR>
                    <a:lnT>
                      <a:noFill/>
                    </a:lnT>
                    <a:lnB>
                      <a:noFill/>
                    </a:lnB>
                  </a:tcPr>
                </a:tc>
                <a:extLst>
                  <a:ext uri="{0D108BD9-81ED-4DB2-BD59-A6C34878D82A}">
                    <a16:rowId xmlns:a16="http://schemas.microsoft.com/office/drawing/2014/main" val="10004"/>
                  </a:ext>
                </a:extLst>
              </a:tr>
              <a:tr h="865428">
                <a:tc>
                  <a:txBody>
                    <a:bodyPr/>
                    <a:lstStyle/>
                    <a:p>
                      <a:r>
                        <a:rPr lang="en-US" sz="1800"/>
                        <a:t>for x in [1, 2, 3]: print x,</a:t>
                      </a:r>
                    </a:p>
                  </a:txBody>
                  <a:tcPr marL="91447" marR="91447" marT="45723" marB="45723" anchor="ctr">
                    <a:lnL>
                      <a:noFill/>
                    </a:lnL>
                    <a:lnR>
                      <a:noFill/>
                    </a:lnR>
                    <a:lnT>
                      <a:noFill/>
                    </a:lnT>
                    <a:lnB>
                      <a:noFill/>
                    </a:lnB>
                  </a:tcPr>
                </a:tc>
                <a:tc>
                  <a:txBody>
                    <a:bodyPr/>
                    <a:lstStyle/>
                    <a:p>
                      <a:r>
                        <a:rPr lang="en-US" sz="1800"/>
                        <a:t>1 2 3</a:t>
                      </a:r>
                    </a:p>
                  </a:txBody>
                  <a:tcPr marL="91447" marR="91447" marT="45723" marB="45723" anchor="ctr">
                    <a:lnL>
                      <a:noFill/>
                    </a:lnL>
                    <a:lnR>
                      <a:noFill/>
                    </a:lnR>
                    <a:lnT>
                      <a:noFill/>
                    </a:lnT>
                    <a:lnB>
                      <a:noFill/>
                    </a:lnB>
                  </a:tcPr>
                </a:tc>
                <a:tc>
                  <a:txBody>
                    <a:bodyPr/>
                    <a:lstStyle/>
                    <a:p>
                      <a:r>
                        <a:rPr lang="en-US" sz="1800" dirty="0"/>
                        <a:t>Iteration</a:t>
                      </a:r>
                    </a:p>
                  </a:txBody>
                  <a:tcPr marL="91447" marR="91447" marT="45723" marB="45723" anchor="ctr">
                    <a:lnL>
                      <a:noFill/>
                    </a:lnL>
                    <a:lnR>
                      <a:noFill/>
                    </a:lnR>
                    <a:lnT>
                      <a:noFill/>
                    </a:lnT>
                    <a:lnB>
                      <a:noFill/>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862683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a:extLst>
              <a:ext uri="{FF2B5EF4-FFF2-40B4-BE49-F238E27FC236}">
                <a16:creationId xmlns:a16="http://schemas.microsoft.com/office/drawing/2014/main" id="{04745153-5ACB-9269-E981-54E95FBCC15E}"/>
              </a:ext>
            </a:extLst>
          </p:cNvPr>
          <p:cNvSpPr>
            <a:spLocks noGrp="1" noChangeArrowheads="1"/>
          </p:cNvSpPr>
          <p:nvPr>
            <p:ph type="title"/>
          </p:nvPr>
        </p:nvSpPr>
        <p:spPr/>
        <p:txBody>
          <a:bodyPr/>
          <a:lstStyle/>
          <a:p>
            <a:r>
              <a:rPr lang="en-US" altLang="en-US" b="1">
                <a:ea typeface="ＭＳ Ｐゴシック" panose="020B0600070205080204" pitchFamily="34" charset="-128"/>
              </a:rPr>
              <a:t>Indexing, Slicing, and Matrixes:</a:t>
            </a:r>
            <a:endParaRPr lang="en-US" altLang="en-US">
              <a:ea typeface="ＭＳ Ｐゴシック" panose="020B0600070205080204" pitchFamily="34" charset="-128"/>
            </a:endParaRPr>
          </a:p>
        </p:txBody>
      </p:sp>
      <p:sp>
        <p:nvSpPr>
          <p:cNvPr id="135171" name="Footer Placeholder 3">
            <a:extLst>
              <a:ext uri="{FF2B5EF4-FFF2-40B4-BE49-F238E27FC236}">
                <a16:creationId xmlns:a16="http://schemas.microsoft.com/office/drawing/2014/main" id="{6B45BD85-9F98-1027-90FE-CFE05DE85EF9}"/>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35172" name="Slide Number Placeholder 4">
            <a:extLst>
              <a:ext uri="{FF2B5EF4-FFF2-40B4-BE49-F238E27FC236}">
                <a16:creationId xmlns:a16="http://schemas.microsoft.com/office/drawing/2014/main" id="{0F73B928-E2F8-C8BC-F97E-610B2BBFA1A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EBD8E317-FAE5-4C7F-ACF1-41A066DA7121}" type="slidenum">
              <a:rPr lang="en-US" altLang="en-US" sz="1400"/>
              <a:pPr>
                <a:spcBef>
                  <a:spcPct val="0"/>
                </a:spcBef>
                <a:buFontTx/>
                <a:buNone/>
              </a:pPr>
              <a:t>127</a:t>
            </a:fld>
            <a:endParaRPr lang="en-US" altLang="en-US" sz="1400"/>
          </a:p>
        </p:txBody>
      </p:sp>
      <p:graphicFrame>
        <p:nvGraphicFramePr>
          <p:cNvPr id="6" name="Table 5">
            <a:extLst>
              <a:ext uri="{FF2B5EF4-FFF2-40B4-BE49-F238E27FC236}">
                <a16:creationId xmlns:a16="http://schemas.microsoft.com/office/drawing/2014/main" id="{E12B96F7-4C3D-A04D-C165-DE116645B9D5}"/>
              </a:ext>
            </a:extLst>
          </p:cNvPr>
          <p:cNvGraphicFramePr>
            <a:graphicFrameLocks noGrp="1"/>
          </p:cNvGraphicFramePr>
          <p:nvPr/>
        </p:nvGraphicFramePr>
        <p:xfrm>
          <a:off x="619125" y="1674813"/>
          <a:ext cx="8201025" cy="4248152"/>
        </p:xfrm>
        <a:graphic>
          <a:graphicData uri="http://schemas.openxmlformats.org/drawingml/2006/table">
            <a:tbl>
              <a:tblPr/>
              <a:tblGrid>
                <a:gridCol w="2733675">
                  <a:extLst>
                    <a:ext uri="{9D8B030D-6E8A-4147-A177-3AD203B41FA5}">
                      <a16:colId xmlns:a16="http://schemas.microsoft.com/office/drawing/2014/main" val="20000"/>
                    </a:ext>
                  </a:extLst>
                </a:gridCol>
                <a:gridCol w="2733675">
                  <a:extLst>
                    <a:ext uri="{9D8B030D-6E8A-4147-A177-3AD203B41FA5}">
                      <a16:colId xmlns:a16="http://schemas.microsoft.com/office/drawing/2014/main" val="20001"/>
                    </a:ext>
                  </a:extLst>
                </a:gridCol>
                <a:gridCol w="2733675">
                  <a:extLst>
                    <a:ext uri="{9D8B030D-6E8A-4147-A177-3AD203B41FA5}">
                      <a16:colId xmlns:a16="http://schemas.microsoft.com/office/drawing/2014/main" val="20002"/>
                    </a:ext>
                  </a:extLst>
                </a:gridCol>
              </a:tblGrid>
              <a:tr h="1062038">
                <a:tc>
                  <a:txBody>
                    <a:bodyPr/>
                    <a:lstStyle/>
                    <a:p>
                      <a:r>
                        <a:rPr lang="en-US" sz="1800" dirty="0"/>
                        <a:t>Python Expression</a:t>
                      </a:r>
                    </a:p>
                  </a:txBody>
                  <a:tcPr marL="91435" marR="91435" marT="45717" marB="45717" anchor="ctr">
                    <a:lnL>
                      <a:noFill/>
                    </a:lnL>
                    <a:lnR>
                      <a:noFill/>
                    </a:lnR>
                    <a:lnT>
                      <a:noFill/>
                    </a:lnT>
                    <a:lnB>
                      <a:noFill/>
                    </a:lnB>
                  </a:tcPr>
                </a:tc>
                <a:tc>
                  <a:txBody>
                    <a:bodyPr/>
                    <a:lstStyle/>
                    <a:p>
                      <a:r>
                        <a:rPr lang="en-US" sz="1800" dirty="0"/>
                        <a:t>Results </a:t>
                      </a:r>
                    </a:p>
                  </a:txBody>
                  <a:tcPr marL="91435" marR="91435" marT="45717" marB="45717" anchor="ctr">
                    <a:lnL>
                      <a:noFill/>
                    </a:lnL>
                    <a:lnR>
                      <a:noFill/>
                    </a:lnR>
                    <a:lnT>
                      <a:noFill/>
                    </a:lnT>
                    <a:lnB>
                      <a:noFill/>
                    </a:lnB>
                  </a:tcPr>
                </a:tc>
                <a:tc>
                  <a:txBody>
                    <a:bodyPr/>
                    <a:lstStyle/>
                    <a:p>
                      <a:r>
                        <a:rPr lang="en-US" sz="1800" dirty="0"/>
                        <a:t>Description</a:t>
                      </a:r>
                    </a:p>
                  </a:txBody>
                  <a:tcPr marL="91435" marR="91435" marT="45717" marB="45717" anchor="ctr">
                    <a:lnL>
                      <a:noFill/>
                    </a:lnL>
                    <a:lnR>
                      <a:noFill/>
                    </a:lnR>
                    <a:lnT>
                      <a:noFill/>
                    </a:lnT>
                    <a:lnB>
                      <a:noFill/>
                    </a:lnB>
                  </a:tcPr>
                </a:tc>
                <a:extLst>
                  <a:ext uri="{0D108BD9-81ED-4DB2-BD59-A6C34878D82A}">
                    <a16:rowId xmlns:a16="http://schemas.microsoft.com/office/drawing/2014/main" val="10000"/>
                  </a:ext>
                </a:extLst>
              </a:tr>
              <a:tr h="1062038">
                <a:tc>
                  <a:txBody>
                    <a:bodyPr/>
                    <a:lstStyle/>
                    <a:p>
                      <a:r>
                        <a:rPr lang="en-US" sz="1800"/>
                        <a:t>L[2]</a:t>
                      </a:r>
                    </a:p>
                  </a:txBody>
                  <a:tcPr marL="91435" marR="91435" marT="45717" marB="45717" anchor="ctr">
                    <a:lnL>
                      <a:noFill/>
                    </a:lnL>
                    <a:lnR>
                      <a:noFill/>
                    </a:lnR>
                    <a:lnT>
                      <a:noFill/>
                    </a:lnT>
                    <a:lnB>
                      <a:noFill/>
                    </a:lnB>
                  </a:tcPr>
                </a:tc>
                <a:tc>
                  <a:txBody>
                    <a:bodyPr/>
                    <a:lstStyle/>
                    <a:p>
                      <a:r>
                        <a:rPr lang="en-US" sz="1800"/>
                        <a:t>'SPAM!'</a:t>
                      </a:r>
                    </a:p>
                  </a:txBody>
                  <a:tcPr marL="91435" marR="91435" marT="45717" marB="45717" anchor="ctr">
                    <a:lnL>
                      <a:noFill/>
                    </a:lnL>
                    <a:lnR>
                      <a:noFill/>
                    </a:lnR>
                    <a:lnT>
                      <a:noFill/>
                    </a:lnT>
                    <a:lnB>
                      <a:noFill/>
                    </a:lnB>
                  </a:tcPr>
                </a:tc>
                <a:tc>
                  <a:txBody>
                    <a:bodyPr/>
                    <a:lstStyle/>
                    <a:p>
                      <a:r>
                        <a:rPr lang="en-US" sz="1800"/>
                        <a:t>Offsets start at zero</a:t>
                      </a:r>
                    </a:p>
                  </a:txBody>
                  <a:tcPr marL="91435" marR="91435" marT="45717" marB="45717" anchor="ctr">
                    <a:lnL>
                      <a:noFill/>
                    </a:lnL>
                    <a:lnR>
                      <a:noFill/>
                    </a:lnR>
                    <a:lnT>
                      <a:noFill/>
                    </a:lnT>
                    <a:lnB>
                      <a:noFill/>
                    </a:lnB>
                  </a:tcPr>
                </a:tc>
                <a:extLst>
                  <a:ext uri="{0D108BD9-81ED-4DB2-BD59-A6C34878D82A}">
                    <a16:rowId xmlns:a16="http://schemas.microsoft.com/office/drawing/2014/main" val="10001"/>
                  </a:ext>
                </a:extLst>
              </a:tr>
              <a:tr h="1062038">
                <a:tc>
                  <a:txBody>
                    <a:bodyPr/>
                    <a:lstStyle/>
                    <a:p>
                      <a:r>
                        <a:rPr lang="en-US" sz="1800"/>
                        <a:t>L[-2]</a:t>
                      </a:r>
                    </a:p>
                  </a:txBody>
                  <a:tcPr marL="91435" marR="91435" marT="45717" marB="45717" anchor="ctr">
                    <a:lnL>
                      <a:noFill/>
                    </a:lnL>
                    <a:lnR>
                      <a:noFill/>
                    </a:lnR>
                    <a:lnT>
                      <a:noFill/>
                    </a:lnT>
                    <a:lnB>
                      <a:noFill/>
                    </a:lnB>
                  </a:tcPr>
                </a:tc>
                <a:tc>
                  <a:txBody>
                    <a:bodyPr/>
                    <a:lstStyle/>
                    <a:p>
                      <a:r>
                        <a:rPr lang="en-US" sz="1800"/>
                        <a:t>'Spam'</a:t>
                      </a:r>
                    </a:p>
                  </a:txBody>
                  <a:tcPr marL="91435" marR="91435" marT="45717" marB="45717" anchor="ctr">
                    <a:lnL>
                      <a:noFill/>
                    </a:lnL>
                    <a:lnR>
                      <a:noFill/>
                    </a:lnR>
                    <a:lnT>
                      <a:noFill/>
                    </a:lnT>
                    <a:lnB>
                      <a:noFill/>
                    </a:lnB>
                  </a:tcPr>
                </a:tc>
                <a:tc>
                  <a:txBody>
                    <a:bodyPr/>
                    <a:lstStyle/>
                    <a:p>
                      <a:r>
                        <a:rPr lang="en-US" sz="1800"/>
                        <a:t>Negative: count from the right</a:t>
                      </a:r>
                    </a:p>
                  </a:txBody>
                  <a:tcPr marL="91435" marR="91435" marT="45717" marB="45717" anchor="ctr">
                    <a:lnL>
                      <a:noFill/>
                    </a:lnL>
                    <a:lnR>
                      <a:noFill/>
                    </a:lnR>
                    <a:lnT>
                      <a:noFill/>
                    </a:lnT>
                    <a:lnB>
                      <a:noFill/>
                    </a:lnB>
                  </a:tcPr>
                </a:tc>
                <a:extLst>
                  <a:ext uri="{0D108BD9-81ED-4DB2-BD59-A6C34878D82A}">
                    <a16:rowId xmlns:a16="http://schemas.microsoft.com/office/drawing/2014/main" val="10002"/>
                  </a:ext>
                </a:extLst>
              </a:tr>
              <a:tr h="1062038">
                <a:tc>
                  <a:txBody>
                    <a:bodyPr/>
                    <a:lstStyle/>
                    <a:p>
                      <a:r>
                        <a:rPr lang="en-US" sz="1800"/>
                        <a:t>L[1:]</a:t>
                      </a:r>
                    </a:p>
                  </a:txBody>
                  <a:tcPr marL="91435" marR="91435" marT="45717" marB="45717" anchor="ctr">
                    <a:lnL>
                      <a:noFill/>
                    </a:lnL>
                    <a:lnR>
                      <a:noFill/>
                    </a:lnR>
                    <a:lnT>
                      <a:noFill/>
                    </a:lnT>
                    <a:lnB>
                      <a:noFill/>
                    </a:lnB>
                  </a:tcPr>
                </a:tc>
                <a:tc>
                  <a:txBody>
                    <a:bodyPr/>
                    <a:lstStyle/>
                    <a:p>
                      <a:r>
                        <a:rPr lang="en-US" sz="1800"/>
                        <a:t>['Spam', 'SPAM!']</a:t>
                      </a:r>
                    </a:p>
                  </a:txBody>
                  <a:tcPr marL="91435" marR="91435" marT="45717" marB="45717" anchor="ctr">
                    <a:lnL>
                      <a:noFill/>
                    </a:lnL>
                    <a:lnR>
                      <a:noFill/>
                    </a:lnR>
                    <a:lnT>
                      <a:noFill/>
                    </a:lnT>
                    <a:lnB>
                      <a:noFill/>
                    </a:lnB>
                  </a:tcPr>
                </a:tc>
                <a:tc>
                  <a:txBody>
                    <a:bodyPr/>
                    <a:lstStyle/>
                    <a:p>
                      <a:r>
                        <a:rPr lang="en-US" sz="1800" dirty="0"/>
                        <a:t>Slicing fetches sections</a:t>
                      </a:r>
                    </a:p>
                  </a:txBody>
                  <a:tcPr marL="91435" marR="91435" marT="45717" marB="45717" anchor="ctr">
                    <a:lnL>
                      <a:noFill/>
                    </a:lnL>
                    <a:lnR>
                      <a:noFill/>
                    </a:lnR>
                    <a:lnT>
                      <a:noFill/>
                    </a:lnT>
                    <a:lnB>
                      <a:noFill/>
                    </a:lnB>
                  </a:tcPr>
                </a:tc>
                <a:extLst>
                  <a:ext uri="{0D108BD9-81ED-4DB2-BD59-A6C34878D82A}">
                    <a16:rowId xmlns:a16="http://schemas.microsoft.com/office/drawing/2014/main" val="10003"/>
                  </a:ext>
                </a:extLst>
              </a:tr>
            </a:tbl>
          </a:graphicData>
        </a:graphic>
      </p:graphicFrame>
      <p:sp>
        <p:nvSpPr>
          <p:cNvPr id="135186" name="Rectangle 1">
            <a:extLst>
              <a:ext uri="{FF2B5EF4-FFF2-40B4-BE49-F238E27FC236}">
                <a16:creationId xmlns:a16="http://schemas.microsoft.com/office/drawing/2014/main" id="{C944D157-B427-3155-27A6-C684175BBEBB}"/>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900" dirty="0">
                <a:solidFill>
                  <a:srgbClr val="FFFFFF"/>
                </a:solidFill>
                <a:latin typeface="Arial Unicode MS" pitchFamily="34" charset="-128"/>
              </a:rPr>
              <a:t>L = ['spam', 'Spam', 'SPAM!'] </a:t>
            </a:r>
            <a:endParaRPr lang="en-US" altLang="en-US" sz="800" dirty="0">
              <a:solidFill>
                <a:srgbClr val="FFFFFF"/>
              </a:solidFill>
              <a:latin typeface="Times New Roman" panose="02020603050405020304" pitchFamily="18" charset="0"/>
            </a:endParaRPr>
          </a:p>
          <a:p>
            <a:pPr>
              <a:spcBef>
                <a:spcPct val="0"/>
              </a:spcBef>
              <a:buFontTx/>
              <a:buNone/>
            </a:pPr>
            <a:endParaRPr lang="en-US" altLang="en-US" sz="2000" dirty="0">
              <a:solidFill>
                <a:srgbClr val="FFFFFF"/>
              </a:solidFill>
              <a:latin typeface="Times New Roman" panose="02020603050405020304" pitchFamily="18" charset="0"/>
            </a:endParaRPr>
          </a:p>
        </p:txBody>
      </p:sp>
      <p:sp>
        <p:nvSpPr>
          <p:cNvPr id="135187" name="Rectangle 7">
            <a:extLst>
              <a:ext uri="{FF2B5EF4-FFF2-40B4-BE49-F238E27FC236}">
                <a16:creationId xmlns:a16="http://schemas.microsoft.com/office/drawing/2014/main" id="{16FDB114-A708-1571-0B69-4BB673C24683}"/>
              </a:ext>
            </a:extLst>
          </p:cNvPr>
          <p:cNvSpPr>
            <a:spLocks noChangeArrowheads="1"/>
          </p:cNvSpPr>
          <p:nvPr/>
        </p:nvSpPr>
        <p:spPr bwMode="auto">
          <a:xfrm>
            <a:off x="1747838" y="1443038"/>
            <a:ext cx="3587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2000">
                <a:solidFill>
                  <a:srgbClr val="FFFFFF"/>
                </a:solidFill>
                <a:latin typeface="Times New Roman" panose="02020603050405020304" pitchFamily="18" charset="0"/>
              </a:rPr>
              <a:t>L =</a:t>
            </a:r>
            <a:r>
              <a:rPr lang="en-US" altLang="en-US" sz="2000">
                <a:solidFill>
                  <a:schemeClr val="tx1"/>
                </a:solidFill>
                <a:latin typeface="Times New Roman" panose="02020603050405020304" pitchFamily="18" charset="0"/>
              </a:rPr>
              <a:t>L = ['spam', 'Spam', 'SPAM!‘]</a:t>
            </a:r>
          </a:p>
        </p:txBody>
      </p:sp>
    </p:spTree>
    <p:extLst>
      <p:ext uri="{BB962C8B-B14F-4D97-AF65-F5344CB8AC3E}">
        <p14:creationId xmlns:p14="http://schemas.microsoft.com/office/powerpoint/2010/main" val="6572832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a:extLst>
              <a:ext uri="{FF2B5EF4-FFF2-40B4-BE49-F238E27FC236}">
                <a16:creationId xmlns:a16="http://schemas.microsoft.com/office/drawing/2014/main" id="{096F8916-1EEF-9CFC-168F-F26AF29862A3}"/>
              </a:ext>
            </a:extLst>
          </p:cNvPr>
          <p:cNvSpPr>
            <a:spLocks noGrp="1" noChangeArrowheads="1"/>
          </p:cNvSpPr>
          <p:nvPr>
            <p:ph type="title"/>
          </p:nvPr>
        </p:nvSpPr>
        <p:spPr/>
        <p:txBody>
          <a:bodyPr/>
          <a:lstStyle/>
          <a:p>
            <a:r>
              <a:rPr lang="en-US" altLang="en-US" b="1">
                <a:ea typeface="ＭＳ Ｐゴシック" panose="020B0600070205080204" pitchFamily="34" charset="-128"/>
              </a:rPr>
              <a:t>Built-in List Functions &amp; Methods</a:t>
            </a:r>
            <a:endParaRPr lang="en-US" altLang="en-US">
              <a:ea typeface="ＭＳ Ｐゴシック" panose="020B0600070205080204" pitchFamily="34" charset="-128"/>
            </a:endParaRPr>
          </a:p>
        </p:txBody>
      </p:sp>
      <p:sp>
        <p:nvSpPr>
          <p:cNvPr id="136195" name="Footer Placeholder 3">
            <a:extLst>
              <a:ext uri="{FF2B5EF4-FFF2-40B4-BE49-F238E27FC236}">
                <a16:creationId xmlns:a16="http://schemas.microsoft.com/office/drawing/2014/main" id="{2C59D585-95A8-BE82-BA04-FCE3A4D7A70A}"/>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36196" name="Slide Number Placeholder 4">
            <a:extLst>
              <a:ext uri="{FF2B5EF4-FFF2-40B4-BE49-F238E27FC236}">
                <a16:creationId xmlns:a16="http://schemas.microsoft.com/office/drawing/2014/main" id="{287880BE-290B-3384-D190-B2ECA0B100FC}"/>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8F8036D4-1A02-481A-9221-AEB8662921CE}" type="slidenum">
              <a:rPr lang="en-US" altLang="en-US" sz="1400"/>
              <a:pPr>
                <a:spcBef>
                  <a:spcPct val="0"/>
                </a:spcBef>
                <a:buFontTx/>
                <a:buNone/>
              </a:pPr>
              <a:t>128</a:t>
            </a:fld>
            <a:endParaRPr lang="en-US" altLang="en-US" sz="1400"/>
          </a:p>
        </p:txBody>
      </p:sp>
      <p:graphicFrame>
        <p:nvGraphicFramePr>
          <p:cNvPr id="6" name="Table 5">
            <a:extLst>
              <a:ext uri="{FF2B5EF4-FFF2-40B4-BE49-F238E27FC236}">
                <a16:creationId xmlns:a16="http://schemas.microsoft.com/office/drawing/2014/main" id="{61BE26FB-4486-474E-00B1-5A51A738D2E4}"/>
              </a:ext>
            </a:extLst>
          </p:cNvPr>
          <p:cNvGraphicFramePr>
            <a:graphicFrameLocks noGrp="1"/>
          </p:cNvGraphicFramePr>
          <p:nvPr/>
        </p:nvGraphicFramePr>
        <p:xfrm>
          <a:off x="492125" y="1687513"/>
          <a:ext cx="8397875" cy="4291014"/>
        </p:xfrm>
        <a:graphic>
          <a:graphicData uri="http://schemas.openxmlformats.org/drawingml/2006/table">
            <a:tbl>
              <a:tblPr/>
              <a:tblGrid>
                <a:gridCol w="1477013">
                  <a:extLst>
                    <a:ext uri="{9D8B030D-6E8A-4147-A177-3AD203B41FA5}">
                      <a16:colId xmlns:a16="http://schemas.microsoft.com/office/drawing/2014/main" val="20000"/>
                    </a:ext>
                  </a:extLst>
                </a:gridCol>
                <a:gridCol w="6920862">
                  <a:extLst>
                    <a:ext uri="{9D8B030D-6E8A-4147-A177-3AD203B41FA5}">
                      <a16:colId xmlns:a16="http://schemas.microsoft.com/office/drawing/2014/main" val="20001"/>
                    </a:ext>
                  </a:extLst>
                </a:gridCol>
              </a:tblGrid>
              <a:tr h="715169">
                <a:tc>
                  <a:txBody>
                    <a:bodyPr/>
                    <a:lstStyle/>
                    <a:p>
                      <a:r>
                        <a:rPr lang="en-US" sz="1800"/>
                        <a:t>SN</a:t>
                      </a:r>
                    </a:p>
                  </a:txBody>
                  <a:tcPr marL="91434" marR="91434" marT="45724" marB="45724" anchor="ctr">
                    <a:lnL>
                      <a:noFill/>
                    </a:lnL>
                    <a:lnR>
                      <a:noFill/>
                    </a:lnR>
                    <a:lnT>
                      <a:noFill/>
                    </a:lnT>
                    <a:lnB>
                      <a:noFill/>
                    </a:lnB>
                  </a:tcPr>
                </a:tc>
                <a:tc>
                  <a:txBody>
                    <a:bodyPr/>
                    <a:lstStyle/>
                    <a:p>
                      <a:r>
                        <a:rPr lang="en-US" sz="1800"/>
                        <a:t>Function with Description</a:t>
                      </a:r>
                    </a:p>
                  </a:txBody>
                  <a:tcPr marL="91434" marR="91434" marT="45724" marB="45724" anchor="ctr">
                    <a:lnL>
                      <a:noFill/>
                    </a:lnL>
                    <a:lnR>
                      <a:noFill/>
                    </a:lnR>
                    <a:lnT>
                      <a:noFill/>
                    </a:lnT>
                    <a:lnB>
                      <a:noFill/>
                    </a:lnB>
                  </a:tcPr>
                </a:tc>
                <a:extLst>
                  <a:ext uri="{0D108BD9-81ED-4DB2-BD59-A6C34878D82A}">
                    <a16:rowId xmlns:a16="http://schemas.microsoft.com/office/drawing/2014/main" val="10000"/>
                  </a:ext>
                </a:extLst>
              </a:tr>
              <a:tr h="715169">
                <a:tc>
                  <a:txBody>
                    <a:bodyPr/>
                    <a:lstStyle/>
                    <a:p>
                      <a:r>
                        <a:rPr lang="en-US" sz="1800"/>
                        <a:t>1</a:t>
                      </a:r>
                    </a:p>
                  </a:txBody>
                  <a:tcPr marL="91434" marR="91434" marT="45724" marB="45724" anchor="ctr">
                    <a:lnL>
                      <a:noFill/>
                    </a:lnL>
                    <a:lnR>
                      <a:noFill/>
                    </a:lnR>
                    <a:lnT>
                      <a:noFill/>
                    </a:lnT>
                    <a:lnB>
                      <a:noFill/>
                    </a:lnB>
                  </a:tcPr>
                </a:tc>
                <a:tc>
                  <a:txBody>
                    <a:bodyPr/>
                    <a:lstStyle/>
                    <a:p>
                      <a:r>
                        <a:rPr lang="en-US" sz="1800">
                          <a:hlinkClick r:id="rId2" action="ppaction://hlinkfile"/>
                        </a:rPr>
                        <a:t>cmp(list1, list2)</a:t>
                      </a:r>
                      <a:br>
                        <a:rPr lang="en-US" sz="1800"/>
                      </a:br>
                      <a:r>
                        <a:rPr lang="en-US" sz="1800"/>
                        <a:t>Compares elements of both lists.</a:t>
                      </a:r>
                    </a:p>
                  </a:txBody>
                  <a:tcPr marL="91434" marR="91434" marT="45724" marB="45724" anchor="ctr">
                    <a:lnL>
                      <a:noFill/>
                    </a:lnL>
                    <a:lnR>
                      <a:noFill/>
                    </a:lnR>
                    <a:lnT>
                      <a:noFill/>
                    </a:lnT>
                    <a:lnB>
                      <a:noFill/>
                    </a:lnB>
                  </a:tcPr>
                </a:tc>
                <a:extLst>
                  <a:ext uri="{0D108BD9-81ED-4DB2-BD59-A6C34878D82A}">
                    <a16:rowId xmlns:a16="http://schemas.microsoft.com/office/drawing/2014/main" val="10001"/>
                  </a:ext>
                </a:extLst>
              </a:tr>
              <a:tr h="715169">
                <a:tc>
                  <a:txBody>
                    <a:bodyPr/>
                    <a:lstStyle/>
                    <a:p>
                      <a:r>
                        <a:rPr lang="en-US" sz="1800"/>
                        <a:t>2</a:t>
                      </a:r>
                    </a:p>
                  </a:txBody>
                  <a:tcPr marL="91434" marR="91434" marT="45724" marB="45724" anchor="ctr">
                    <a:lnL>
                      <a:noFill/>
                    </a:lnL>
                    <a:lnR>
                      <a:noFill/>
                    </a:lnR>
                    <a:lnT>
                      <a:noFill/>
                    </a:lnT>
                    <a:lnB>
                      <a:noFill/>
                    </a:lnB>
                  </a:tcPr>
                </a:tc>
                <a:tc>
                  <a:txBody>
                    <a:bodyPr/>
                    <a:lstStyle/>
                    <a:p>
                      <a:r>
                        <a:rPr lang="en-US" sz="1800">
                          <a:hlinkClick r:id="rId3" action="ppaction://hlinkfile"/>
                        </a:rPr>
                        <a:t>len(list)</a:t>
                      </a:r>
                      <a:br>
                        <a:rPr lang="en-US" sz="1800"/>
                      </a:br>
                      <a:r>
                        <a:rPr lang="en-US" sz="1800"/>
                        <a:t>Gives the total length of the list.</a:t>
                      </a:r>
                    </a:p>
                  </a:txBody>
                  <a:tcPr marL="91434" marR="91434" marT="45724" marB="45724" anchor="ctr">
                    <a:lnL>
                      <a:noFill/>
                    </a:lnL>
                    <a:lnR>
                      <a:noFill/>
                    </a:lnR>
                    <a:lnT>
                      <a:noFill/>
                    </a:lnT>
                    <a:lnB>
                      <a:noFill/>
                    </a:lnB>
                  </a:tcPr>
                </a:tc>
                <a:extLst>
                  <a:ext uri="{0D108BD9-81ED-4DB2-BD59-A6C34878D82A}">
                    <a16:rowId xmlns:a16="http://schemas.microsoft.com/office/drawing/2014/main" val="10002"/>
                  </a:ext>
                </a:extLst>
              </a:tr>
              <a:tr h="715169">
                <a:tc>
                  <a:txBody>
                    <a:bodyPr/>
                    <a:lstStyle/>
                    <a:p>
                      <a:r>
                        <a:rPr lang="en-US" sz="1800"/>
                        <a:t>3</a:t>
                      </a:r>
                    </a:p>
                  </a:txBody>
                  <a:tcPr marL="91434" marR="91434" marT="45724" marB="45724" anchor="ctr">
                    <a:lnL>
                      <a:noFill/>
                    </a:lnL>
                    <a:lnR>
                      <a:noFill/>
                    </a:lnR>
                    <a:lnT>
                      <a:noFill/>
                    </a:lnT>
                    <a:lnB>
                      <a:noFill/>
                    </a:lnB>
                  </a:tcPr>
                </a:tc>
                <a:tc>
                  <a:txBody>
                    <a:bodyPr/>
                    <a:lstStyle/>
                    <a:p>
                      <a:r>
                        <a:rPr lang="en-US" sz="1800">
                          <a:hlinkClick r:id="rId4" action="ppaction://hlinkfile"/>
                        </a:rPr>
                        <a:t>max(list)</a:t>
                      </a:r>
                      <a:br>
                        <a:rPr lang="en-US" sz="1800"/>
                      </a:br>
                      <a:r>
                        <a:rPr lang="en-US" sz="1800"/>
                        <a:t>Returns item from the list with max value.</a:t>
                      </a:r>
                    </a:p>
                  </a:txBody>
                  <a:tcPr marL="91434" marR="91434" marT="45724" marB="45724" anchor="ctr">
                    <a:lnL>
                      <a:noFill/>
                    </a:lnL>
                    <a:lnR>
                      <a:noFill/>
                    </a:lnR>
                    <a:lnT>
                      <a:noFill/>
                    </a:lnT>
                    <a:lnB>
                      <a:noFill/>
                    </a:lnB>
                  </a:tcPr>
                </a:tc>
                <a:extLst>
                  <a:ext uri="{0D108BD9-81ED-4DB2-BD59-A6C34878D82A}">
                    <a16:rowId xmlns:a16="http://schemas.microsoft.com/office/drawing/2014/main" val="10003"/>
                  </a:ext>
                </a:extLst>
              </a:tr>
              <a:tr h="715169">
                <a:tc>
                  <a:txBody>
                    <a:bodyPr/>
                    <a:lstStyle/>
                    <a:p>
                      <a:r>
                        <a:rPr lang="en-US" sz="1800"/>
                        <a:t>4</a:t>
                      </a:r>
                    </a:p>
                  </a:txBody>
                  <a:tcPr marL="91434" marR="91434" marT="45724" marB="45724" anchor="ctr">
                    <a:lnL>
                      <a:noFill/>
                    </a:lnL>
                    <a:lnR>
                      <a:noFill/>
                    </a:lnR>
                    <a:lnT>
                      <a:noFill/>
                    </a:lnT>
                    <a:lnB>
                      <a:noFill/>
                    </a:lnB>
                  </a:tcPr>
                </a:tc>
                <a:tc>
                  <a:txBody>
                    <a:bodyPr/>
                    <a:lstStyle/>
                    <a:p>
                      <a:r>
                        <a:rPr lang="en-US" sz="1800">
                          <a:hlinkClick r:id="rId5" action="ppaction://hlinkfile"/>
                        </a:rPr>
                        <a:t>min(list)</a:t>
                      </a:r>
                      <a:br>
                        <a:rPr lang="en-US" sz="1800"/>
                      </a:br>
                      <a:r>
                        <a:rPr lang="en-US" sz="1800"/>
                        <a:t>Returns item from the list with min value.</a:t>
                      </a:r>
                    </a:p>
                  </a:txBody>
                  <a:tcPr marL="91434" marR="91434" marT="45724" marB="45724" anchor="ctr">
                    <a:lnL>
                      <a:noFill/>
                    </a:lnL>
                    <a:lnR>
                      <a:noFill/>
                    </a:lnR>
                    <a:lnT>
                      <a:noFill/>
                    </a:lnT>
                    <a:lnB>
                      <a:noFill/>
                    </a:lnB>
                  </a:tcPr>
                </a:tc>
                <a:extLst>
                  <a:ext uri="{0D108BD9-81ED-4DB2-BD59-A6C34878D82A}">
                    <a16:rowId xmlns:a16="http://schemas.microsoft.com/office/drawing/2014/main" val="10004"/>
                  </a:ext>
                </a:extLst>
              </a:tr>
              <a:tr h="715169">
                <a:tc>
                  <a:txBody>
                    <a:bodyPr/>
                    <a:lstStyle/>
                    <a:p>
                      <a:r>
                        <a:rPr lang="en-US" sz="1800"/>
                        <a:t>5</a:t>
                      </a:r>
                    </a:p>
                  </a:txBody>
                  <a:tcPr marL="91434" marR="91434" marT="45724" marB="45724" anchor="ctr">
                    <a:lnL>
                      <a:noFill/>
                    </a:lnL>
                    <a:lnR>
                      <a:noFill/>
                    </a:lnR>
                    <a:lnT>
                      <a:noFill/>
                    </a:lnT>
                    <a:lnB>
                      <a:noFill/>
                    </a:lnB>
                  </a:tcPr>
                </a:tc>
                <a:tc>
                  <a:txBody>
                    <a:bodyPr/>
                    <a:lstStyle/>
                    <a:p>
                      <a:r>
                        <a:rPr lang="en-US" sz="1800" dirty="0">
                          <a:hlinkClick r:id="rId6" action="ppaction://hlinkfile"/>
                        </a:rPr>
                        <a:t>list(</a:t>
                      </a:r>
                      <a:r>
                        <a:rPr lang="en-US" sz="1800" dirty="0" err="1">
                          <a:hlinkClick r:id="rId6" action="ppaction://hlinkfile"/>
                        </a:rPr>
                        <a:t>seq</a:t>
                      </a:r>
                      <a:r>
                        <a:rPr lang="en-US" sz="1800" dirty="0">
                          <a:hlinkClick r:id="rId6" action="ppaction://hlinkfile"/>
                        </a:rPr>
                        <a:t>)</a:t>
                      </a:r>
                      <a:br>
                        <a:rPr lang="en-US" sz="1800" dirty="0"/>
                      </a:br>
                      <a:r>
                        <a:rPr lang="en-US" sz="1800" dirty="0"/>
                        <a:t>Converts a </a:t>
                      </a:r>
                      <a:r>
                        <a:rPr lang="en-US" sz="1800" dirty="0" err="1"/>
                        <a:t>tuple</a:t>
                      </a:r>
                      <a:r>
                        <a:rPr lang="en-US" sz="1800" dirty="0"/>
                        <a:t> into list.</a:t>
                      </a:r>
                    </a:p>
                  </a:txBody>
                  <a:tcPr marL="91434" marR="91434" marT="45724" marB="45724" anchor="ctr">
                    <a:lnL>
                      <a:noFill/>
                    </a:lnL>
                    <a:lnR>
                      <a:noFill/>
                    </a:lnR>
                    <a:lnT>
                      <a:noFill/>
                    </a:lnT>
                    <a:lnB>
                      <a:noFill/>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437985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a:extLst>
              <a:ext uri="{FF2B5EF4-FFF2-40B4-BE49-F238E27FC236}">
                <a16:creationId xmlns:a16="http://schemas.microsoft.com/office/drawing/2014/main" id="{D1294896-6CD9-58C0-D97C-B75A2E5C60C8}"/>
              </a:ext>
            </a:extLst>
          </p:cNvPr>
          <p:cNvSpPr>
            <a:spLocks noGrp="1" noChangeArrowheads="1"/>
          </p:cNvSpPr>
          <p:nvPr>
            <p:ph type="title"/>
          </p:nvPr>
        </p:nvSpPr>
        <p:spPr/>
        <p:txBody>
          <a:bodyPr/>
          <a:lstStyle/>
          <a:p>
            <a:r>
              <a:rPr lang="en-US" altLang="en-US" b="1">
                <a:ea typeface="ＭＳ Ｐゴシック" panose="020B0600070205080204" pitchFamily="34" charset="-128"/>
              </a:rPr>
              <a:t>Built-in List Functions &amp; Methods</a:t>
            </a:r>
            <a:endParaRPr lang="en-US" altLang="en-US">
              <a:ea typeface="ＭＳ Ｐゴシック" panose="020B0600070205080204" pitchFamily="34" charset="-128"/>
            </a:endParaRPr>
          </a:p>
        </p:txBody>
      </p:sp>
      <p:sp>
        <p:nvSpPr>
          <p:cNvPr id="137219" name="Footer Placeholder 3">
            <a:extLst>
              <a:ext uri="{FF2B5EF4-FFF2-40B4-BE49-F238E27FC236}">
                <a16:creationId xmlns:a16="http://schemas.microsoft.com/office/drawing/2014/main" id="{B5C45FF7-8E8E-9CE0-AC3E-10F48531CBF1}"/>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37220" name="Slide Number Placeholder 4">
            <a:extLst>
              <a:ext uri="{FF2B5EF4-FFF2-40B4-BE49-F238E27FC236}">
                <a16:creationId xmlns:a16="http://schemas.microsoft.com/office/drawing/2014/main" id="{1AA32BD9-AD6B-898D-83A1-C1902DCE872F}"/>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E471BC04-F496-4882-8DA3-9C0C1893F3D7}" type="slidenum">
              <a:rPr lang="en-US" altLang="en-US" sz="1400"/>
              <a:pPr>
                <a:spcBef>
                  <a:spcPct val="0"/>
                </a:spcBef>
                <a:buFontTx/>
                <a:buNone/>
              </a:pPr>
              <a:t>129</a:t>
            </a:fld>
            <a:endParaRPr lang="en-US" altLang="en-US" sz="1400"/>
          </a:p>
        </p:txBody>
      </p:sp>
      <p:graphicFrame>
        <p:nvGraphicFramePr>
          <p:cNvPr id="6" name="Table 5">
            <a:extLst>
              <a:ext uri="{FF2B5EF4-FFF2-40B4-BE49-F238E27FC236}">
                <a16:creationId xmlns:a16="http://schemas.microsoft.com/office/drawing/2014/main" id="{AF0B6D7C-9D9C-3B38-2287-90368F9005CE}"/>
              </a:ext>
            </a:extLst>
          </p:cNvPr>
          <p:cNvGraphicFramePr>
            <a:graphicFrameLocks noGrp="1"/>
          </p:cNvGraphicFramePr>
          <p:nvPr/>
        </p:nvGraphicFramePr>
        <p:xfrm>
          <a:off x="492125" y="1125538"/>
          <a:ext cx="8272463" cy="5324517"/>
        </p:xfrm>
        <a:graphic>
          <a:graphicData uri="http://schemas.openxmlformats.org/drawingml/2006/table">
            <a:tbl>
              <a:tblPr/>
              <a:tblGrid>
                <a:gridCol w="1435019">
                  <a:extLst>
                    <a:ext uri="{9D8B030D-6E8A-4147-A177-3AD203B41FA5}">
                      <a16:colId xmlns:a16="http://schemas.microsoft.com/office/drawing/2014/main" val="20000"/>
                    </a:ext>
                  </a:extLst>
                </a:gridCol>
                <a:gridCol w="6837444">
                  <a:extLst>
                    <a:ext uri="{9D8B030D-6E8A-4147-A177-3AD203B41FA5}">
                      <a16:colId xmlns:a16="http://schemas.microsoft.com/office/drawing/2014/main" val="20001"/>
                    </a:ext>
                  </a:extLst>
                </a:gridCol>
              </a:tblGrid>
              <a:tr h="413199">
                <a:tc>
                  <a:txBody>
                    <a:bodyPr/>
                    <a:lstStyle/>
                    <a:p>
                      <a:r>
                        <a:rPr lang="en-US" sz="1600" dirty="0"/>
                        <a:t>SN</a:t>
                      </a:r>
                    </a:p>
                  </a:txBody>
                  <a:tcPr marL="58062" marR="58062" marT="29011" marB="29011" anchor="ctr">
                    <a:lnL>
                      <a:noFill/>
                    </a:lnL>
                    <a:lnR>
                      <a:noFill/>
                    </a:lnR>
                    <a:lnT>
                      <a:noFill/>
                    </a:lnT>
                    <a:lnB>
                      <a:noFill/>
                    </a:lnB>
                  </a:tcPr>
                </a:tc>
                <a:tc>
                  <a:txBody>
                    <a:bodyPr/>
                    <a:lstStyle/>
                    <a:p>
                      <a:r>
                        <a:rPr lang="en-US" sz="1600" dirty="0"/>
                        <a:t>Methods with Description</a:t>
                      </a:r>
                    </a:p>
                  </a:txBody>
                  <a:tcPr marL="58062" marR="58062" marT="29011" marB="29011" anchor="ctr">
                    <a:lnL>
                      <a:noFill/>
                    </a:lnL>
                    <a:lnR>
                      <a:noFill/>
                    </a:lnR>
                    <a:lnT>
                      <a:noFill/>
                    </a:lnT>
                    <a:lnB>
                      <a:noFill/>
                    </a:lnB>
                  </a:tcPr>
                </a:tc>
                <a:extLst>
                  <a:ext uri="{0D108BD9-81ED-4DB2-BD59-A6C34878D82A}">
                    <a16:rowId xmlns:a16="http://schemas.microsoft.com/office/drawing/2014/main" val="10000"/>
                  </a:ext>
                </a:extLst>
              </a:tr>
              <a:tr h="545697">
                <a:tc>
                  <a:txBody>
                    <a:bodyPr/>
                    <a:lstStyle/>
                    <a:p>
                      <a:r>
                        <a:rPr lang="en-US" sz="1600"/>
                        <a:t>1</a:t>
                      </a:r>
                    </a:p>
                  </a:txBody>
                  <a:tcPr marL="58062" marR="58062" marT="29011" marB="29011" anchor="ctr">
                    <a:lnL>
                      <a:noFill/>
                    </a:lnL>
                    <a:lnR>
                      <a:noFill/>
                    </a:lnR>
                    <a:lnT>
                      <a:noFill/>
                    </a:lnT>
                    <a:lnB>
                      <a:noFill/>
                    </a:lnB>
                  </a:tcPr>
                </a:tc>
                <a:tc>
                  <a:txBody>
                    <a:bodyPr/>
                    <a:lstStyle/>
                    <a:p>
                      <a:r>
                        <a:rPr lang="en-US" sz="1600">
                          <a:hlinkClick r:id="rId2" action="ppaction://hlinkfile"/>
                        </a:rPr>
                        <a:t>list.append(obj)</a:t>
                      </a:r>
                      <a:br>
                        <a:rPr lang="en-US" sz="1600"/>
                      </a:br>
                      <a:r>
                        <a:rPr lang="en-US" sz="1600"/>
                        <a:t>Appends object obj to list</a:t>
                      </a:r>
                    </a:p>
                  </a:txBody>
                  <a:tcPr marL="58062" marR="58062" marT="29011" marB="29011" anchor="ctr">
                    <a:lnL>
                      <a:noFill/>
                    </a:lnL>
                    <a:lnR>
                      <a:noFill/>
                    </a:lnR>
                    <a:lnT>
                      <a:noFill/>
                    </a:lnT>
                    <a:lnB>
                      <a:noFill/>
                    </a:lnB>
                  </a:tcPr>
                </a:tc>
                <a:extLst>
                  <a:ext uri="{0D108BD9-81ED-4DB2-BD59-A6C34878D82A}">
                    <a16:rowId xmlns:a16="http://schemas.microsoft.com/office/drawing/2014/main" val="10001"/>
                  </a:ext>
                </a:extLst>
              </a:tr>
              <a:tr h="545697">
                <a:tc>
                  <a:txBody>
                    <a:bodyPr/>
                    <a:lstStyle/>
                    <a:p>
                      <a:r>
                        <a:rPr lang="en-US" sz="1600"/>
                        <a:t>2</a:t>
                      </a:r>
                    </a:p>
                  </a:txBody>
                  <a:tcPr marL="58062" marR="58062" marT="29011" marB="29011" anchor="ctr">
                    <a:lnL>
                      <a:noFill/>
                    </a:lnL>
                    <a:lnR>
                      <a:noFill/>
                    </a:lnR>
                    <a:lnT>
                      <a:noFill/>
                    </a:lnT>
                    <a:lnB>
                      <a:noFill/>
                    </a:lnB>
                  </a:tcPr>
                </a:tc>
                <a:tc>
                  <a:txBody>
                    <a:bodyPr/>
                    <a:lstStyle/>
                    <a:p>
                      <a:r>
                        <a:rPr lang="en-US" sz="1600">
                          <a:hlinkClick r:id="rId3" action="ppaction://hlinkfile"/>
                        </a:rPr>
                        <a:t>list.count(obj)</a:t>
                      </a:r>
                      <a:br>
                        <a:rPr lang="en-US" sz="1600"/>
                      </a:br>
                      <a:r>
                        <a:rPr lang="en-US" sz="1600"/>
                        <a:t>Returns count of how many times obj occurs in list</a:t>
                      </a:r>
                    </a:p>
                  </a:txBody>
                  <a:tcPr marL="58062" marR="58062" marT="29011" marB="29011" anchor="ctr">
                    <a:lnL>
                      <a:noFill/>
                    </a:lnL>
                    <a:lnR>
                      <a:noFill/>
                    </a:lnR>
                    <a:lnT>
                      <a:noFill/>
                    </a:lnT>
                    <a:lnB>
                      <a:noFill/>
                    </a:lnB>
                  </a:tcPr>
                </a:tc>
                <a:extLst>
                  <a:ext uri="{0D108BD9-81ED-4DB2-BD59-A6C34878D82A}">
                    <a16:rowId xmlns:a16="http://schemas.microsoft.com/office/drawing/2014/main" val="10002"/>
                  </a:ext>
                </a:extLst>
              </a:tr>
              <a:tr h="545697">
                <a:tc>
                  <a:txBody>
                    <a:bodyPr/>
                    <a:lstStyle/>
                    <a:p>
                      <a:r>
                        <a:rPr lang="en-US" sz="1600"/>
                        <a:t>3</a:t>
                      </a:r>
                    </a:p>
                  </a:txBody>
                  <a:tcPr marL="58062" marR="58062" marT="29011" marB="29011" anchor="ctr">
                    <a:lnL>
                      <a:noFill/>
                    </a:lnL>
                    <a:lnR>
                      <a:noFill/>
                    </a:lnR>
                    <a:lnT>
                      <a:noFill/>
                    </a:lnT>
                    <a:lnB>
                      <a:noFill/>
                    </a:lnB>
                  </a:tcPr>
                </a:tc>
                <a:tc>
                  <a:txBody>
                    <a:bodyPr/>
                    <a:lstStyle/>
                    <a:p>
                      <a:r>
                        <a:rPr lang="en-US" sz="1600">
                          <a:hlinkClick r:id="rId4" action="ppaction://hlinkfile"/>
                        </a:rPr>
                        <a:t>list.extend(seq)</a:t>
                      </a:r>
                      <a:br>
                        <a:rPr lang="en-US" sz="1600"/>
                      </a:br>
                      <a:r>
                        <a:rPr lang="en-US" sz="1600"/>
                        <a:t>Appends the contents of seq to list</a:t>
                      </a:r>
                    </a:p>
                  </a:txBody>
                  <a:tcPr marL="58062" marR="58062" marT="29011" marB="29011" anchor="ctr">
                    <a:lnL>
                      <a:noFill/>
                    </a:lnL>
                    <a:lnR>
                      <a:noFill/>
                    </a:lnR>
                    <a:lnT>
                      <a:noFill/>
                    </a:lnT>
                    <a:lnB>
                      <a:noFill/>
                    </a:lnB>
                  </a:tcPr>
                </a:tc>
                <a:extLst>
                  <a:ext uri="{0D108BD9-81ED-4DB2-BD59-A6C34878D82A}">
                    <a16:rowId xmlns:a16="http://schemas.microsoft.com/office/drawing/2014/main" val="10003"/>
                  </a:ext>
                </a:extLst>
              </a:tr>
              <a:tr h="545697">
                <a:tc>
                  <a:txBody>
                    <a:bodyPr/>
                    <a:lstStyle/>
                    <a:p>
                      <a:r>
                        <a:rPr lang="en-US" sz="1600"/>
                        <a:t>4</a:t>
                      </a:r>
                    </a:p>
                  </a:txBody>
                  <a:tcPr marL="58062" marR="58062" marT="29011" marB="29011" anchor="ctr">
                    <a:lnL>
                      <a:noFill/>
                    </a:lnL>
                    <a:lnR>
                      <a:noFill/>
                    </a:lnR>
                    <a:lnT>
                      <a:noFill/>
                    </a:lnT>
                    <a:lnB>
                      <a:noFill/>
                    </a:lnB>
                  </a:tcPr>
                </a:tc>
                <a:tc>
                  <a:txBody>
                    <a:bodyPr/>
                    <a:lstStyle/>
                    <a:p>
                      <a:r>
                        <a:rPr lang="en-US" sz="1600">
                          <a:hlinkClick r:id="rId5" action="ppaction://hlinkfile"/>
                        </a:rPr>
                        <a:t>list.index(obj)</a:t>
                      </a:r>
                      <a:br>
                        <a:rPr lang="en-US" sz="1600"/>
                      </a:br>
                      <a:r>
                        <a:rPr lang="en-US" sz="1600"/>
                        <a:t>Returns the lowest index in list that obj appears</a:t>
                      </a:r>
                    </a:p>
                  </a:txBody>
                  <a:tcPr marL="58062" marR="58062" marT="29011" marB="29011" anchor="ctr">
                    <a:lnL>
                      <a:noFill/>
                    </a:lnL>
                    <a:lnR>
                      <a:noFill/>
                    </a:lnR>
                    <a:lnT>
                      <a:noFill/>
                    </a:lnT>
                    <a:lnB>
                      <a:noFill/>
                    </a:lnB>
                  </a:tcPr>
                </a:tc>
                <a:extLst>
                  <a:ext uri="{0D108BD9-81ED-4DB2-BD59-A6C34878D82A}">
                    <a16:rowId xmlns:a16="http://schemas.microsoft.com/office/drawing/2014/main" val="10004"/>
                  </a:ext>
                </a:extLst>
              </a:tr>
              <a:tr h="545697">
                <a:tc>
                  <a:txBody>
                    <a:bodyPr/>
                    <a:lstStyle/>
                    <a:p>
                      <a:r>
                        <a:rPr lang="en-US" sz="1600"/>
                        <a:t>5</a:t>
                      </a:r>
                    </a:p>
                  </a:txBody>
                  <a:tcPr marL="58062" marR="58062" marT="29011" marB="29011" anchor="ctr">
                    <a:lnL>
                      <a:noFill/>
                    </a:lnL>
                    <a:lnR>
                      <a:noFill/>
                    </a:lnR>
                    <a:lnT>
                      <a:noFill/>
                    </a:lnT>
                    <a:lnB>
                      <a:noFill/>
                    </a:lnB>
                  </a:tcPr>
                </a:tc>
                <a:tc>
                  <a:txBody>
                    <a:bodyPr/>
                    <a:lstStyle/>
                    <a:p>
                      <a:r>
                        <a:rPr lang="en-US" sz="1600">
                          <a:hlinkClick r:id="rId6" action="ppaction://hlinkfile"/>
                        </a:rPr>
                        <a:t>list.insert(index, obj)</a:t>
                      </a:r>
                      <a:br>
                        <a:rPr lang="en-US" sz="1600"/>
                      </a:br>
                      <a:r>
                        <a:rPr lang="en-US" sz="1600"/>
                        <a:t>Inserts object obj into list at offset index</a:t>
                      </a:r>
                    </a:p>
                  </a:txBody>
                  <a:tcPr marL="58062" marR="58062" marT="29011" marB="29011" anchor="ctr">
                    <a:lnL>
                      <a:noFill/>
                    </a:lnL>
                    <a:lnR>
                      <a:noFill/>
                    </a:lnR>
                    <a:lnT>
                      <a:noFill/>
                    </a:lnT>
                    <a:lnB>
                      <a:noFill/>
                    </a:lnB>
                  </a:tcPr>
                </a:tc>
                <a:extLst>
                  <a:ext uri="{0D108BD9-81ED-4DB2-BD59-A6C34878D82A}">
                    <a16:rowId xmlns:a16="http://schemas.microsoft.com/office/drawing/2014/main" val="10005"/>
                  </a:ext>
                </a:extLst>
              </a:tr>
              <a:tr h="545697">
                <a:tc>
                  <a:txBody>
                    <a:bodyPr/>
                    <a:lstStyle/>
                    <a:p>
                      <a:r>
                        <a:rPr lang="en-US" sz="1600"/>
                        <a:t>6</a:t>
                      </a:r>
                    </a:p>
                  </a:txBody>
                  <a:tcPr marL="58062" marR="58062" marT="29011" marB="29011" anchor="ctr">
                    <a:lnL>
                      <a:noFill/>
                    </a:lnL>
                    <a:lnR>
                      <a:noFill/>
                    </a:lnR>
                    <a:lnT>
                      <a:noFill/>
                    </a:lnT>
                    <a:lnB>
                      <a:noFill/>
                    </a:lnB>
                  </a:tcPr>
                </a:tc>
                <a:tc>
                  <a:txBody>
                    <a:bodyPr/>
                    <a:lstStyle/>
                    <a:p>
                      <a:r>
                        <a:rPr lang="en-US" sz="1600">
                          <a:hlinkClick r:id="rId7" action="ppaction://hlinkfile"/>
                        </a:rPr>
                        <a:t>list.pop(obj=list[-1])</a:t>
                      </a:r>
                      <a:br>
                        <a:rPr lang="en-US" sz="1600"/>
                      </a:br>
                      <a:r>
                        <a:rPr lang="en-US" sz="1600"/>
                        <a:t>Removes and returns last object or obj from list</a:t>
                      </a:r>
                    </a:p>
                  </a:txBody>
                  <a:tcPr marL="58062" marR="58062" marT="29011" marB="29011" anchor="ctr">
                    <a:lnL>
                      <a:noFill/>
                    </a:lnL>
                    <a:lnR>
                      <a:noFill/>
                    </a:lnR>
                    <a:lnT>
                      <a:noFill/>
                    </a:lnT>
                    <a:lnB>
                      <a:noFill/>
                    </a:lnB>
                  </a:tcPr>
                </a:tc>
                <a:extLst>
                  <a:ext uri="{0D108BD9-81ED-4DB2-BD59-A6C34878D82A}">
                    <a16:rowId xmlns:a16="http://schemas.microsoft.com/office/drawing/2014/main" val="10006"/>
                  </a:ext>
                </a:extLst>
              </a:tr>
              <a:tr h="545697">
                <a:tc>
                  <a:txBody>
                    <a:bodyPr/>
                    <a:lstStyle/>
                    <a:p>
                      <a:r>
                        <a:rPr lang="en-US" sz="1600"/>
                        <a:t>7</a:t>
                      </a:r>
                    </a:p>
                  </a:txBody>
                  <a:tcPr marL="58062" marR="58062" marT="29011" marB="29011" anchor="ctr">
                    <a:lnL>
                      <a:noFill/>
                    </a:lnL>
                    <a:lnR>
                      <a:noFill/>
                    </a:lnR>
                    <a:lnT>
                      <a:noFill/>
                    </a:lnT>
                    <a:lnB>
                      <a:noFill/>
                    </a:lnB>
                  </a:tcPr>
                </a:tc>
                <a:tc>
                  <a:txBody>
                    <a:bodyPr/>
                    <a:lstStyle/>
                    <a:p>
                      <a:r>
                        <a:rPr lang="en-US" sz="1600">
                          <a:hlinkClick r:id="rId8" action="ppaction://hlinkfile"/>
                        </a:rPr>
                        <a:t>list.remove(obj)</a:t>
                      </a:r>
                      <a:br>
                        <a:rPr lang="en-US" sz="1600"/>
                      </a:br>
                      <a:r>
                        <a:rPr lang="en-US" sz="1600"/>
                        <a:t>Removes object obj from list</a:t>
                      </a:r>
                    </a:p>
                  </a:txBody>
                  <a:tcPr marL="58062" marR="58062" marT="29011" marB="29011" anchor="ctr">
                    <a:lnL>
                      <a:noFill/>
                    </a:lnL>
                    <a:lnR>
                      <a:noFill/>
                    </a:lnR>
                    <a:lnT>
                      <a:noFill/>
                    </a:lnT>
                    <a:lnB>
                      <a:noFill/>
                    </a:lnB>
                  </a:tcPr>
                </a:tc>
                <a:extLst>
                  <a:ext uri="{0D108BD9-81ED-4DB2-BD59-A6C34878D82A}">
                    <a16:rowId xmlns:a16="http://schemas.microsoft.com/office/drawing/2014/main" val="10007"/>
                  </a:ext>
                </a:extLst>
              </a:tr>
              <a:tr h="545697">
                <a:tc>
                  <a:txBody>
                    <a:bodyPr/>
                    <a:lstStyle/>
                    <a:p>
                      <a:r>
                        <a:rPr lang="en-US" sz="1600"/>
                        <a:t>8</a:t>
                      </a:r>
                    </a:p>
                  </a:txBody>
                  <a:tcPr marL="58062" marR="58062" marT="29011" marB="29011" anchor="ctr">
                    <a:lnL>
                      <a:noFill/>
                    </a:lnL>
                    <a:lnR>
                      <a:noFill/>
                    </a:lnR>
                    <a:lnT>
                      <a:noFill/>
                    </a:lnT>
                    <a:lnB>
                      <a:noFill/>
                    </a:lnB>
                  </a:tcPr>
                </a:tc>
                <a:tc>
                  <a:txBody>
                    <a:bodyPr/>
                    <a:lstStyle/>
                    <a:p>
                      <a:r>
                        <a:rPr lang="en-US" sz="1600">
                          <a:hlinkClick r:id="rId9" action="ppaction://hlinkfile"/>
                        </a:rPr>
                        <a:t>list.reverse()</a:t>
                      </a:r>
                      <a:br>
                        <a:rPr lang="en-US" sz="1600"/>
                      </a:br>
                      <a:r>
                        <a:rPr lang="en-US" sz="1600"/>
                        <a:t>Reverses objects of list in place</a:t>
                      </a:r>
                    </a:p>
                  </a:txBody>
                  <a:tcPr marL="58062" marR="58062" marT="29011" marB="29011" anchor="ctr">
                    <a:lnL>
                      <a:noFill/>
                    </a:lnL>
                    <a:lnR>
                      <a:noFill/>
                    </a:lnR>
                    <a:lnT>
                      <a:noFill/>
                    </a:lnT>
                    <a:lnB>
                      <a:noFill/>
                    </a:lnB>
                  </a:tcPr>
                </a:tc>
                <a:extLst>
                  <a:ext uri="{0D108BD9-81ED-4DB2-BD59-A6C34878D82A}">
                    <a16:rowId xmlns:a16="http://schemas.microsoft.com/office/drawing/2014/main" val="10008"/>
                  </a:ext>
                </a:extLst>
              </a:tr>
              <a:tr h="545697">
                <a:tc>
                  <a:txBody>
                    <a:bodyPr/>
                    <a:lstStyle/>
                    <a:p>
                      <a:r>
                        <a:rPr lang="en-US" sz="1600" dirty="0"/>
                        <a:t>9</a:t>
                      </a:r>
                    </a:p>
                  </a:txBody>
                  <a:tcPr marL="58062" marR="58062" marT="29011" marB="29011" anchor="ctr">
                    <a:lnL>
                      <a:noFill/>
                    </a:lnL>
                    <a:lnR>
                      <a:noFill/>
                    </a:lnR>
                    <a:lnT>
                      <a:noFill/>
                    </a:lnT>
                    <a:lnB>
                      <a:noFill/>
                    </a:lnB>
                  </a:tcPr>
                </a:tc>
                <a:tc>
                  <a:txBody>
                    <a:bodyPr/>
                    <a:lstStyle/>
                    <a:p>
                      <a:r>
                        <a:rPr lang="en-US" sz="1600" dirty="0" err="1">
                          <a:hlinkClick r:id="rId10" action="ppaction://hlinkfile"/>
                        </a:rPr>
                        <a:t>list.sort</a:t>
                      </a:r>
                      <a:r>
                        <a:rPr lang="en-US" sz="1600" dirty="0">
                          <a:hlinkClick r:id="rId10" action="ppaction://hlinkfile"/>
                        </a:rPr>
                        <a:t>([</a:t>
                      </a:r>
                      <a:r>
                        <a:rPr lang="en-US" sz="1600" dirty="0" err="1">
                          <a:hlinkClick r:id="rId10" action="ppaction://hlinkfile"/>
                        </a:rPr>
                        <a:t>func</a:t>
                      </a:r>
                      <a:r>
                        <a:rPr lang="en-US" sz="1600" dirty="0">
                          <a:hlinkClick r:id="rId10" action="ppaction://hlinkfile"/>
                        </a:rPr>
                        <a:t>])</a:t>
                      </a:r>
                      <a:br>
                        <a:rPr lang="en-US" sz="1600" dirty="0"/>
                      </a:br>
                      <a:r>
                        <a:rPr lang="en-US" sz="1600" dirty="0"/>
                        <a:t>Sorts objects of list, use compare </a:t>
                      </a:r>
                      <a:r>
                        <a:rPr lang="en-US" sz="1600" dirty="0" err="1"/>
                        <a:t>func</a:t>
                      </a:r>
                      <a:r>
                        <a:rPr lang="en-US" sz="1600" dirty="0"/>
                        <a:t> if given</a:t>
                      </a:r>
                    </a:p>
                  </a:txBody>
                  <a:tcPr marL="58062" marR="58062" marT="29011" marB="29011" anchor="ctr">
                    <a:lnL>
                      <a:noFill/>
                    </a:lnL>
                    <a:lnR>
                      <a:noFill/>
                    </a:lnR>
                    <a:lnT>
                      <a:noFill/>
                    </a:lnT>
                    <a:lnB>
                      <a:noFill/>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767210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3">
            <a:extLst>
              <a:ext uri="{FF2B5EF4-FFF2-40B4-BE49-F238E27FC236}">
                <a16:creationId xmlns:a16="http://schemas.microsoft.com/office/drawing/2014/main" id="{2FAB1C17-64A9-1A0F-3665-DBE7F0D2D601}"/>
              </a:ext>
            </a:extLst>
          </p:cNvPr>
          <p:cNvSpPr>
            <a:spLocks noGrp="1" noChangeArrowheads="1"/>
          </p:cNvSpPr>
          <p:nvPr>
            <p:ph sz="quarter" idx="12"/>
          </p:nvPr>
        </p:nvSpPr>
        <p:spPr>
          <a:xfrm>
            <a:off x="609599" y="1381125"/>
            <a:ext cx="8075613" cy="4824414"/>
          </a:xfrm>
        </p:spPr>
        <p:txBody>
          <a:bodyPr/>
          <a:lstStyle/>
          <a:p>
            <a:pPr eaLnBrk="1" hangingPunct="1"/>
            <a:r>
              <a:rPr lang="en-US" altLang="en-US" b="1" dirty="0">
                <a:ea typeface="ＭＳ Ｐゴシック" panose="020B0600070205080204" pitchFamily="34" charset="-128"/>
              </a:rPr>
              <a:t>Open source</a:t>
            </a:r>
            <a:r>
              <a:rPr lang="en-US" altLang="en-US" dirty="0">
                <a:ea typeface="ＭＳ Ｐゴシック" panose="020B0600070205080204" pitchFamily="34" charset="-128"/>
              </a:rPr>
              <a:t>: Publicly available; open-source software typically programmed by volunteers; anyone can use source code without fee</a:t>
            </a:r>
          </a:p>
          <a:p>
            <a:pPr eaLnBrk="1" hangingPunct="1"/>
            <a:r>
              <a:rPr lang="en-US" altLang="en-US" dirty="0">
                <a:ea typeface="ＭＳ Ｐゴシック" panose="020B0600070205080204" pitchFamily="34" charset="-128"/>
              </a:rPr>
              <a:t>Can modify or even resell Python </a:t>
            </a:r>
          </a:p>
          <a:p>
            <a:pPr eaLnBrk="1" hangingPunct="1"/>
            <a:r>
              <a:rPr lang="en-US" altLang="en-US" dirty="0">
                <a:ea typeface="ＭＳ Ｐゴシック" panose="020B0600070205080204" pitchFamily="34" charset="-128"/>
              </a:rPr>
              <a:t>Embracing open-source ideals is part of what makes Python successful</a:t>
            </a:r>
          </a:p>
          <a:p>
            <a:pPr eaLnBrk="1" hangingPunct="1"/>
            <a:endParaRPr lang="en-US" altLang="en-US" dirty="0">
              <a:ea typeface="ＭＳ Ｐゴシック" panose="020B0600070205080204" pitchFamily="34" charset="-128"/>
            </a:endParaRPr>
          </a:p>
        </p:txBody>
      </p:sp>
      <p:sp>
        <p:nvSpPr>
          <p:cNvPr id="28676" name="Rectangle 2">
            <a:extLst>
              <a:ext uri="{FF2B5EF4-FFF2-40B4-BE49-F238E27FC236}">
                <a16:creationId xmlns:a16="http://schemas.microsoft.com/office/drawing/2014/main" id="{38C81373-7368-EF69-2429-4A6EC5AB300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Python Is Free and Open Source</a:t>
            </a:r>
          </a:p>
        </p:txBody>
      </p:sp>
      <p:sp>
        <p:nvSpPr>
          <p:cNvPr id="28675" name="Slide Number Placeholder 4">
            <a:extLst>
              <a:ext uri="{FF2B5EF4-FFF2-40B4-BE49-F238E27FC236}">
                <a16:creationId xmlns:a16="http://schemas.microsoft.com/office/drawing/2014/main" id="{43A28F6B-5D53-9D5A-0B71-B25B38773B70}"/>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DEBEB3DC-467A-4384-BAF1-186EB87CE9F5}" type="slidenum">
              <a:rPr lang="en-US" altLang="en-US" sz="1400"/>
              <a:pPr>
                <a:spcBef>
                  <a:spcPct val="0"/>
                </a:spcBef>
                <a:buFontTx/>
                <a:buNone/>
              </a:pPr>
              <a:t>13</a:t>
            </a:fld>
            <a:endParaRPr lang="en-US" altLang="en-US" sz="14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a:extLst>
              <a:ext uri="{FF2B5EF4-FFF2-40B4-BE49-F238E27FC236}">
                <a16:creationId xmlns:a16="http://schemas.microsoft.com/office/drawing/2014/main" id="{8B917C08-C1A1-F5F4-12E2-04306CC8821A}"/>
              </a:ext>
            </a:extLst>
          </p:cNvPr>
          <p:cNvSpPr>
            <a:spLocks noGrp="1" noChangeArrowheads="1"/>
          </p:cNvSpPr>
          <p:nvPr>
            <p:ph type="title"/>
          </p:nvPr>
        </p:nvSpPr>
        <p:spPr/>
        <p:txBody>
          <a:bodyPr/>
          <a:lstStyle/>
          <a:p>
            <a:r>
              <a:rPr lang="en-US" altLang="en-US" b="1">
                <a:ea typeface="ＭＳ Ｐゴシック" panose="020B0600070205080204" pitchFamily="34" charset="-128"/>
              </a:rPr>
              <a:t>Python Tuples</a:t>
            </a:r>
            <a:endParaRPr lang="en-US" altLang="en-US">
              <a:ea typeface="ＭＳ Ｐゴシック" panose="020B0600070205080204" pitchFamily="34" charset="-128"/>
            </a:endParaRPr>
          </a:p>
        </p:txBody>
      </p:sp>
      <p:sp>
        <p:nvSpPr>
          <p:cNvPr id="138243" name="Content Placeholder 2">
            <a:extLst>
              <a:ext uri="{FF2B5EF4-FFF2-40B4-BE49-F238E27FC236}">
                <a16:creationId xmlns:a16="http://schemas.microsoft.com/office/drawing/2014/main" id="{A55DD3CB-E996-A657-2CF8-A44BCEFF2DBF}"/>
              </a:ext>
            </a:extLst>
          </p:cNvPr>
          <p:cNvSpPr>
            <a:spLocks noGrp="1" noChangeArrowheads="1"/>
          </p:cNvSpPr>
          <p:nvPr>
            <p:ph idx="4294967295"/>
          </p:nvPr>
        </p:nvSpPr>
        <p:spPr>
          <a:xfrm>
            <a:off x="461034" y="1381125"/>
            <a:ext cx="8454365" cy="4824413"/>
          </a:xfrm>
        </p:spPr>
        <p:txBody>
          <a:bodyPr/>
          <a:lstStyle/>
          <a:p>
            <a:r>
              <a:rPr lang="en-US" altLang="en-US" dirty="0">
                <a:ea typeface="ＭＳ Ｐゴシック" panose="020B0600070205080204" pitchFamily="34" charset="-128"/>
              </a:rPr>
              <a:t>A tuple is another sequence data type that is similar to the list.</a:t>
            </a:r>
          </a:p>
          <a:p>
            <a:r>
              <a:rPr lang="en-US" altLang="en-US" dirty="0">
                <a:ea typeface="ＭＳ Ｐゴシック" panose="020B0600070205080204" pitchFamily="34" charset="-128"/>
              </a:rPr>
              <a:t>A tuple consists of a number of values separated by commas. Unlike lists, however, tuples are enclosed within parentheses.</a:t>
            </a:r>
          </a:p>
          <a:p>
            <a:r>
              <a:rPr lang="en-US" altLang="en-US" dirty="0">
                <a:ea typeface="ＭＳ Ｐゴシック" panose="020B0600070205080204" pitchFamily="34" charset="-128"/>
              </a:rPr>
              <a:t>The main differences between lists and tuples are: Lists are enclosed in brackets ( [ ] ), and their elements and size can be changed, while tuples are enclosed in parentheses ( ( ) ) and cannot be updated. </a:t>
            </a:r>
          </a:p>
        </p:txBody>
      </p:sp>
      <p:sp>
        <p:nvSpPr>
          <p:cNvPr id="138244" name="Footer Placeholder 3">
            <a:extLst>
              <a:ext uri="{FF2B5EF4-FFF2-40B4-BE49-F238E27FC236}">
                <a16:creationId xmlns:a16="http://schemas.microsoft.com/office/drawing/2014/main" id="{3DCE90BF-BF61-5470-F649-608D414FF078}"/>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38245" name="Slide Number Placeholder 4">
            <a:extLst>
              <a:ext uri="{FF2B5EF4-FFF2-40B4-BE49-F238E27FC236}">
                <a16:creationId xmlns:a16="http://schemas.microsoft.com/office/drawing/2014/main" id="{B9FDC088-707A-3DCF-9CDE-F661DE106A7F}"/>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4DAE962-E775-4A92-956A-F6EAB6317696}" type="slidenum">
              <a:rPr lang="en-US" altLang="en-US" sz="1400"/>
              <a:pPr>
                <a:spcBef>
                  <a:spcPct val="0"/>
                </a:spcBef>
                <a:buFontTx/>
                <a:buNone/>
              </a:pPr>
              <a:t>130</a:t>
            </a:fld>
            <a:endParaRPr lang="en-US" altLang="en-US" sz="1400"/>
          </a:p>
        </p:txBody>
      </p:sp>
    </p:spTree>
    <p:extLst>
      <p:ext uri="{BB962C8B-B14F-4D97-AF65-F5344CB8AC3E}">
        <p14:creationId xmlns:p14="http://schemas.microsoft.com/office/powerpoint/2010/main" val="23922411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Content Placeholder 2">
            <a:extLst>
              <a:ext uri="{FF2B5EF4-FFF2-40B4-BE49-F238E27FC236}">
                <a16:creationId xmlns:a16="http://schemas.microsoft.com/office/drawing/2014/main" id="{5855020A-52D7-69C0-6431-A484C050ACBC}"/>
              </a:ext>
            </a:extLst>
          </p:cNvPr>
          <p:cNvSpPr>
            <a:spLocks noGrp="1" noChangeArrowheads="1"/>
          </p:cNvSpPr>
          <p:nvPr>
            <p:ph sz="quarter" idx="12"/>
          </p:nvPr>
        </p:nvSpPr>
        <p:spPr/>
        <p:txBody>
          <a:bodyPr>
            <a:normAutofit fontScale="92500"/>
          </a:bodyPr>
          <a:lstStyle/>
          <a:p>
            <a:pPr>
              <a:buFontTx/>
              <a:buNone/>
            </a:pPr>
            <a:r>
              <a:rPr lang="en-US" altLang="en-US">
                <a:ea typeface="ＭＳ Ｐゴシック" panose="020B0600070205080204" pitchFamily="34" charset="-128"/>
              </a:rPr>
              <a:t>#!/usr/bin/python</a:t>
            </a:r>
          </a:p>
          <a:p>
            <a:pPr>
              <a:buFontTx/>
              <a:buNone/>
            </a:pPr>
            <a:r>
              <a:rPr lang="en-US" altLang="en-US">
                <a:ea typeface="ＭＳ Ｐゴシック" panose="020B0600070205080204" pitchFamily="34" charset="-128"/>
              </a:rPr>
              <a:t> tuple = ( 'abcd', 786 , 2.23, 'john', 70.2 )</a:t>
            </a:r>
          </a:p>
          <a:p>
            <a:pPr>
              <a:buFontTx/>
              <a:buNone/>
            </a:pPr>
            <a:r>
              <a:rPr lang="en-US" altLang="en-US">
                <a:ea typeface="ＭＳ Ｐゴシック" panose="020B0600070205080204" pitchFamily="34" charset="-128"/>
              </a:rPr>
              <a:t> tinytuple = (123, 'john')</a:t>
            </a:r>
          </a:p>
          <a:p>
            <a:pPr>
              <a:buFontTx/>
              <a:buNone/>
            </a:pPr>
            <a:r>
              <a:rPr lang="en-US" altLang="en-US">
                <a:ea typeface="ＭＳ Ｐゴシック" panose="020B0600070205080204" pitchFamily="34" charset="-128"/>
              </a:rPr>
              <a:t> print tuple # Prints complete list</a:t>
            </a:r>
          </a:p>
          <a:p>
            <a:pPr>
              <a:buFontTx/>
              <a:buNone/>
            </a:pPr>
            <a:r>
              <a:rPr lang="en-US" altLang="en-US">
                <a:ea typeface="ＭＳ Ｐゴシック" panose="020B0600070205080204" pitchFamily="34" charset="-128"/>
              </a:rPr>
              <a:t> print tuple[0] # Prints first element of the list</a:t>
            </a:r>
          </a:p>
          <a:p>
            <a:pPr>
              <a:buFontTx/>
              <a:buNone/>
            </a:pPr>
            <a:r>
              <a:rPr lang="en-US" altLang="en-US">
                <a:ea typeface="ＭＳ Ｐゴシック" panose="020B0600070205080204" pitchFamily="34" charset="-128"/>
              </a:rPr>
              <a:t> print tuple[1:3] # Prints elements starting from 2nd till 3rd </a:t>
            </a:r>
          </a:p>
          <a:p>
            <a:pPr>
              <a:buFontTx/>
              <a:buNone/>
            </a:pPr>
            <a:r>
              <a:rPr lang="en-US" altLang="en-US">
                <a:ea typeface="ＭＳ Ｐゴシック" panose="020B0600070205080204" pitchFamily="34" charset="-128"/>
              </a:rPr>
              <a:t>print tuple[2:] # Prints elements starting from 3rd element</a:t>
            </a:r>
          </a:p>
          <a:p>
            <a:pPr>
              <a:buFontTx/>
              <a:buNone/>
            </a:pPr>
            <a:r>
              <a:rPr lang="en-US" altLang="en-US">
                <a:ea typeface="ＭＳ Ｐゴシック" panose="020B0600070205080204" pitchFamily="34" charset="-128"/>
              </a:rPr>
              <a:t> print tinytuple * 2 # Prints list two times </a:t>
            </a:r>
          </a:p>
          <a:p>
            <a:pPr>
              <a:buFontTx/>
              <a:buNone/>
            </a:pPr>
            <a:r>
              <a:rPr lang="en-US" altLang="en-US">
                <a:ea typeface="ＭＳ Ｐゴシック" panose="020B0600070205080204" pitchFamily="34" charset="-128"/>
              </a:rPr>
              <a:t>print tuple + tinytuple # Prints concatenated lists</a:t>
            </a:r>
          </a:p>
        </p:txBody>
      </p:sp>
      <p:sp>
        <p:nvSpPr>
          <p:cNvPr id="139266" name="Title 1">
            <a:extLst>
              <a:ext uri="{FF2B5EF4-FFF2-40B4-BE49-F238E27FC236}">
                <a16:creationId xmlns:a16="http://schemas.microsoft.com/office/drawing/2014/main" id="{BCFBCF3B-A9C5-6C68-7865-3D7886A20B69}"/>
              </a:ext>
            </a:extLst>
          </p:cNvPr>
          <p:cNvSpPr>
            <a:spLocks noGrp="1" noChangeArrowheads="1"/>
          </p:cNvSpPr>
          <p:nvPr>
            <p:ph type="title"/>
          </p:nvPr>
        </p:nvSpPr>
        <p:spPr/>
        <p:txBody>
          <a:bodyPr/>
          <a:lstStyle/>
          <a:p>
            <a:r>
              <a:rPr lang="en-US" altLang="en-US" b="1">
                <a:ea typeface="ＭＳ Ｐゴシック" panose="020B0600070205080204" pitchFamily="34" charset="-128"/>
              </a:rPr>
              <a:t>Python Tuples</a:t>
            </a:r>
            <a:endParaRPr lang="en-US" altLang="en-US">
              <a:ea typeface="ＭＳ Ｐゴシック" panose="020B0600070205080204" pitchFamily="34" charset="-128"/>
            </a:endParaRPr>
          </a:p>
        </p:txBody>
      </p:sp>
      <p:sp>
        <p:nvSpPr>
          <p:cNvPr id="139269" name="Slide Number Placeholder 4">
            <a:extLst>
              <a:ext uri="{FF2B5EF4-FFF2-40B4-BE49-F238E27FC236}">
                <a16:creationId xmlns:a16="http://schemas.microsoft.com/office/drawing/2014/main" id="{DA947BF6-8BED-567A-A250-67A7DB332909}"/>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7F51B88-C548-4607-8CFA-B54DD755762C}" type="slidenum">
              <a:rPr lang="en-US" altLang="en-US" sz="1400"/>
              <a:pPr>
                <a:spcBef>
                  <a:spcPct val="0"/>
                </a:spcBef>
                <a:buFontTx/>
                <a:buNone/>
              </a:pPr>
              <a:t>131</a:t>
            </a:fld>
            <a:endParaRPr lang="en-US" altLang="en-US" sz="1400"/>
          </a:p>
        </p:txBody>
      </p:sp>
    </p:spTree>
    <p:extLst>
      <p:ext uri="{BB962C8B-B14F-4D97-AF65-F5344CB8AC3E}">
        <p14:creationId xmlns:p14="http://schemas.microsoft.com/office/powerpoint/2010/main" val="31417605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Content Placeholder 2">
            <a:extLst>
              <a:ext uri="{FF2B5EF4-FFF2-40B4-BE49-F238E27FC236}">
                <a16:creationId xmlns:a16="http://schemas.microsoft.com/office/drawing/2014/main" id="{6A3755F2-5781-2FF3-ED26-4D5BC2243F9B}"/>
              </a:ext>
            </a:extLst>
          </p:cNvPr>
          <p:cNvSpPr>
            <a:spLocks noGrp="1" noChangeArrowheads="1"/>
          </p:cNvSpPr>
          <p:nvPr>
            <p:ph sz="quarter" idx="12"/>
          </p:nvPr>
        </p:nvSpPr>
        <p:spPr/>
        <p:txBody>
          <a:bodyPr>
            <a:normAutofit fontScale="92500" lnSpcReduction="10000"/>
          </a:bodyPr>
          <a:lstStyle/>
          <a:p>
            <a:r>
              <a:rPr lang="en-US" altLang="en-US">
                <a:ea typeface="ＭＳ Ｐゴシック" panose="020B0600070205080204" pitchFamily="34" charset="-128"/>
              </a:rPr>
              <a:t>Python's dictionaries are kind of hash table type. </a:t>
            </a:r>
          </a:p>
          <a:p>
            <a:r>
              <a:rPr lang="en-US" altLang="en-US">
                <a:ea typeface="ＭＳ Ｐゴシック" panose="020B0600070205080204" pitchFamily="34" charset="-128"/>
              </a:rPr>
              <a:t>They work like associative arrays or hashes found in Perl and consist of key-value pairs.</a:t>
            </a:r>
          </a:p>
          <a:p>
            <a:r>
              <a:rPr lang="en-US" altLang="en-US">
                <a:ea typeface="ＭＳ Ｐゴシック" panose="020B0600070205080204" pitchFamily="34" charset="-128"/>
              </a:rPr>
              <a:t> A dictionary keys can be almost any Python type, but are usually numbers or strings. </a:t>
            </a:r>
          </a:p>
          <a:p>
            <a:r>
              <a:rPr lang="en-US" altLang="en-US">
                <a:ea typeface="ＭＳ Ｐゴシック" panose="020B0600070205080204" pitchFamily="34" charset="-128"/>
              </a:rPr>
              <a:t>Values, on the other hand, can be any arbitrary Python object.</a:t>
            </a:r>
          </a:p>
          <a:p>
            <a:r>
              <a:rPr lang="en-US" altLang="en-US">
                <a:ea typeface="ＭＳ Ｐゴシック" panose="020B0600070205080204" pitchFamily="34" charset="-128"/>
              </a:rPr>
              <a:t>Dictionaries are enclosed by curly braces ( { } ) and values can be assigned and accessed using square braces ( [] ).</a:t>
            </a:r>
          </a:p>
          <a:p>
            <a:r>
              <a:rPr lang="en-US" altLang="en-US">
                <a:ea typeface="ＭＳ Ｐゴシック" panose="020B0600070205080204" pitchFamily="34" charset="-128"/>
              </a:rPr>
              <a:t>Dictionaries have no concept of order among elements. It is incorrect to say that the elements are "out of order"; they are simply unordered.</a:t>
            </a:r>
          </a:p>
          <a:p>
            <a:endParaRPr lang="en-US" altLang="en-US">
              <a:ea typeface="ＭＳ Ｐゴシック" panose="020B0600070205080204" pitchFamily="34" charset="-128"/>
            </a:endParaRPr>
          </a:p>
        </p:txBody>
      </p:sp>
      <p:sp>
        <p:nvSpPr>
          <p:cNvPr id="140290" name="Title 1">
            <a:extLst>
              <a:ext uri="{FF2B5EF4-FFF2-40B4-BE49-F238E27FC236}">
                <a16:creationId xmlns:a16="http://schemas.microsoft.com/office/drawing/2014/main" id="{77CF2446-0BA5-B51B-6BD2-1249D05ACC41}"/>
              </a:ext>
            </a:extLst>
          </p:cNvPr>
          <p:cNvSpPr>
            <a:spLocks noGrp="1" noChangeArrowheads="1"/>
          </p:cNvSpPr>
          <p:nvPr>
            <p:ph type="title"/>
          </p:nvPr>
        </p:nvSpPr>
        <p:spPr/>
        <p:txBody>
          <a:bodyPr/>
          <a:lstStyle/>
          <a:p>
            <a:r>
              <a:rPr lang="en-US" altLang="en-US" b="1">
                <a:ea typeface="ＭＳ Ｐゴシック" panose="020B0600070205080204" pitchFamily="34" charset="-128"/>
              </a:rPr>
              <a:t>Python Dictionary</a:t>
            </a:r>
            <a:endParaRPr lang="en-US" altLang="en-US">
              <a:ea typeface="ＭＳ Ｐゴシック" panose="020B0600070205080204" pitchFamily="34" charset="-128"/>
            </a:endParaRPr>
          </a:p>
        </p:txBody>
      </p:sp>
      <p:sp>
        <p:nvSpPr>
          <p:cNvPr id="140292" name="Footer Placeholder 3">
            <a:extLst>
              <a:ext uri="{FF2B5EF4-FFF2-40B4-BE49-F238E27FC236}">
                <a16:creationId xmlns:a16="http://schemas.microsoft.com/office/drawing/2014/main" id="{0C2D723C-0E1D-2B6D-D3E1-135F82D794EE}"/>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0293" name="Slide Number Placeholder 4">
            <a:extLst>
              <a:ext uri="{FF2B5EF4-FFF2-40B4-BE49-F238E27FC236}">
                <a16:creationId xmlns:a16="http://schemas.microsoft.com/office/drawing/2014/main" id="{14931DFF-53B9-B068-16FB-64D19BD881D2}"/>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9BEA4E7-21F4-4329-A7CD-EF0F16776586}" type="slidenum">
              <a:rPr lang="en-US" altLang="en-US" sz="1400"/>
              <a:pPr>
                <a:spcBef>
                  <a:spcPct val="0"/>
                </a:spcBef>
                <a:buFontTx/>
                <a:buNone/>
              </a:pPr>
              <a:t>132</a:t>
            </a:fld>
            <a:endParaRPr lang="en-US" altLang="en-US" sz="1400" dirty="0"/>
          </a:p>
        </p:txBody>
      </p:sp>
    </p:spTree>
    <p:extLst>
      <p:ext uri="{BB962C8B-B14F-4D97-AF65-F5344CB8AC3E}">
        <p14:creationId xmlns:p14="http://schemas.microsoft.com/office/powerpoint/2010/main" val="6699564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Content Placeholder 2">
            <a:extLst>
              <a:ext uri="{FF2B5EF4-FFF2-40B4-BE49-F238E27FC236}">
                <a16:creationId xmlns:a16="http://schemas.microsoft.com/office/drawing/2014/main" id="{F861EE04-7613-3BE5-D34A-145D3D146749}"/>
              </a:ext>
            </a:extLst>
          </p:cNvPr>
          <p:cNvSpPr>
            <a:spLocks noGrp="1" noChangeArrowheads="1"/>
          </p:cNvSpPr>
          <p:nvPr>
            <p:ph sz="quarter" idx="12"/>
          </p:nvPr>
        </p:nvSpPr>
        <p:spPr/>
        <p:txBody>
          <a:bodyPr>
            <a:normAutofit fontScale="92500" lnSpcReduction="10000"/>
          </a:bodyPr>
          <a:lstStyle/>
          <a:p>
            <a:pPr>
              <a:buFontTx/>
              <a:buNone/>
            </a:pPr>
            <a:r>
              <a:rPr lang="en-US" altLang="en-US" dirty="0">
                <a:ea typeface="ＭＳ Ｐゴシック" panose="020B0600070205080204" pitchFamily="34" charset="-128"/>
              </a:rPr>
              <a:t>#!/usr/bin/python</a:t>
            </a:r>
          </a:p>
          <a:p>
            <a:pPr>
              <a:buFontTx/>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dict</a:t>
            </a:r>
            <a:r>
              <a:rPr lang="en-US" altLang="en-US" dirty="0">
                <a:ea typeface="ＭＳ Ｐゴシック" panose="020B0600070205080204" pitchFamily="34" charset="-128"/>
              </a:rPr>
              <a:t> = {}</a:t>
            </a:r>
          </a:p>
          <a:p>
            <a:pPr>
              <a:buFontTx/>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dict</a:t>
            </a:r>
            <a:r>
              <a:rPr lang="en-US" altLang="en-US" dirty="0">
                <a:ea typeface="ＭＳ Ｐゴシック" panose="020B0600070205080204" pitchFamily="34" charset="-128"/>
              </a:rPr>
              <a:t>['one'] = "This is one“</a:t>
            </a:r>
          </a:p>
          <a:p>
            <a:pPr>
              <a:buFontTx/>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dict</a:t>
            </a:r>
            <a:r>
              <a:rPr lang="en-US" altLang="en-US" dirty="0">
                <a:ea typeface="ＭＳ Ｐゴシック" panose="020B0600070205080204" pitchFamily="34" charset="-128"/>
              </a:rPr>
              <a:t>[2] = "This is two“</a:t>
            </a:r>
          </a:p>
          <a:p>
            <a:pPr>
              <a:buFontTx/>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tinydict</a:t>
            </a:r>
            <a:r>
              <a:rPr lang="en-US" altLang="en-US" dirty="0">
                <a:ea typeface="ＭＳ Ｐゴシック" panose="020B0600070205080204" pitchFamily="34" charset="-128"/>
              </a:rPr>
              <a:t> = {'name': 'john','code':6734, 'dept': 'sales'} </a:t>
            </a:r>
          </a:p>
          <a:p>
            <a:pPr>
              <a:buFontTx/>
              <a:buNone/>
            </a:pPr>
            <a:r>
              <a:rPr lang="en-US" altLang="en-US" dirty="0">
                <a:ea typeface="ＭＳ Ｐゴシック" panose="020B0600070205080204" pitchFamily="34" charset="-128"/>
              </a:rPr>
              <a:t>print </a:t>
            </a:r>
            <a:r>
              <a:rPr lang="en-US" altLang="en-US" dirty="0" err="1">
                <a:ea typeface="ＭＳ Ｐゴシック" panose="020B0600070205080204" pitchFamily="34" charset="-128"/>
              </a:rPr>
              <a:t>dict</a:t>
            </a:r>
            <a:r>
              <a:rPr lang="en-US" altLang="en-US" dirty="0">
                <a:ea typeface="ＭＳ Ｐゴシック" panose="020B0600070205080204" pitchFamily="34" charset="-128"/>
              </a:rPr>
              <a:t>['one'] # Prints value for 'one' key </a:t>
            </a:r>
          </a:p>
          <a:p>
            <a:pPr>
              <a:buFontTx/>
              <a:buNone/>
            </a:pPr>
            <a:r>
              <a:rPr lang="en-US" altLang="en-US" dirty="0">
                <a:ea typeface="ＭＳ Ｐゴシック" panose="020B0600070205080204" pitchFamily="34" charset="-128"/>
              </a:rPr>
              <a:t>print </a:t>
            </a:r>
            <a:r>
              <a:rPr lang="en-US" altLang="en-US" dirty="0" err="1">
                <a:ea typeface="ＭＳ Ｐゴシック" panose="020B0600070205080204" pitchFamily="34" charset="-128"/>
              </a:rPr>
              <a:t>dict</a:t>
            </a:r>
            <a:r>
              <a:rPr lang="en-US" altLang="en-US" dirty="0">
                <a:ea typeface="ＭＳ Ｐゴシック" panose="020B0600070205080204" pitchFamily="34" charset="-128"/>
              </a:rPr>
              <a:t>[2] # Prints value for 2 key</a:t>
            </a:r>
          </a:p>
          <a:p>
            <a:pPr>
              <a:buFontTx/>
              <a:buNone/>
            </a:pPr>
            <a:r>
              <a:rPr lang="en-US" altLang="en-US" dirty="0">
                <a:ea typeface="ＭＳ Ｐゴシック" panose="020B0600070205080204" pitchFamily="34" charset="-128"/>
              </a:rPr>
              <a:t> print </a:t>
            </a:r>
            <a:r>
              <a:rPr lang="en-US" altLang="en-US" dirty="0" err="1">
                <a:ea typeface="ＭＳ Ｐゴシック" panose="020B0600070205080204" pitchFamily="34" charset="-128"/>
              </a:rPr>
              <a:t>tinydict</a:t>
            </a:r>
            <a:r>
              <a:rPr lang="en-US" altLang="en-US" dirty="0">
                <a:ea typeface="ＭＳ Ｐゴシック" panose="020B0600070205080204" pitchFamily="34" charset="-128"/>
              </a:rPr>
              <a:t> # Prints complete dictionary </a:t>
            </a:r>
          </a:p>
          <a:p>
            <a:pPr>
              <a:buFontTx/>
              <a:buNone/>
            </a:pPr>
            <a:r>
              <a:rPr lang="en-US" altLang="en-US" dirty="0">
                <a:ea typeface="ＭＳ Ｐゴシック" panose="020B0600070205080204" pitchFamily="34" charset="-128"/>
              </a:rPr>
              <a:t>print </a:t>
            </a:r>
            <a:r>
              <a:rPr lang="en-US" altLang="en-US" dirty="0" err="1">
                <a:ea typeface="ＭＳ Ｐゴシック" panose="020B0600070205080204" pitchFamily="34" charset="-128"/>
              </a:rPr>
              <a:t>tinydict.keys</a:t>
            </a:r>
            <a:r>
              <a:rPr lang="en-US" altLang="en-US" dirty="0">
                <a:ea typeface="ＭＳ Ｐゴシック" panose="020B0600070205080204" pitchFamily="34" charset="-128"/>
              </a:rPr>
              <a:t>() # Prints all the keys</a:t>
            </a:r>
          </a:p>
          <a:p>
            <a:pPr>
              <a:buFontTx/>
              <a:buNone/>
            </a:pPr>
            <a:r>
              <a:rPr lang="en-US" altLang="en-US" dirty="0">
                <a:ea typeface="ＭＳ Ｐゴシック" panose="020B0600070205080204" pitchFamily="34" charset="-128"/>
              </a:rPr>
              <a:t> print </a:t>
            </a:r>
            <a:r>
              <a:rPr lang="en-US" altLang="en-US" dirty="0" err="1">
                <a:ea typeface="ＭＳ Ｐゴシック" panose="020B0600070205080204" pitchFamily="34" charset="-128"/>
              </a:rPr>
              <a:t>tinydict.values</a:t>
            </a:r>
            <a:r>
              <a:rPr lang="en-US" altLang="en-US" dirty="0">
                <a:ea typeface="ＭＳ Ｐゴシック" panose="020B0600070205080204" pitchFamily="34" charset="-128"/>
              </a:rPr>
              <a:t>() # Prints all the values</a:t>
            </a:r>
          </a:p>
        </p:txBody>
      </p:sp>
      <p:sp>
        <p:nvSpPr>
          <p:cNvPr id="141314" name="Title 1">
            <a:extLst>
              <a:ext uri="{FF2B5EF4-FFF2-40B4-BE49-F238E27FC236}">
                <a16:creationId xmlns:a16="http://schemas.microsoft.com/office/drawing/2014/main" id="{8D3FF208-02E3-B9E3-F8B6-9D55A1AEA6A2}"/>
              </a:ext>
            </a:extLst>
          </p:cNvPr>
          <p:cNvSpPr>
            <a:spLocks noGrp="1" noChangeArrowheads="1"/>
          </p:cNvSpPr>
          <p:nvPr>
            <p:ph type="title"/>
          </p:nvPr>
        </p:nvSpPr>
        <p:spPr/>
        <p:txBody>
          <a:bodyPr/>
          <a:lstStyle/>
          <a:p>
            <a:r>
              <a:rPr lang="en-US" altLang="en-US" b="1">
                <a:ea typeface="ＭＳ Ｐゴシック" panose="020B0600070205080204" pitchFamily="34" charset="-128"/>
              </a:rPr>
              <a:t>Python Dictionary</a:t>
            </a:r>
            <a:endParaRPr lang="en-US" altLang="en-US">
              <a:ea typeface="ＭＳ Ｐゴシック" panose="020B0600070205080204" pitchFamily="34" charset="-128"/>
            </a:endParaRPr>
          </a:p>
        </p:txBody>
      </p:sp>
      <p:sp>
        <p:nvSpPr>
          <p:cNvPr id="141316" name="Footer Placeholder 3">
            <a:extLst>
              <a:ext uri="{FF2B5EF4-FFF2-40B4-BE49-F238E27FC236}">
                <a16:creationId xmlns:a16="http://schemas.microsoft.com/office/drawing/2014/main" id="{F11CF9B6-F531-7005-1C37-4F48F2BD56E5}"/>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1317" name="Slide Number Placeholder 4">
            <a:extLst>
              <a:ext uri="{FF2B5EF4-FFF2-40B4-BE49-F238E27FC236}">
                <a16:creationId xmlns:a16="http://schemas.microsoft.com/office/drawing/2014/main" id="{BEA758DE-3E9D-12EE-FBF7-E6FF46E87685}"/>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A6CA01B-6565-4B13-9419-AE1B274F6B80}" type="slidenum">
              <a:rPr lang="en-US" altLang="en-US" sz="1400"/>
              <a:pPr>
                <a:spcBef>
                  <a:spcPct val="0"/>
                </a:spcBef>
                <a:buFontTx/>
                <a:buNone/>
              </a:pPr>
              <a:t>133</a:t>
            </a:fld>
            <a:endParaRPr lang="en-US" altLang="en-US" sz="1400"/>
          </a:p>
        </p:txBody>
      </p:sp>
    </p:spTree>
    <p:extLst>
      <p:ext uri="{BB962C8B-B14F-4D97-AF65-F5344CB8AC3E}">
        <p14:creationId xmlns:p14="http://schemas.microsoft.com/office/powerpoint/2010/main" val="19784917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a:extLst>
              <a:ext uri="{FF2B5EF4-FFF2-40B4-BE49-F238E27FC236}">
                <a16:creationId xmlns:a16="http://schemas.microsoft.com/office/drawing/2014/main" id="{04DA4FF7-FB2B-8DB9-D7C7-5AEA48211973}"/>
              </a:ext>
            </a:extLst>
          </p:cNvPr>
          <p:cNvSpPr>
            <a:spLocks noGrp="1" noChangeArrowheads="1"/>
          </p:cNvSpPr>
          <p:nvPr>
            <p:ph type="title"/>
          </p:nvPr>
        </p:nvSpPr>
        <p:spPr/>
        <p:txBody>
          <a:bodyPr/>
          <a:lstStyle/>
          <a:p>
            <a:r>
              <a:rPr lang="en-US" altLang="en-US" dirty="0">
                <a:ea typeface="ＭＳ Ｐゴシック" panose="020B0600070205080204" pitchFamily="34" charset="-128"/>
              </a:rPr>
              <a:t>Built-in Dictionary functions</a:t>
            </a:r>
          </a:p>
        </p:txBody>
      </p:sp>
      <p:sp>
        <p:nvSpPr>
          <p:cNvPr id="142339" name="Footer Placeholder 3">
            <a:extLst>
              <a:ext uri="{FF2B5EF4-FFF2-40B4-BE49-F238E27FC236}">
                <a16:creationId xmlns:a16="http://schemas.microsoft.com/office/drawing/2014/main" id="{535B5C25-AFF1-5316-A5E4-675AB597C904}"/>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2340" name="Slide Number Placeholder 4">
            <a:extLst>
              <a:ext uri="{FF2B5EF4-FFF2-40B4-BE49-F238E27FC236}">
                <a16:creationId xmlns:a16="http://schemas.microsoft.com/office/drawing/2014/main" id="{A9E0C435-31F0-8B09-8012-A439428FAD13}"/>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5098463-1569-402B-B61A-DFC715879536}" type="slidenum">
              <a:rPr lang="en-US" altLang="en-US" sz="1400"/>
              <a:pPr>
                <a:spcBef>
                  <a:spcPct val="0"/>
                </a:spcBef>
                <a:buFontTx/>
                <a:buNone/>
              </a:pPr>
              <a:t>134</a:t>
            </a:fld>
            <a:endParaRPr lang="en-US" altLang="en-US" sz="1400"/>
          </a:p>
        </p:txBody>
      </p:sp>
      <p:graphicFrame>
        <p:nvGraphicFramePr>
          <p:cNvPr id="6" name="Table 5">
            <a:extLst>
              <a:ext uri="{FF2B5EF4-FFF2-40B4-BE49-F238E27FC236}">
                <a16:creationId xmlns:a16="http://schemas.microsoft.com/office/drawing/2014/main" id="{6F4BA09E-0960-0FEB-09B0-3DEAB084F457}"/>
              </a:ext>
            </a:extLst>
          </p:cNvPr>
          <p:cNvGraphicFramePr>
            <a:graphicFrameLocks noGrp="1"/>
          </p:cNvGraphicFramePr>
          <p:nvPr/>
        </p:nvGraphicFramePr>
        <p:xfrm>
          <a:off x="449263" y="1397000"/>
          <a:ext cx="8201025" cy="4757737"/>
        </p:xfrm>
        <a:graphic>
          <a:graphicData uri="http://schemas.openxmlformats.org/drawingml/2006/table">
            <a:tbl>
              <a:tblPr/>
              <a:tblGrid>
                <a:gridCol w="1306357">
                  <a:extLst>
                    <a:ext uri="{9D8B030D-6E8A-4147-A177-3AD203B41FA5}">
                      <a16:colId xmlns:a16="http://schemas.microsoft.com/office/drawing/2014/main" val="20000"/>
                    </a:ext>
                  </a:extLst>
                </a:gridCol>
                <a:gridCol w="6894668">
                  <a:extLst>
                    <a:ext uri="{9D8B030D-6E8A-4147-A177-3AD203B41FA5}">
                      <a16:colId xmlns:a16="http://schemas.microsoft.com/office/drawing/2014/main" val="20001"/>
                    </a:ext>
                  </a:extLst>
                </a:gridCol>
              </a:tblGrid>
              <a:tr h="708599">
                <a:tc>
                  <a:txBody>
                    <a:bodyPr/>
                    <a:lstStyle/>
                    <a:p>
                      <a:r>
                        <a:rPr lang="en-US" sz="1700"/>
                        <a:t>SN</a:t>
                      </a:r>
                    </a:p>
                  </a:txBody>
                  <a:tcPr marL="86473" marR="86473" marT="43240" marB="43240" anchor="ctr">
                    <a:lnL>
                      <a:noFill/>
                    </a:lnL>
                    <a:lnR>
                      <a:noFill/>
                    </a:lnR>
                    <a:lnT>
                      <a:noFill/>
                    </a:lnT>
                    <a:lnB>
                      <a:noFill/>
                    </a:lnB>
                  </a:tcPr>
                </a:tc>
                <a:tc>
                  <a:txBody>
                    <a:bodyPr/>
                    <a:lstStyle/>
                    <a:p>
                      <a:r>
                        <a:rPr lang="en-US" sz="1700"/>
                        <a:t>Function with Description</a:t>
                      </a:r>
                    </a:p>
                  </a:txBody>
                  <a:tcPr marL="86473" marR="86473" marT="43240" marB="43240" anchor="ctr">
                    <a:lnL>
                      <a:noFill/>
                    </a:lnL>
                    <a:lnR>
                      <a:noFill/>
                    </a:lnR>
                    <a:lnT>
                      <a:noFill/>
                    </a:lnT>
                    <a:lnB>
                      <a:noFill/>
                    </a:lnB>
                  </a:tcPr>
                </a:tc>
                <a:extLst>
                  <a:ext uri="{0D108BD9-81ED-4DB2-BD59-A6C34878D82A}">
                    <a16:rowId xmlns:a16="http://schemas.microsoft.com/office/drawing/2014/main" val="10000"/>
                  </a:ext>
                </a:extLst>
              </a:tr>
              <a:tr h="708599">
                <a:tc>
                  <a:txBody>
                    <a:bodyPr/>
                    <a:lstStyle/>
                    <a:p>
                      <a:r>
                        <a:rPr lang="en-US" sz="1700"/>
                        <a:t>1</a:t>
                      </a:r>
                    </a:p>
                  </a:txBody>
                  <a:tcPr marL="86473" marR="86473" marT="43240" marB="43240" anchor="ctr">
                    <a:lnL>
                      <a:noFill/>
                    </a:lnL>
                    <a:lnR>
                      <a:noFill/>
                    </a:lnR>
                    <a:lnT>
                      <a:noFill/>
                    </a:lnT>
                    <a:lnB>
                      <a:noFill/>
                    </a:lnB>
                  </a:tcPr>
                </a:tc>
                <a:tc>
                  <a:txBody>
                    <a:bodyPr/>
                    <a:lstStyle/>
                    <a:p>
                      <a:r>
                        <a:rPr lang="en-US" sz="1700">
                          <a:hlinkClick r:id="rId2" action="ppaction://hlinkfile"/>
                        </a:rPr>
                        <a:t>cmp(dict1, dict2)</a:t>
                      </a:r>
                      <a:br>
                        <a:rPr lang="en-US" sz="1700"/>
                      </a:br>
                      <a:r>
                        <a:rPr lang="en-US" sz="1700"/>
                        <a:t>Compares elements of both dict.</a:t>
                      </a:r>
                    </a:p>
                  </a:txBody>
                  <a:tcPr marL="86473" marR="86473" marT="43240" marB="43240" anchor="ctr">
                    <a:lnL>
                      <a:noFill/>
                    </a:lnL>
                    <a:lnR>
                      <a:noFill/>
                    </a:lnR>
                    <a:lnT>
                      <a:noFill/>
                    </a:lnT>
                    <a:lnB>
                      <a:noFill/>
                    </a:lnB>
                  </a:tcPr>
                </a:tc>
                <a:extLst>
                  <a:ext uri="{0D108BD9-81ED-4DB2-BD59-A6C34878D82A}">
                    <a16:rowId xmlns:a16="http://schemas.microsoft.com/office/drawing/2014/main" val="10001"/>
                  </a:ext>
                </a:extLst>
              </a:tr>
              <a:tr h="1012285">
                <a:tc>
                  <a:txBody>
                    <a:bodyPr/>
                    <a:lstStyle/>
                    <a:p>
                      <a:r>
                        <a:rPr lang="en-US" sz="1700"/>
                        <a:t>2</a:t>
                      </a:r>
                    </a:p>
                  </a:txBody>
                  <a:tcPr marL="86473" marR="86473" marT="43240" marB="43240" anchor="ctr">
                    <a:lnL>
                      <a:noFill/>
                    </a:lnL>
                    <a:lnR>
                      <a:noFill/>
                    </a:lnR>
                    <a:lnT>
                      <a:noFill/>
                    </a:lnT>
                    <a:lnB>
                      <a:noFill/>
                    </a:lnB>
                  </a:tcPr>
                </a:tc>
                <a:tc>
                  <a:txBody>
                    <a:bodyPr/>
                    <a:lstStyle/>
                    <a:p>
                      <a:r>
                        <a:rPr lang="en-US" sz="1700">
                          <a:hlinkClick r:id="rId3" action="ppaction://hlinkfile"/>
                        </a:rPr>
                        <a:t>len(dict)</a:t>
                      </a:r>
                      <a:br>
                        <a:rPr lang="en-US" sz="1700"/>
                      </a:br>
                      <a:r>
                        <a:rPr lang="en-US" sz="1700"/>
                        <a:t>Gives the total length of the dictionary. This would be equal to the number of items in the dictionary.</a:t>
                      </a:r>
                    </a:p>
                  </a:txBody>
                  <a:tcPr marL="86473" marR="86473" marT="43240" marB="43240" anchor="ctr">
                    <a:lnL>
                      <a:noFill/>
                    </a:lnL>
                    <a:lnR>
                      <a:noFill/>
                    </a:lnR>
                    <a:lnT>
                      <a:noFill/>
                    </a:lnT>
                    <a:lnB>
                      <a:noFill/>
                    </a:lnB>
                  </a:tcPr>
                </a:tc>
                <a:extLst>
                  <a:ext uri="{0D108BD9-81ED-4DB2-BD59-A6C34878D82A}">
                    <a16:rowId xmlns:a16="http://schemas.microsoft.com/office/drawing/2014/main" val="10002"/>
                  </a:ext>
                </a:extLst>
              </a:tr>
              <a:tr h="1012285">
                <a:tc>
                  <a:txBody>
                    <a:bodyPr/>
                    <a:lstStyle/>
                    <a:p>
                      <a:r>
                        <a:rPr lang="en-US" sz="1700"/>
                        <a:t>3</a:t>
                      </a:r>
                    </a:p>
                  </a:txBody>
                  <a:tcPr marL="86473" marR="86473" marT="43240" marB="43240" anchor="ctr">
                    <a:lnL>
                      <a:noFill/>
                    </a:lnL>
                    <a:lnR>
                      <a:noFill/>
                    </a:lnR>
                    <a:lnT>
                      <a:noFill/>
                    </a:lnT>
                    <a:lnB>
                      <a:noFill/>
                    </a:lnB>
                  </a:tcPr>
                </a:tc>
                <a:tc>
                  <a:txBody>
                    <a:bodyPr/>
                    <a:lstStyle/>
                    <a:p>
                      <a:r>
                        <a:rPr lang="en-US" sz="1700">
                          <a:hlinkClick r:id="rId4" action="ppaction://hlinkfile"/>
                        </a:rPr>
                        <a:t>str(dict)</a:t>
                      </a:r>
                      <a:br>
                        <a:rPr lang="en-US" sz="1700"/>
                      </a:br>
                      <a:r>
                        <a:rPr lang="en-US" sz="1700"/>
                        <a:t>Produces a printable string representation of a dictionary</a:t>
                      </a:r>
                    </a:p>
                  </a:txBody>
                  <a:tcPr marL="86473" marR="86473" marT="43240" marB="43240" anchor="ctr">
                    <a:lnL>
                      <a:noFill/>
                    </a:lnL>
                    <a:lnR>
                      <a:noFill/>
                    </a:lnR>
                    <a:lnT>
                      <a:noFill/>
                    </a:lnT>
                    <a:lnB>
                      <a:noFill/>
                    </a:lnB>
                  </a:tcPr>
                </a:tc>
                <a:extLst>
                  <a:ext uri="{0D108BD9-81ED-4DB2-BD59-A6C34878D82A}">
                    <a16:rowId xmlns:a16="http://schemas.microsoft.com/office/drawing/2014/main" val="10003"/>
                  </a:ext>
                </a:extLst>
              </a:tr>
              <a:tr h="1315969">
                <a:tc>
                  <a:txBody>
                    <a:bodyPr/>
                    <a:lstStyle/>
                    <a:p>
                      <a:r>
                        <a:rPr lang="en-US" sz="1700"/>
                        <a:t>4</a:t>
                      </a:r>
                    </a:p>
                  </a:txBody>
                  <a:tcPr marL="86473" marR="86473" marT="43240" marB="43240" anchor="ctr">
                    <a:lnL>
                      <a:noFill/>
                    </a:lnL>
                    <a:lnR>
                      <a:noFill/>
                    </a:lnR>
                    <a:lnT>
                      <a:noFill/>
                    </a:lnT>
                    <a:lnB>
                      <a:noFill/>
                    </a:lnB>
                  </a:tcPr>
                </a:tc>
                <a:tc>
                  <a:txBody>
                    <a:bodyPr/>
                    <a:lstStyle/>
                    <a:p>
                      <a:r>
                        <a:rPr lang="en-US" sz="1700" dirty="0">
                          <a:hlinkClick r:id="rId5" action="ppaction://hlinkfile"/>
                        </a:rPr>
                        <a:t>type(variable)</a:t>
                      </a:r>
                      <a:br>
                        <a:rPr lang="en-US" sz="1700" dirty="0"/>
                      </a:br>
                      <a:r>
                        <a:rPr lang="en-US" sz="1700" dirty="0"/>
                        <a:t>Returns the type of the passed variable. If passed variable is dictionary then it would return a dictionary type.</a:t>
                      </a:r>
                    </a:p>
                  </a:txBody>
                  <a:tcPr marL="86473" marR="86473" marT="43240" marB="43240" anchor="ctr">
                    <a:lnL>
                      <a:noFill/>
                    </a:lnL>
                    <a:lnR>
                      <a:noFill/>
                    </a:lnR>
                    <a:lnT>
                      <a:noFill/>
                    </a:lnT>
                    <a:lnB>
                      <a:noFill/>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33182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E068-B278-A9D8-27D4-547C7D6E1F87}"/>
              </a:ext>
            </a:extLst>
          </p:cNvPr>
          <p:cNvSpPr>
            <a:spLocks noGrp="1"/>
          </p:cNvSpPr>
          <p:nvPr>
            <p:ph type="title"/>
          </p:nvPr>
        </p:nvSpPr>
        <p:spPr/>
        <p:txBody>
          <a:bodyPr/>
          <a:lstStyle/>
          <a:p>
            <a:r>
              <a:rPr lang="en-IN" dirty="0"/>
              <a:t>Built-in Dictionary functions</a:t>
            </a:r>
          </a:p>
        </p:txBody>
      </p:sp>
      <p:sp>
        <p:nvSpPr>
          <p:cNvPr id="143363" name="Footer Placeholder 3">
            <a:extLst>
              <a:ext uri="{FF2B5EF4-FFF2-40B4-BE49-F238E27FC236}">
                <a16:creationId xmlns:a16="http://schemas.microsoft.com/office/drawing/2014/main" id="{9E031091-4013-BA48-2D1A-D169931E8DF8}"/>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3364" name="Slide Number Placeholder 4">
            <a:extLst>
              <a:ext uri="{FF2B5EF4-FFF2-40B4-BE49-F238E27FC236}">
                <a16:creationId xmlns:a16="http://schemas.microsoft.com/office/drawing/2014/main" id="{53576CF6-8BDB-068C-BBB2-635FEF5DEE0C}"/>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6A9B2BC-5EFF-496B-9D2E-BA7F68D922BA}" type="slidenum">
              <a:rPr lang="en-US" altLang="en-US" sz="1400"/>
              <a:pPr>
                <a:spcBef>
                  <a:spcPct val="0"/>
                </a:spcBef>
                <a:buFontTx/>
                <a:buNone/>
              </a:pPr>
              <a:t>135</a:t>
            </a:fld>
            <a:endParaRPr lang="en-US" altLang="en-US" sz="1400" dirty="0"/>
          </a:p>
        </p:txBody>
      </p:sp>
      <p:graphicFrame>
        <p:nvGraphicFramePr>
          <p:cNvPr id="6" name="Table 5">
            <a:extLst>
              <a:ext uri="{FF2B5EF4-FFF2-40B4-BE49-F238E27FC236}">
                <a16:creationId xmlns:a16="http://schemas.microsoft.com/office/drawing/2014/main" id="{C5455583-8888-1231-33B2-4C9DF1A02125}"/>
              </a:ext>
            </a:extLst>
          </p:cNvPr>
          <p:cNvGraphicFramePr>
            <a:graphicFrameLocks noGrp="1"/>
          </p:cNvGraphicFramePr>
          <p:nvPr/>
        </p:nvGraphicFramePr>
        <p:xfrm>
          <a:off x="461035" y="1981200"/>
          <a:ext cx="8375650" cy="3978315"/>
        </p:xfrm>
        <a:graphic>
          <a:graphicData uri="http://schemas.openxmlformats.org/drawingml/2006/table">
            <a:tbl>
              <a:tblPr/>
              <a:tblGrid>
                <a:gridCol w="914498">
                  <a:extLst>
                    <a:ext uri="{9D8B030D-6E8A-4147-A177-3AD203B41FA5}">
                      <a16:colId xmlns:a16="http://schemas.microsoft.com/office/drawing/2014/main" val="20000"/>
                    </a:ext>
                  </a:extLst>
                </a:gridCol>
                <a:gridCol w="7461152">
                  <a:extLst>
                    <a:ext uri="{9D8B030D-6E8A-4147-A177-3AD203B41FA5}">
                      <a16:colId xmlns:a16="http://schemas.microsoft.com/office/drawing/2014/main" val="20001"/>
                    </a:ext>
                  </a:extLst>
                </a:gridCol>
              </a:tblGrid>
              <a:tr h="389455">
                <a:tc>
                  <a:txBody>
                    <a:bodyPr/>
                    <a:lstStyle/>
                    <a:p>
                      <a:r>
                        <a:rPr lang="en-US" sz="2000"/>
                        <a:t>SN</a:t>
                      </a:r>
                    </a:p>
                  </a:txBody>
                  <a:tcPr marL="47261" marR="47261" marT="23606" marB="23606" anchor="ctr">
                    <a:lnL>
                      <a:noFill/>
                    </a:lnL>
                    <a:lnR>
                      <a:noFill/>
                    </a:lnR>
                    <a:lnT>
                      <a:noFill/>
                    </a:lnT>
                    <a:lnB>
                      <a:noFill/>
                    </a:lnB>
                  </a:tcPr>
                </a:tc>
                <a:tc>
                  <a:txBody>
                    <a:bodyPr/>
                    <a:lstStyle/>
                    <a:p>
                      <a:r>
                        <a:rPr lang="en-US" sz="2000"/>
                        <a:t>Methods with Description</a:t>
                      </a:r>
                    </a:p>
                  </a:txBody>
                  <a:tcPr marL="47261" marR="47261" marT="23606" marB="23606" anchor="ctr">
                    <a:lnL>
                      <a:noFill/>
                    </a:lnL>
                    <a:lnR>
                      <a:noFill/>
                    </a:lnR>
                    <a:lnT>
                      <a:noFill/>
                    </a:lnT>
                    <a:lnB>
                      <a:noFill/>
                    </a:lnB>
                  </a:tcPr>
                </a:tc>
                <a:extLst>
                  <a:ext uri="{0D108BD9-81ED-4DB2-BD59-A6C34878D82A}">
                    <a16:rowId xmlns:a16="http://schemas.microsoft.com/office/drawing/2014/main" val="10000"/>
                  </a:ext>
                </a:extLst>
              </a:tr>
              <a:tr h="656805">
                <a:tc>
                  <a:txBody>
                    <a:bodyPr/>
                    <a:lstStyle/>
                    <a:p>
                      <a:r>
                        <a:rPr lang="en-US" sz="2000"/>
                        <a:t>1</a:t>
                      </a:r>
                    </a:p>
                  </a:txBody>
                  <a:tcPr marL="47261" marR="47261" marT="23606" marB="23606" anchor="ctr">
                    <a:lnL>
                      <a:noFill/>
                    </a:lnL>
                    <a:lnR>
                      <a:noFill/>
                    </a:lnR>
                    <a:lnT>
                      <a:noFill/>
                    </a:lnT>
                    <a:lnB>
                      <a:noFill/>
                    </a:lnB>
                  </a:tcPr>
                </a:tc>
                <a:tc>
                  <a:txBody>
                    <a:bodyPr/>
                    <a:lstStyle/>
                    <a:p>
                      <a:r>
                        <a:rPr lang="en-US" sz="2000">
                          <a:hlinkClick r:id="rId2" action="ppaction://hlinkfile"/>
                        </a:rPr>
                        <a:t>dict.clear()</a:t>
                      </a:r>
                      <a:br>
                        <a:rPr lang="en-US" sz="2000"/>
                      </a:br>
                      <a:r>
                        <a:rPr lang="en-US" sz="2000"/>
                        <a:t>Removes all elements of dictionary </a:t>
                      </a:r>
                      <a:r>
                        <a:rPr lang="en-US" sz="2000" i="1"/>
                        <a:t>dict</a:t>
                      </a:r>
                      <a:endParaRPr lang="en-US" sz="2000"/>
                    </a:p>
                  </a:txBody>
                  <a:tcPr marL="47261" marR="47261" marT="23606" marB="23606" anchor="ctr">
                    <a:lnL>
                      <a:noFill/>
                    </a:lnL>
                    <a:lnR>
                      <a:noFill/>
                    </a:lnR>
                    <a:lnT>
                      <a:noFill/>
                    </a:lnT>
                    <a:lnB>
                      <a:noFill/>
                    </a:lnB>
                  </a:tcPr>
                </a:tc>
                <a:extLst>
                  <a:ext uri="{0D108BD9-81ED-4DB2-BD59-A6C34878D82A}">
                    <a16:rowId xmlns:a16="http://schemas.microsoft.com/office/drawing/2014/main" val="10001"/>
                  </a:ext>
                </a:extLst>
              </a:tr>
              <a:tr h="656805">
                <a:tc>
                  <a:txBody>
                    <a:bodyPr/>
                    <a:lstStyle/>
                    <a:p>
                      <a:r>
                        <a:rPr lang="en-US" sz="2000"/>
                        <a:t>2</a:t>
                      </a:r>
                    </a:p>
                  </a:txBody>
                  <a:tcPr marL="47261" marR="47261" marT="23606" marB="23606" anchor="ctr">
                    <a:lnL>
                      <a:noFill/>
                    </a:lnL>
                    <a:lnR>
                      <a:noFill/>
                    </a:lnR>
                    <a:lnT>
                      <a:noFill/>
                    </a:lnT>
                    <a:lnB>
                      <a:noFill/>
                    </a:lnB>
                  </a:tcPr>
                </a:tc>
                <a:tc>
                  <a:txBody>
                    <a:bodyPr/>
                    <a:lstStyle/>
                    <a:p>
                      <a:r>
                        <a:rPr lang="en-US" sz="2000" dirty="0" err="1">
                          <a:hlinkClick r:id="rId3" action="ppaction://hlinkfile"/>
                        </a:rPr>
                        <a:t>dict.copy</a:t>
                      </a:r>
                      <a:r>
                        <a:rPr lang="en-US" sz="2000" dirty="0">
                          <a:hlinkClick r:id="rId3" action="ppaction://hlinkfile"/>
                        </a:rPr>
                        <a:t>()</a:t>
                      </a:r>
                      <a:br>
                        <a:rPr lang="en-US" sz="2000" dirty="0"/>
                      </a:br>
                      <a:r>
                        <a:rPr lang="en-US" sz="2000" dirty="0"/>
                        <a:t>Returns a shallow copy of dictionary </a:t>
                      </a:r>
                      <a:r>
                        <a:rPr lang="en-US" sz="2000" i="1" dirty="0" err="1"/>
                        <a:t>dict</a:t>
                      </a:r>
                      <a:endParaRPr lang="en-US" sz="2000" dirty="0"/>
                    </a:p>
                  </a:txBody>
                  <a:tcPr marL="47261" marR="47261" marT="23606" marB="23606" anchor="ctr">
                    <a:lnL>
                      <a:noFill/>
                    </a:lnL>
                    <a:lnR>
                      <a:noFill/>
                    </a:lnR>
                    <a:lnT>
                      <a:noFill/>
                    </a:lnT>
                    <a:lnB>
                      <a:noFill/>
                    </a:lnB>
                  </a:tcPr>
                </a:tc>
                <a:extLst>
                  <a:ext uri="{0D108BD9-81ED-4DB2-BD59-A6C34878D82A}">
                    <a16:rowId xmlns:a16="http://schemas.microsoft.com/office/drawing/2014/main" val="10002"/>
                  </a:ext>
                </a:extLst>
              </a:tr>
              <a:tr h="961601">
                <a:tc>
                  <a:txBody>
                    <a:bodyPr/>
                    <a:lstStyle/>
                    <a:p>
                      <a:r>
                        <a:rPr lang="en-US" sz="2000"/>
                        <a:t>2</a:t>
                      </a:r>
                    </a:p>
                  </a:txBody>
                  <a:tcPr marL="47261" marR="47261" marT="23606" marB="23606" anchor="ctr">
                    <a:lnL>
                      <a:noFill/>
                    </a:lnL>
                    <a:lnR>
                      <a:noFill/>
                    </a:lnR>
                    <a:lnT>
                      <a:noFill/>
                    </a:lnT>
                    <a:lnB>
                      <a:noFill/>
                    </a:lnB>
                  </a:tcPr>
                </a:tc>
                <a:tc>
                  <a:txBody>
                    <a:bodyPr/>
                    <a:lstStyle/>
                    <a:p>
                      <a:r>
                        <a:rPr lang="en-US" sz="2000">
                          <a:hlinkClick r:id="rId4" action="ppaction://hlinkfile"/>
                        </a:rPr>
                        <a:t>dict.fromkeys()</a:t>
                      </a:r>
                      <a:br>
                        <a:rPr lang="en-US" sz="2000"/>
                      </a:br>
                      <a:r>
                        <a:rPr lang="en-US" sz="2000"/>
                        <a:t>Create a new dictionary with keys from seq and values </a:t>
                      </a:r>
                      <a:r>
                        <a:rPr lang="en-US" sz="2000" i="1"/>
                        <a:t>set</a:t>
                      </a:r>
                      <a:r>
                        <a:rPr lang="en-US" sz="2000"/>
                        <a:t> to </a:t>
                      </a:r>
                      <a:r>
                        <a:rPr lang="en-US" sz="2000" i="1"/>
                        <a:t>value</a:t>
                      </a:r>
                      <a:r>
                        <a:rPr lang="en-US" sz="2000"/>
                        <a:t>.</a:t>
                      </a:r>
                    </a:p>
                  </a:txBody>
                  <a:tcPr marL="47261" marR="47261" marT="23606" marB="23606" anchor="ctr">
                    <a:lnL>
                      <a:noFill/>
                    </a:lnL>
                    <a:lnR>
                      <a:noFill/>
                    </a:lnR>
                    <a:lnT>
                      <a:noFill/>
                    </a:lnT>
                    <a:lnB>
                      <a:noFill/>
                    </a:lnB>
                  </a:tcPr>
                </a:tc>
                <a:extLst>
                  <a:ext uri="{0D108BD9-81ED-4DB2-BD59-A6C34878D82A}">
                    <a16:rowId xmlns:a16="http://schemas.microsoft.com/office/drawing/2014/main" val="10003"/>
                  </a:ext>
                </a:extLst>
              </a:tr>
              <a:tr h="656805">
                <a:tc>
                  <a:txBody>
                    <a:bodyPr/>
                    <a:lstStyle/>
                    <a:p>
                      <a:r>
                        <a:rPr lang="en-US" sz="2000"/>
                        <a:t>3</a:t>
                      </a:r>
                    </a:p>
                  </a:txBody>
                  <a:tcPr marL="47261" marR="47261" marT="23606" marB="23606" anchor="ctr">
                    <a:lnL>
                      <a:noFill/>
                    </a:lnL>
                    <a:lnR>
                      <a:noFill/>
                    </a:lnR>
                    <a:lnT>
                      <a:noFill/>
                    </a:lnT>
                    <a:lnB>
                      <a:noFill/>
                    </a:lnB>
                  </a:tcPr>
                </a:tc>
                <a:tc>
                  <a:txBody>
                    <a:bodyPr/>
                    <a:lstStyle/>
                    <a:p>
                      <a:r>
                        <a:rPr lang="en-US" sz="2000">
                          <a:hlinkClick r:id="rId5" action="ppaction://hlinkfile"/>
                        </a:rPr>
                        <a:t>dict.get(key, default=None)</a:t>
                      </a:r>
                      <a:br>
                        <a:rPr lang="en-US" sz="2000"/>
                      </a:br>
                      <a:r>
                        <a:rPr lang="en-US" sz="2000"/>
                        <a:t>For </a:t>
                      </a:r>
                      <a:r>
                        <a:rPr lang="en-US" sz="2000" i="1"/>
                        <a:t>key</a:t>
                      </a:r>
                      <a:r>
                        <a:rPr lang="en-US" sz="2000"/>
                        <a:t> key, returns value or default if key not in dictionary</a:t>
                      </a:r>
                    </a:p>
                  </a:txBody>
                  <a:tcPr marL="47261" marR="47261" marT="23606" marB="23606" anchor="ctr">
                    <a:lnL>
                      <a:noFill/>
                    </a:lnL>
                    <a:lnR>
                      <a:noFill/>
                    </a:lnR>
                    <a:lnT>
                      <a:noFill/>
                    </a:lnT>
                    <a:lnB>
                      <a:noFill/>
                    </a:lnB>
                  </a:tcPr>
                </a:tc>
                <a:extLst>
                  <a:ext uri="{0D108BD9-81ED-4DB2-BD59-A6C34878D82A}">
                    <a16:rowId xmlns:a16="http://schemas.microsoft.com/office/drawing/2014/main" val="10004"/>
                  </a:ext>
                </a:extLst>
              </a:tr>
              <a:tr h="656805">
                <a:tc>
                  <a:txBody>
                    <a:bodyPr/>
                    <a:lstStyle/>
                    <a:p>
                      <a:r>
                        <a:rPr lang="en-US" sz="2000"/>
                        <a:t>4</a:t>
                      </a:r>
                    </a:p>
                  </a:txBody>
                  <a:tcPr marL="47261" marR="47261" marT="23606" marB="23606" anchor="ctr">
                    <a:lnL>
                      <a:noFill/>
                    </a:lnL>
                    <a:lnR>
                      <a:noFill/>
                    </a:lnR>
                    <a:lnT>
                      <a:noFill/>
                    </a:lnT>
                    <a:lnB>
                      <a:noFill/>
                    </a:lnB>
                  </a:tcPr>
                </a:tc>
                <a:tc>
                  <a:txBody>
                    <a:bodyPr/>
                    <a:lstStyle/>
                    <a:p>
                      <a:r>
                        <a:rPr lang="en-US" sz="2000" dirty="0" err="1">
                          <a:hlinkClick r:id="rId6" action="ppaction://hlinkfile"/>
                        </a:rPr>
                        <a:t>dict.has_key</a:t>
                      </a:r>
                      <a:r>
                        <a:rPr lang="en-US" sz="2000" dirty="0">
                          <a:hlinkClick r:id="rId6" action="ppaction://hlinkfile"/>
                        </a:rPr>
                        <a:t>(key)</a:t>
                      </a:r>
                      <a:br>
                        <a:rPr lang="en-US" sz="2000" dirty="0"/>
                      </a:br>
                      <a:r>
                        <a:rPr lang="en-US" sz="2000" dirty="0"/>
                        <a:t>Returns </a:t>
                      </a:r>
                      <a:r>
                        <a:rPr lang="en-US" sz="2000" i="1" dirty="0"/>
                        <a:t>true</a:t>
                      </a:r>
                      <a:r>
                        <a:rPr lang="en-US" sz="2000" dirty="0"/>
                        <a:t> if key in dictionary </a:t>
                      </a:r>
                      <a:r>
                        <a:rPr lang="en-US" sz="2000" i="1" dirty="0" err="1"/>
                        <a:t>dict</a:t>
                      </a:r>
                      <a:r>
                        <a:rPr lang="en-US" sz="2000" dirty="0"/>
                        <a:t>, </a:t>
                      </a:r>
                      <a:r>
                        <a:rPr lang="en-US" sz="2000" i="1" dirty="0"/>
                        <a:t>false</a:t>
                      </a:r>
                      <a:r>
                        <a:rPr lang="en-US" sz="2000" dirty="0"/>
                        <a:t> otherwise</a:t>
                      </a:r>
                    </a:p>
                  </a:txBody>
                  <a:tcPr marL="47261" marR="47261" marT="23606" marB="23606" anchor="ctr">
                    <a:lnL>
                      <a:noFill/>
                    </a:lnL>
                    <a:lnR>
                      <a:noFill/>
                    </a:lnR>
                    <a:lnT>
                      <a:noFill/>
                    </a:lnT>
                    <a:lnB>
                      <a:noFill/>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114066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a:extLst>
              <a:ext uri="{FF2B5EF4-FFF2-40B4-BE49-F238E27FC236}">
                <a16:creationId xmlns:a16="http://schemas.microsoft.com/office/drawing/2014/main" id="{C030CAD2-D73A-1436-385C-848BEC57C1F8}"/>
              </a:ext>
            </a:extLst>
          </p:cNvPr>
          <p:cNvSpPr>
            <a:spLocks noGrp="1" noChangeArrowheads="1"/>
          </p:cNvSpPr>
          <p:nvPr>
            <p:ph type="title"/>
          </p:nvPr>
        </p:nvSpPr>
        <p:spPr/>
        <p:txBody>
          <a:bodyPr/>
          <a:lstStyle/>
          <a:p>
            <a:r>
              <a:rPr lang="en-US" altLang="en-US">
                <a:ea typeface="ＭＳ Ｐゴシック" panose="020B0600070205080204" pitchFamily="34" charset="-128"/>
              </a:rPr>
              <a:t>Built-in functions</a:t>
            </a:r>
          </a:p>
        </p:txBody>
      </p:sp>
      <p:sp>
        <p:nvSpPr>
          <p:cNvPr id="144388" name="Slide Number Placeholder 4">
            <a:extLst>
              <a:ext uri="{FF2B5EF4-FFF2-40B4-BE49-F238E27FC236}">
                <a16:creationId xmlns:a16="http://schemas.microsoft.com/office/drawing/2014/main" id="{73AFAE59-740E-A60C-F052-C905D917FE3B}"/>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CE2E5F84-338A-40DE-87B3-53242F79EFBF}" type="slidenum">
              <a:rPr lang="en-US" altLang="en-US" sz="1400"/>
              <a:pPr>
                <a:spcBef>
                  <a:spcPct val="0"/>
                </a:spcBef>
                <a:buFontTx/>
                <a:buNone/>
              </a:pPr>
              <a:t>136</a:t>
            </a:fld>
            <a:endParaRPr lang="en-US" altLang="en-US" sz="1400"/>
          </a:p>
        </p:txBody>
      </p:sp>
      <p:graphicFrame>
        <p:nvGraphicFramePr>
          <p:cNvPr id="6" name="Table 5">
            <a:extLst>
              <a:ext uri="{FF2B5EF4-FFF2-40B4-BE49-F238E27FC236}">
                <a16:creationId xmlns:a16="http://schemas.microsoft.com/office/drawing/2014/main" id="{E0E2D1A8-6060-659E-A127-DB81B1E57FF7}"/>
              </a:ext>
            </a:extLst>
          </p:cNvPr>
          <p:cNvGraphicFramePr>
            <a:graphicFrameLocks noGrp="1"/>
          </p:cNvGraphicFramePr>
          <p:nvPr/>
        </p:nvGraphicFramePr>
        <p:xfrm>
          <a:off x="392113" y="1698625"/>
          <a:ext cx="8374062" cy="4244976"/>
        </p:xfrm>
        <a:graphic>
          <a:graphicData uri="http://schemas.openxmlformats.org/drawingml/2006/table">
            <a:tbl>
              <a:tblPr/>
              <a:tblGrid>
                <a:gridCol w="914325">
                  <a:extLst>
                    <a:ext uri="{9D8B030D-6E8A-4147-A177-3AD203B41FA5}">
                      <a16:colId xmlns:a16="http://schemas.microsoft.com/office/drawing/2014/main" val="20000"/>
                    </a:ext>
                  </a:extLst>
                </a:gridCol>
                <a:gridCol w="7459737">
                  <a:extLst>
                    <a:ext uri="{9D8B030D-6E8A-4147-A177-3AD203B41FA5}">
                      <a16:colId xmlns:a16="http://schemas.microsoft.com/office/drawing/2014/main" val="20001"/>
                    </a:ext>
                  </a:extLst>
                </a:gridCol>
              </a:tblGrid>
              <a:tr h="776895">
                <a:tc>
                  <a:txBody>
                    <a:bodyPr/>
                    <a:lstStyle/>
                    <a:p>
                      <a:r>
                        <a:rPr lang="en-US" sz="2000" dirty="0"/>
                        <a:t>5</a:t>
                      </a:r>
                    </a:p>
                  </a:txBody>
                  <a:tcPr marL="47252" marR="47252" marT="23623" marB="23623" anchor="ctr">
                    <a:lnL>
                      <a:noFill/>
                    </a:lnL>
                    <a:lnR>
                      <a:noFill/>
                    </a:lnR>
                    <a:lnT>
                      <a:noFill/>
                    </a:lnT>
                    <a:lnB>
                      <a:noFill/>
                    </a:lnB>
                  </a:tcPr>
                </a:tc>
                <a:tc>
                  <a:txBody>
                    <a:bodyPr/>
                    <a:lstStyle/>
                    <a:p>
                      <a:r>
                        <a:rPr lang="en-US" sz="2000" dirty="0" err="1">
                          <a:hlinkClick r:id="rId2" action="ppaction://hlinkfile"/>
                        </a:rPr>
                        <a:t>dict.items</a:t>
                      </a:r>
                      <a:r>
                        <a:rPr lang="en-US" sz="2000" dirty="0">
                          <a:hlinkClick r:id="rId2" action="ppaction://hlinkfile"/>
                        </a:rPr>
                        <a:t>()</a:t>
                      </a:r>
                      <a:br>
                        <a:rPr lang="en-US" sz="2000" dirty="0"/>
                      </a:br>
                      <a:r>
                        <a:rPr lang="en-US" sz="2000" dirty="0"/>
                        <a:t>Returns a list of </a:t>
                      </a:r>
                      <a:r>
                        <a:rPr lang="en-US" sz="2000" i="1" dirty="0" err="1"/>
                        <a:t>dict</a:t>
                      </a:r>
                      <a:r>
                        <a:rPr lang="en-US" sz="2000" dirty="0" err="1"/>
                        <a:t>'s</a:t>
                      </a:r>
                      <a:r>
                        <a:rPr lang="en-US" sz="2000" dirty="0"/>
                        <a:t> (key, value) </a:t>
                      </a:r>
                      <a:r>
                        <a:rPr lang="en-US" sz="2000" dirty="0" err="1"/>
                        <a:t>tuple</a:t>
                      </a:r>
                      <a:r>
                        <a:rPr lang="en-US" sz="2000" dirty="0"/>
                        <a:t> pairs</a:t>
                      </a:r>
                    </a:p>
                  </a:txBody>
                  <a:tcPr marL="47252" marR="47252" marT="23623" marB="23623" anchor="ctr">
                    <a:lnL>
                      <a:noFill/>
                    </a:lnL>
                    <a:lnR>
                      <a:noFill/>
                    </a:lnR>
                    <a:lnT>
                      <a:noFill/>
                    </a:lnT>
                    <a:lnB>
                      <a:noFill/>
                    </a:lnB>
                  </a:tcPr>
                </a:tc>
                <a:extLst>
                  <a:ext uri="{0D108BD9-81ED-4DB2-BD59-A6C34878D82A}">
                    <a16:rowId xmlns:a16="http://schemas.microsoft.com/office/drawing/2014/main" val="10000"/>
                  </a:ext>
                </a:extLst>
              </a:tr>
              <a:tr h="776895">
                <a:tc>
                  <a:txBody>
                    <a:bodyPr/>
                    <a:lstStyle/>
                    <a:p>
                      <a:r>
                        <a:rPr lang="en-US" sz="2000"/>
                        <a:t>6</a:t>
                      </a:r>
                    </a:p>
                  </a:txBody>
                  <a:tcPr marL="47252" marR="47252" marT="23623" marB="23623" anchor="ctr">
                    <a:lnL>
                      <a:noFill/>
                    </a:lnL>
                    <a:lnR>
                      <a:noFill/>
                    </a:lnR>
                    <a:lnT>
                      <a:noFill/>
                    </a:lnT>
                    <a:lnB>
                      <a:noFill/>
                    </a:lnB>
                  </a:tcPr>
                </a:tc>
                <a:tc>
                  <a:txBody>
                    <a:bodyPr/>
                    <a:lstStyle/>
                    <a:p>
                      <a:r>
                        <a:rPr lang="en-US" sz="2000" dirty="0" err="1">
                          <a:hlinkClick r:id="rId3" action="ppaction://hlinkfile"/>
                        </a:rPr>
                        <a:t>dict.keys</a:t>
                      </a:r>
                      <a:r>
                        <a:rPr lang="en-US" sz="2000" dirty="0">
                          <a:hlinkClick r:id="rId3" action="ppaction://hlinkfile"/>
                        </a:rPr>
                        <a:t>()</a:t>
                      </a:r>
                      <a:br>
                        <a:rPr lang="en-US" sz="2000" dirty="0"/>
                      </a:br>
                      <a:r>
                        <a:rPr lang="en-US" sz="2000" dirty="0"/>
                        <a:t>Returns list of dictionary </a:t>
                      </a:r>
                      <a:r>
                        <a:rPr lang="en-US" sz="2000" dirty="0" err="1"/>
                        <a:t>dict's</a:t>
                      </a:r>
                      <a:r>
                        <a:rPr lang="en-US" sz="2000" dirty="0"/>
                        <a:t> keys</a:t>
                      </a:r>
                    </a:p>
                  </a:txBody>
                  <a:tcPr marL="47252" marR="47252" marT="23623" marB="23623" anchor="ctr">
                    <a:lnL>
                      <a:noFill/>
                    </a:lnL>
                    <a:lnR>
                      <a:noFill/>
                    </a:lnR>
                    <a:lnT>
                      <a:noFill/>
                    </a:lnT>
                    <a:lnB>
                      <a:noFill/>
                    </a:lnB>
                  </a:tcPr>
                </a:tc>
                <a:extLst>
                  <a:ext uri="{0D108BD9-81ED-4DB2-BD59-A6C34878D82A}">
                    <a16:rowId xmlns:a16="http://schemas.microsoft.com/office/drawing/2014/main" val="10001"/>
                  </a:ext>
                </a:extLst>
              </a:tr>
              <a:tr h="1137396">
                <a:tc>
                  <a:txBody>
                    <a:bodyPr/>
                    <a:lstStyle/>
                    <a:p>
                      <a:r>
                        <a:rPr lang="en-US" sz="2000"/>
                        <a:t>7</a:t>
                      </a:r>
                    </a:p>
                  </a:txBody>
                  <a:tcPr marL="47252" marR="47252" marT="23623" marB="23623" anchor="ctr">
                    <a:lnL>
                      <a:noFill/>
                    </a:lnL>
                    <a:lnR>
                      <a:noFill/>
                    </a:lnR>
                    <a:lnT>
                      <a:noFill/>
                    </a:lnT>
                    <a:lnB>
                      <a:noFill/>
                    </a:lnB>
                  </a:tcPr>
                </a:tc>
                <a:tc>
                  <a:txBody>
                    <a:bodyPr/>
                    <a:lstStyle/>
                    <a:p>
                      <a:r>
                        <a:rPr lang="en-US" sz="2000" dirty="0" err="1">
                          <a:hlinkClick r:id="rId4" action="ppaction://hlinkfile"/>
                        </a:rPr>
                        <a:t>dict.setdefault</a:t>
                      </a:r>
                      <a:r>
                        <a:rPr lang="en-US" sz="2000" dirty="0">
                          <a:hlinkClick r:id="rId4" action="ppaction://hlinkfile"/>
                        </a:rPr>
                        <a:t>(key, default=None)</a:t>
                      </a:r>
                      <a:br>
                        <a:rPr lang="en-US" sz="2000" dirty="0"/>
                      </a:br>
                      <a:r>
                        <a:rPr lang="en-US" sz="2000" dirty="0"/>
                        <a:t>Similar to get(), but will set </a:t>
                      </a:r>
                      <a:r>
                        <a:rPr lang="en-US" sz="2000" dirty="0" err="1"/>
                        <a:t>dict</a:t>
                      </a:r>
                      <a:r>
                        <a:rPr lang="en-US" sz="2000" dirty="0"/>
                        <a:t>[key]=default if </a:t>
                      </a:r>
                      <a:r>
                        <a:rPr lang="en-US" sz="2000" i="1" dirty="0"/>
                        <a:t>key</a:t>
                      </a:r>
                      <a:r>
                        <a:rPr lang="en-US" sz="2000" dirty="0"/>
                        <a:t> is not already in </a:t>
                      </a:r>
                      <a:r>
                        <a:rPr lang="en-US" sz="2000" dirty="0" err="1"/>
                        <a:t>dict</a:t>
                      </a:r>
                      <a:endParaRPr lang="en-US" sz="2000" dirty="0"/>
                    </a:p>
                  </a:txBody>
                  <a:tcPr marL="47252" marR="47252" marT="23623" marB="23623" anchor="ctr">
                    <a:lnL>
                      <a:noFill/>
                    </a:lnL>
                    <a:lnR>
                      <a:noFill/>
                    </a:lnR>
                    <a:lnT>
                      <a:noFill/>
                    </a:lnT>
                    <a:lnB>
                      <a:noFill/>
                    </a:lnB>
                  </a:tcPr>
                </a:tc>
                <a:extLst>
                  <a:ext uri="{0D108BD9-81ED-4DB2-BD59-A6C34878D82A}">
                    <a16:rowId xmlns:a16="http://schemas.microsoft.com/office/drawing/2014/main" val="10002"/>
                  </a:ext>
                </a:extLst>
              </a:tr>
              <a:tr h="776895">
                <a:tc>
                  <a:txBody>
                    <a:bodyPr/>
                    <a:lstStyle/>
                    <a:p>
                      <a:r>
                        <a:rPr lang="en-US" sz="2000"/>
                        <a:t>8</a:t>
                      </a:r>
                    </a:p>
                  </a:txBody>
                  <a:tcPr marL="47252" marR="47252" marT="23623" marB="23623" anchor="ctr">
                    <a:lnL>
                      <a:noFill/>
                    </a:lnL>
                    <a:lnR>
                      <a:noFill/>
                    </a:lnR>
                    <a:lnT>
                      <a:noFill/>
                    </a:lnT>
                    <a:lnB>
                      <a:noFill/>
                    </a:lnB>
                  </a:tcPr>
                </a:tc>
                <a:tc>
                  <a:txBody>
                    <a:bodyPr/>
                    <a:lstStyle/>
                    <a:p>
                      <a:r>
                        <a:rPr lang="en-US" sz="2000" dirty="0" err="1">
                          <a:hlinkClick r:id="rId5" action="ppaction://hlinkfile"/>
                        </a:rPr>
                        <a:t>dict.update</a:t>
                      </a:r>
                      <a:r>
                        <a:rPr lang="en-US" sz="2000" dirty="0">
                          <a:hlinkClick r:id="rId5" action="ppaction://hlinkfile"/>
                        </a:rPr>
                        <a:t>(dict2)</a:t>
                      </a:r>
                      <a:br>
                        <a:rPr lang="en-US" sz="2000" dirty="0"/>
                      </a:br>
                      <a:r>
                        <a:rPr lang="en-US" sz="2000" dirty="0"/>
                        <a:t>Adds dictionary </a:t>
                      </a:r>
                      <a:r>
                        <a:rPr lang="en-US" sz="2000" i="1" dirty="0"/>
                        <a:t>dict2</a:t>
                      </a:r>
                      <a:r>
                        <a:rPr lang="en-US" sz="2000" dirty="0"/>
                        <a:t>'s key-values pairs to </a:t>
                      </a:r>
                      <a:r>
                        <a:rPr lang="en-US" sz="2000" i="1" dirty="0" err="1"/>
                        <a:t>dict</a:t>
                      </a:r>
                      <a:endParaRPr lang="en-US" sz="2000" dirty="0"/>
                    </a:p>
                  </a:txBody>
                  <a:tcPr marL="47252" marR="47252" marT="23623" marB="23623" anchor="ctr">
                    <a:lnL>
                      <a:noFill/>
                    </a:lnL>
                    <a:lnR>
                      <a:noFill/>
                    </a:lnR>
                    <a:lnT>
                      <a:noFill/>
                    </a:lnT>
                    <a:lnB>
                      <a:noFill/>
                    </a:lnB>
                  </a:tcPr>
                </a:tc>
                <a:extLst>
                  <a:ext uri="{0D108BD9-81ED-4DB2-BD59-A6C34878D82A}">
                    <a16:rowId xmlns:a16="http://schemas.microsoft.com/office/drawing/2014/main" val="10003"/>
                  </a:ext>
                </a:extLst>
              </a:tr>
              <a:tr h="776895">
                <a:tc>
                  <a:txBody>
                    <a:bodyPr/>
                    <a:lstStyle/>
                    <a:p>
                      <a:r>
                        <a:rPr lang="en-US" sz="2000"/>
                        <a:t>9</a:t>
                      </a:r>
                    </a:p>
                  </a:txBody>
                  <a:tcPr marL="47252" marR="47252" marT="23623" marB="23623" anchor="ctr">
                    <a:lnL>
                      <a:noFill/>
                    </a:lnL>
                    <a:lnR>
                      <a:noFill/>
                    </a:lnR>
                    <a:lnT>
                      <a:noFill/>
                    </a:lnT>
                    <a:lnB>
                      <a:noFill/>
                    </a:lnB>
                  </a:tcPr>
                </a:tc>
                <a:tc>
                  <a:txBody>
                    <a:bodyPr/>
                    <a:lstStyle/>
                    <a:p>
                      <a:r>
                        <a:rPr lang="en-US" sz="2000" dirty="0" err="1">
                          <a:hlinkClick r:id="rId6" action="ppaction://hlinkfile"/>
                        </a:rPr>
                        <a:t>dict.values</a:t>
                      </a:r>
                      <a:r>
                        <a:rPr lang="en-US" sz="2000" dirty="0">
                          <a:hlinkClick r:id="rId6" action="ppaction://hlinkfile"/>
                        </a:rPr>
                        <a:t>()</a:t>
                      </a:r>
                      <a:br>
                        <a:rPr lang="en-US" sz="2000" dirty="0"/>
                      </a:br>
                      <a:r>
                        <a:rPr lang="en-US" sz="2000" dirty="0"/>
                        <a:t>Returns list of dictionary </a:t>
                      </a:r>
                      <a:r>
                        <a:rPr lang="en-US" sz="2000" i="1" dirty="0"/>
                        <a:t>dict2</a:t>
                      </a:r>
                      <a:r>
                        <a:rPr lang="en-US" sz="2000" dirty="0"/>
                        <a:t>'s values</a:t>
                      </a:r>
                    </a:p>
                  </a:txBody>
                  <a:tcPr marL="47252" marR="47252" marT="23623" marB="23623" anchor="ctr">
                    <a:lnL>
                      <a:noFill/>
                    </a:lnL>
                    <a:lnR>
                      <a:noFill/>
                    </a:lnR>
                    <a:lnT>
                      <a:noFill/>
                    </a:lnT>
                    <a:lnB>
                      <a:noFill/>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185536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29AB2-87A6-867C-5EDA-099A5E02039A}"/>
              </a:ext>
            </a:extLst>
          </p:cNvPr>
          <p:cNvSpPr>
            <a:spLocks noGrp="1"/>
          </p:cNvSpPr>
          <p:nvPr>
            <p:ph type="title"/>
          </p:nvPr>
        </p:nvSpPr>
        <p:spPr/>
        <p:txBody>
          <a:bodyPr/>
          <a:lstStyle/>
          <a:p>
            <a:r>
              <a:rPr lang="en-IN" dirty="0"/>
              <a:t>File I/O</a:t>
            </a:r>
          </a:p>
        </p:txBody>
      </p:sp>
      <p:pic>
        <p:nvPicPr>
          <p:cNvPr id="4" name="Picture 3">
            <a:extLst>
              <a:ext uri="{FF2B5EF4-FFF2-40B4-BE49-F238E27FC236}">
                <a16:creationId xmlns:a16="http://schemas.microsoft.com/office/drawing/2014/main" id="{54561AA6-D5EC-4F58-E69B-A7C8533F3EE9}"/>
              </a:ext>
            </a:extLst>
          </p:cNvPr>
          <p:cNvPicPr>
            <a:picLocks noChangeAspect="1"/>
          </p:cNvPicPr>
          <p:nvPr/>
        </p:nvPicPr>
        <p:blipFill>
          <a:blip r:embed="rId2"/>
          <a:stretch>
            <a:fillRect/>
          </a:stretch>
        </p:blipFill>
        <p:spPr>
          <a:xfrm>
            <a:off x="628099" y="1295400"/>
            <a:ext cx="7887801" cy="5333999"/>
          </a:xfrm>
          <a:prstGeom prst="rect">
            <a:avLst/>
          </a:prstGeom>
        </p:spPr>
      </p:pic>
    </p:spTree>
    <p:extLst>
      <p:ext uri="{BB962C8B-B14F-4D97-AF65-F5344CB8AC3E}">
        <p14:creationId xmlns:p14="http://schemas.microsoft.com/office/powerpoint/2010/main" val="17386464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283B5-E83C-F6B7-CAF3-009ED73E3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CFB008-E51B-87F7-BD60-0BEF4DC20CE6}"/>
              </a:ext>
            </a:extLst>
          </p:cNvPr>
          <p:cNvSpPr>
            <a:spLocks noGrp="1"/>
          </p:cNvSpPr>
          <p:nvPr>
            <p:ph type="title"/>
          </p:nvPr>
        </p:nvSpPr>
        <p:spPr/>
        <p:txBody>
          <a:bodyPr/>
          <a:lstStyle/>
          <a:p>
            <a:r>
              <a:rPr lang="en-IN" dirty="0"/>
              <a:t>File I/O</a:t>
            </a:r>
          </a:p>
        </p:txBody>
      </p:sp>
      <p:pic>
        <p:nvPicPr>
          <p:cNvPr id="5" name="Picture 4">
            <a:extLst>
              <a:ext uri="{FF2B5EF4-FFF2-40B4-BE49-F238E27FC236}">
                <a16:creationId xmlns:a16="http://schemas.microsoft.com/office/drawing/2014/main" id="{DC9A06A8-B89A-1C72-0916-572360795948}"/>
              </a:ext>
            </a:extLst>
          </p:cNvPr>
          <p:cNvPicPr>
            <a:picLocks noChangeAspect="1"/>
          </p:cNvPicPr>
          <p:nvPr/>
        </p:nvPicPr>
        <p:blipFill>
          <a:blip r:embed="rId2"/>
          <a:stretch>
            <a:fillRect/>
          </a:stretch>
        </p:blipFill>
        <p:spPr>
          <a:xfrm>
            <a:off x="609600" y="1336036"/>
            <a:ext cx="7763958" cy="5325218"/>
          </a:xfrm>
          <a:prstGeom prst="rect">
            <a:avLst/>
          </a:prstGeom>
        </p:spPr>
      </p:pic>
    </p:spTree>
    <p:extLst>
      <p:ext uri="{BB962C8B-B14F-4D97-AF65-F5344CB8AC3E}">
        <p14:creationId xmlns:p14="http://schemas.microsoft.com/office/powerpoint/2010/main" val="33174416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038F7-676A-CAF0-4D3A-2DC375D492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3286CF-D058-9112-31B8-CC925FDFBCD3}"/>
              </a:ext>
            </a:extLst>
          </p:cNvPr>
          <p:cNvSpPr>
            <a:spLocks noGrp="1"/>
          </p:cNvSpPr>
          <p:nvPr>
            <p:ph type="title"/>
          </p:nvPr>
        </p:nvSpPr>
        <p:spPr/>
        <p:txBody>
          <a:bodyPr/>
          <a:lstStyle/>
          <a:p>
            <a:r>
              <a:rPr lang="en-IN" dirty="0"/>
              <a:t>File I/O</a:t>
            </a:r>
          </a:p>
        </p:txBody>
      </p:sp>
      <p:pic>
        <p:nvPicPr>
          <p:cNvPr id="4" name="Picture 3">
            <a:extLst>
              <a:ext uri="{FF2B5EF4-FFF2-40B4-BE49-F238E27FC236}">
                <a16:creationId xmlns:a16="http://schemas.microsoft.com/office/drawing/2014/main" id="{1B67BCE4-E0BA-6500-B0D2-36C47BDB410F}"/>
              </a:ext>
            </a:extLst>
          </p:cNvPr>
          <p:cNvPicPr>
            <a:picLocks noChangeAspect="1"/>
          </p:cNvPicPr>
          <p:nvPr/>
        </p:nvPicPr>
        <p:blipFill>
          <a:blip r:embed="rId2"/>
          <a:stretch>
            <a:fillRect/>
          </a:stretch>
        </p:blipFill>
        <p:spPr>
          <a:xfrm>
            <a:off x="381000" y="1413831"/>
            <a:ext cx="8183117" cy="5096629"/>
          </a:xfrm>
          <a:prstGeom prst="rect">
            <a:avLst/>
          </a:prstGeom>
        </p:spPr>
      </p:pic>
    </p:spTree>
    <p:extLst>
      <p:ext uri="{BB962C8B-B14F-4D97-AF65-F5344CB8AC3E}">
        <p14:creationId xmlns:p14="http://schemas.microsoft.com/office/powerpoint/2010/main" val="4145463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a:extLst>
              <a:ext uri="{FF2B5EF4-FFF2-40B4-BE49-F238E27FC236}">
                <a16:creationId xmlns:a16="http://schemas.microsoft.com/office/drawing/2014/main" id="{7EACB93F-67C7-7A7E-5E82-AA840E2723D0}"/>
              </a:ext>
            </a:extLst>
          </p:cNvPr>
          <p:cNvSpPr>
            <a:spLocks noGrp="1" noChangeArrowheads="1"/>
          </p:cNvSpPr>
          <p:nvPr>
            <p:ph sz="quarter" idx="12"/>
          </p:nvPr>
        </p:nvSpPr>
        <p:spPr>
          <a:xfrm>
            <a:off x="685799" y="1381125"/>
            <a:ext cx="7999413" cy="4824414"/>
          </a:xfrm>
        </p:spPr>
        <p:txBody>
          <a:bodyPr/>
          <a:lstStyle/>
          <a:p>
            <a:r>
              <a:rPr lang="en-US" altLang="en-US" dirty="0">
                <a:ea typeface="ＭＳ Ｐゴシック" panose="020B0600070205080204" pitchFamily="34" charset="-128"/>
              </a:rPr>
              <a:t>All those advantages make Python a commonly used (and liked) language (http://www.langpop.com/):</a:t>
            </a:r>
          </a:p>
          <a:p>
            <a:pPr>
              <a:buFontTx/>
              <a:buNone/>
            </a:pPr>
            <a:endParaRPr lang="en-US" altLang="en-US" dirty="0">
              <a:ea typeface="ＭＳ Ｐゴシック" panose="020B0600070205080204" pitchFamily="34" charset="-128"/>
            </a:endParaRPr>
          </a:p>
        </p:txBody>
      </p:sp>
      <p:sp>
        <p:nvSpPr>
          <p:cNvPr id="30722" name="Rectangle 2">
            <a:extLst>
              <a:ext uri="{FF2B5EF4-FFF2-40B4-BE49-F238E27FC236}">
                <a16:creationId xmlns:a16="http://schemas.microsoft.com/office/drawing/2014/main" id="{801FEA31-7D49-E8E4-2FFB-34860CCC4D64}"/>
              </a:ext>
            </a:extLst>
          </p:cNvPr>
          <p:cNvSpPr>
            <a:spLocks noGrp="1" noChangeArrowheads="1"/>
          </p:cNvSpPr>
          <p:nvPr>
            <p:ph type="title"/>
          </p:nvPr>
        </p:nvSpPr>
        <p:spPr/>
        <p:txBody>
          <a:bodyPr/>
          <a:lstStyle/>
          <a:p>
            <a:r>
              <a:rPr lang="en-US" altLang="en-US">
                <a:ea typeface="ＭＳ Ｐゴシック" panose="020B0600070205080204" pitchFamily="34" charset="-128"/>
              </a:rPr>
              <a:t>Python is Popular</a:t>
            </a:r>
          </a:p>
        </p:txBody>
      </p:sp>
      <p:pic>
        <p:nvPicPr>
          <p:cNvPr id="30724" name="Picture 4">
            <a:extLst>
              <a:ext uri="{FF2B5EF4-FFF2-40B4-BE49-F238E27FC236}">
                <a16:creationId xmlns:a16="http://schemas.microsoft.com/office/drawing/2014/main" id="{DC7A02EF-0504-671D-7C62-69CC839161B8}"/>
              </a:ext>
            </a:extLst>
          </p:cNvPr>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752600" y="2667000"/>
            <a:ext cx="565785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 Box 5">
            <a:extLst>
              <a:ext uri="{FF2B5EF4-FFF2-40B4-BE49-F238E27FC236}">
                <a16:creationId xmlns:a16="http://schemas.microsoft.com/office/drawing/2014/main" id="{0123A107-3D08-01A1-6AF8-35922DB87C74}"/>
              </a:ext>
            </a:extLst>
          </p:cNvPr>
          <p:cNvSpPr txBox="1">
            <a:spLocks noChangeArrowheads="1"/>
          </p:cNvSpPr>
          <p:nvPr/>
        </p:nvSpPr>
        <p:spPr bwMode="auto">
          <a:xfrm>
            <a:off x="1143000" y="2667000"/>
            <a:ext cx="9906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75000"/>
              </a:lnSpc>
              <a:spcBef>
                <a:spcPct val="0"/>
              </a:spcBef>
              <a:buFontTx/>
              <a:buNone/>
            </a:pPr>
            <a:r>
              <a:rPr lang="en-US" altLang="en-US" sz="1000">
                <a:solidFill>
                  <a:schemeClr val="tx1"/>
                </a:solidFill>
                <a:latin typeface="Arial Unicode MS" pitchFamily="34" charset="-128"/>
              </a:rPr>
              <a:t>Java</a:t>
            </a:r>
          </a:p>
          <a:p>
            <a:pPr eaLnBrk="1" hangingPunct="1">
              <a:lnSpc>
                <a:spcPct val="75000"/>
              </a:lnSpc>
              <a:spcBef>
                <a:spcPct val="0"/>
              </a:spcBef>
              <a:buFontTx/>
              <a:buNone/>
            </a:pPr>
            <a:r>
              <a:rPr lang="en-US" altLang="en-US" sz="1000">
                <a:solidFill>
                  <a:schemeClr val="tx1"/>
                </a:solidFill>
                <a:latin typeface="Arial Unicode MS" pitchFamily="34" charset="-128"/>
              </a:rPr>
              <a:t>C</a:t>
            </a:r>
          </a:p>
          <a:p>
            <a:pPr eaLnBrk="1" hangingPunct="1">
              <a:lnSpc>
                <a:spcPct val="75000"/>
              </a:lnSpc>
              <a:spcBef>
                <a:spcPct val="0"/>
              </a:spcBef>
              <a:buFontTx/>
              <a:buNone/>
            </a:pPr>
            <a:r>
              <a:rPr lang="en-US" altLang="en-US" sz="1000">
                <a:solidFill>
                  <a:schemeClr val="tx1"/>
                </a:solidFill>
                <a:latin typeface="Arial Unicode MS" pitchFamily="34" charset="-128"/>
              </a:rPr>
              <a:t>C++</a:t>
            </a:r>
          </a:p>
          <a:p>
            <a:pPr eaLnBrk="1" hangingPunct="1">
              <a:lnSpc>
                <a:spcPct val="75000"/>
              </a:lnSpc>
              <a:spcBef>
                <a:spcPct val="0"/>
              </a:spcBef>
              <a:buFontTx/>
              <a:buNone/>
            </a:pPr>
            <a:r>
              <a:rPr lang="en-US" altLang="en-US" sz="1000">
                <a:solidFill>
                  <a:schemeClr val="tx1"/>
                </a:solidFill>
                <a:latin typeface="Arial Unicode MS" pitchFamily="34" charset="-128"/>
              </a:rPr>
              <a:t>Javascript</a:t>
            </a:r>
          </a:p>
          <a:p>
            <a:pPr eaLnBrk="1" hangingPunct="1">
              <a:lnSpc>
                <a:spcPct val="75000"/>
              </a:lnSpc>
              <a:spcBef>
                <a:spcPct val="0"/>
              </a:spcBef>
              <a:buFontTx/>
              <a:buNone/>
            </a:pPr>
            <a:r>
              <a:rPr lang="en-US" altLang="en-US" sz="1000">
                <a:solidFill>
                  <a:schemeClr val="tx1"/>
                </a:solidFill>
                <a:latin typeface="Arial Unicode MS" pitchFamily="34" charset="-128"/>
              </a:rPr>
              <a:t>PHP</a:t>
            </a:r>
          </a:p>
          <a:p>
            <a:pPr eaLnBrk="1" hangingPunct="1">
              <a:lnSpc>
                <a:spcPct val="75000"/>
              </a:lnSpc>
              <a:spcBef>
                <a:spcPct val="0"/>
              </a:spcBef>
              <a:buFontTx/>
              <a:buNone/>
            </a:pPr>
            <a:r>
              <a:rPr lang="en-US" altLang="en-US" sz="1000">
                <a:solidFill>
                  <a:schemeClr val="tx1"/>
                </a:solidFill>
                <a:latin typeface="Arial Unicode MS" pitchFamily="34" charset="-128"/>
              </a:rPr>
              <a:t>Python………</a:t>
            </a:r>
          </a:p>
          <a:p>
            <a:pPr eaLnBrk="1" hangingPunct="1">
              <a:lnSpc>
                <a:spcPct val="75000"/>
              </a:lnSpc>
              <a:spcBef>
                <a:spcPct val="0"/>
              </a:spcBef>
              <a:buFontTx/>
              <a:buNone/>
            </a:pPr>
            <a:r>
              <a:rPr lang="en-US" altLang="en-US" sz="1000">
                <a:solidFill>
                  <a:schemeClr val="tx1"/>
                </a:solidFill>
                <a:latin typeface="Arial Unicode MS" pitchFamily="34" charset="-128"/>
              </a:rPr>
              <a:t>SQL</a:t>
            </a:r>
          </a:p>
          <a:p>
            <a:pPr eaLnBrk="1" hangingPunct="1">
              <a:lnSpc>
                <a:spcPct val="75000"/>
              </a:lnSpc>
              <a:spcBef>
                <a:spcPct val="0"/>
              </a:spcBef>
              <a:buFontTx/>
              <a:buNone/>
            </a:pPr>
            <a:r>
              <a:rPr lang="en-US" altLang="en-US" sz="1000">
                <a:solidFill>
                  <a:schemeClr val="tx1"/>
                </a:solidFill>
                <a:latin typeface="Arial Unicode MS" pitchFamily="34" charset="-128"/>
              </a:rPr>
              <a:t>Perl</a:t>
            </a:r>
          </a:p>
          <a:p>
            <a:pPr eaLnBrk="1" hangingPunct="1">
              <a:lnSpc>
                <a:spcPct val="75000"/>
              </a:lnSpc>
              <a:spcBef>
                <a:spcPct val="0"/>
              </a:spcBef>
              <a:buFontTx/>
              <a:buNone/>
            </a:pPr>
            <a:r>
              <a:rPr lang="en-US" altLang="en-US" sz="1000">
                <a:solidFill>
                  <a:schemeClr val="tx1"/>
                </a:solidFill>
                <a:latin typeface="Arial Unicode MS" pitchFamily="34" charset="-128"/>
              </a:rPr>
              <a:t>C#</a:t>
            </a:r>
          </a:p>
          <a:p>
            <a:pPr eaLnBrk="1" hangingPunct="1">
              <a:lnSpc>
                <a:spcPct val="75000"/>
              </a:lnSpc>
              <a:spcBef>
                <a:spcPct val="0"/>
              </a:spcBef>
              <a:buFontTx/>
              <a:buNone/>
            </a:pPr>
            <a:endParaRPr lang="en-US" altLang="en-US" sz="1000">
              <a:solidFill>
                <a:schemeClr val="tx1"/>
              </a:solidFill>
              <a:latin typeface="Arial Unicode MS" pitchFamily="34" charset="-128"/>
            </a:endParaRPr>
          </a:p>
          <a:p>
            <a:pPr eaLnBrk="1" hangingPunct="1">
              <a:lnSpc>
                <a:spcPct val="75000"/>
              </a:lnSpc>
              <a:spcBef>
                <a:spcPct val="50000"/>
              </a:spcBef>
              <a:buFontTx/>
              <a:buNone/>
            </a:pPr>
            <a:endParaRPr lang="en-US" altLang="en-US" sz="1000">
              <a:solidFill>
                <a:schemeClr val="tx1"/>
              </a:solidFill>
              <a:latin typeface="Arial Unicode MS" pitchFamily="34" charset="-128"/>
            </a:endParaRPr>
          </a:p>
          <a:p>
            <a:pPr eaLnBrk="1" hangingPunct="1">
              <a:lnSpc>
                <a:spcPct val="75000"/>
              </a:lnSpc>
              <a:spcBef>
                <a:spcPct val="50000"/>
              </a:spcBef>
              <a:buFontTx/>
              <a:buNone/>
            </a:pPr>
            <a:endParaRPr lang="en-US" altLang="en-US" sz="1000">
              <a:solidFill>
                <a:schemeClr val="tx1"/>
              </a:solidFill>
              <a:latin typeface="Arial Unicode MS" pitchFamily="34" charset="-128"/>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A14DB-C12B-A563-86D5-C21ACF5F7A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C522FD-4FE5-A3CB-7212-D834E5ADB3E0}"/>
              </a:ext>
            </a:extLst>
          </p:cNvPr>
          <p:cNvSpPr>
            <a:spLocks noGrp="1"/>
          </p:cNvSpPr>
          <p:nvPr>
            <p:ph type="title"/>
          </p:nvPr>
        </p:nvSpPr>
        <p:spPr/>
        <p:txBody>
          <a:bodyPr/>
          <a:lstStyle/>
          <a:p>
            <a:r>
              <a:rPr lang="en-IN" dirty="0"/>
              <a:t>File I/O</a:t>
            </a:r>
          </a:p>
        </p:txBody>
      </p:sp>
      <p:pic>
        <p:nvPicPr>
          <p:cNvPr id="5" name="Picture 4">
            <a:extLst>
              <a:ext uri="{FF2B5EF4-FFF2-40B4-BE49-F238E27FC236}">
                <a16:creationId xmlns:a16="http://schemas.microsoft.com/office/drawing/2014/main" id="{3E025FCE-10CA-2B39-378B-C54480E642D7}"/>
              </a:ext>
            </a:extLst>
          </p:cNvPr>
          <p:cNvPicPr>
            <a:picLocks noChangeAspect="1"/>
          </p:cNvPicPr>
          <p:nvPr/>
        </p:nvPicPr>
        <p:blipFill>
          <a:blip r:embed="rId2"/>
          <a:stretch>
            <a:fillRect/>
          </a:stretch>
        </p:blipFill>
        <p:spPr>
          <a:xfrm>
            <a:off x="685800" y="1600200"/>
            <a:ext cx="7411484" cy="4648849"/>
          </a:xfrm>
          <a:prstGeom prst="rect">
            <a:avLst/>
          </a:prstGeom>
        </p:spPr>
      </p:pic>
    </p:spTree>
    <p:extLst>
      <p:ext uri="{BB962C8B-B14F-4D97-AF65-F5344CB8AC3E}">
        <p14:creationId xmlns:p14="http://schemas.microsoft.com/office/powerpoint/2010/main" val="17856484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1BEB5-72BD-AEA0-71D9-52391445D6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AE5E0D-18FA-777A-E152-5191A231F01B}"/>
              </a:ext>
            </a:extLst>
          </p:cNvPr>
          <p:cNvSpPr>
            <a:spLocks noGrp="1"/>
          </p:cNvSpPr>
          <p:nvPr>
            <p:ph type="title"/>
          </p:nvPr>
        </p:nvSpPr>
        <p:spPr/>
        <p:txBody>
          <a:bodyPr/>
          <a:lstStyle/>
          <a:p>
            <a:r>
              <a:rPr lang="en-IN" dirty="0"/>
              <a:t>File I/O</a:t>
            </a:r>
          </a:p>
        </p:txBody>
      </p:sp>
      <p:pic>
        <p:nvPicPr>
          <p:cNvPr id="4" name="Picture 3">
            <a:extLst>
              <a:ext uri="{FF2B5EF4-FFF2-40B4-BE49-F238E27FC236}">
                <a16:creationId xmlns:a16="http://schemas.microsoft.com/office/drawing/2014/main" id="{01E82555-76CA-AF9A-A4D4-E3B80C2147DA}"/>
              </a:ext>
            </a:extLst>
          </p:cNvPr>
          <p:cNvPicPr>
            <a:picLocks noChangeAspect="1"/>
          </p:cNvPicPr>
          <p:nvPr/>
        </p:nvPicPr>
        <p:blipFill>
          <a:blip r:embed="rId2"/>
          <a:stretch>
            <a:fillRect/>
          </a:stretch>
        </p:blipFill>
        <p:spPr>
          <a:xfrm>
            <a:off x="480441" y="1600200"/>
            <a:ext cx="8183117" cy="4163006"/>
          </a:xfrm>
          <a:prstGeom prst="rect">
            <a:avLst/>
          </a:prstGeom>
        </p:spPr>
      </p:pic>
    </p:spTree>
    <p:extLst>
      <p:ext uri="{BB962C8B-B14F-4D97-AF65-F5344CB8AC3E}">
        <p14:creationId xmlns:p14="http://schemas.microsoft.com/office/powerpoint/2010/main" val="25573952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1CEE-69B5-A51A-C172-F722FC9DEB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88E2B5-131C-6A2A-8DFC-CAA78F98E8DF}"/>
              </a:ext>
            </a:extLst>
          </p:cNvPr>
          <p:cNvSpPr>
            <a:spLocks noGrp="1"/>
          </p:cNvSpPr>
          <p:nvPr>
            <p:ph type="title"/>
          </p:nvPr>
        </p:nvSpPr>
        <p:spPr/>
        <p:txBody>
          <a:bodyPr/>
          <a:lstStyle/>
          <a:p>
            <a:r>
              <a:rPr lang="en-IN" dirty="0"/>
              <a:t>File I/O</a:t>
            </a:r>
          </a:p>
        </p:txBody>
      </p:sp>
      <p:pic>
        <p:nvPicPr>
          <p:cNvPr id="5" name="Picture 4">
            <a:extLst>
              <a:ext uri="{FF2B5EF4-FFF2-40B4-BE49-F238E27FC236}">
                <a16:creationId xmlns:a16="http://schemas.microsoft.com/office/drawing/2014/main" id="{9602E87F-98AB-4B97-A7B6-2DBAFF2E5F06}"/>
              </a:ext>
            </a:extLst>
          </p:cNvPr>
          <p:cNvPicPr>
            <a:picLocks noChangeAspect="1"/>
          </p:cNvPicPr>
          <p:nvPr/>
        </p:nvPicPr>
        <p:blipFill>
          <a:blip r:embed="rId2"/>
          <a:stretch>
            <a:fillRect/>
          </a:stretch>
        </p:blipFill>
        <p:spPr>
          <a:xfrm>
            <a:off x="485823" y="2140945"/>
            <a:ext cx="7878274" cy="3200847"/>
          </a:xfrm>
          <a:prstGeom prst="rect">
            <a:avLst/>
          </a:prstGeom>
        </p:spPr>
      </p:pic>
    </p:spTree>
    <p:extLst>
      <p:ext uri="{BB962C8B-B14F-4D97-AF65-F5344CB8AC3E}">
        <p14:creationId xmlns:p14="http://schemas.microsoft.com/office/powerpoint/2010/main" val="17966440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8A13EF-6A0D-C4E2-DDDA-7A077C9B3B63}"/>
              </a:ext>
            </a:extLst>
          </p:cNvPr>
          <p:cNvSpPr>
            <a:spLocks noGrp="1"/>
          </p:cNvSpPr>
          <p:nvPr>
            <p:ph sz="quarter" idx="12"/>
          </p:nvPr>
        </p:nvSpPr>
        <p:spPr/>
        <p:txBody>
          <a:bodyPr/>
          <a:lstStyle/>
          <a:p>
            <a:r>
              <a:rPr lang="en-US" dirty="0"/>
              <a:t>Error handling allows you to manage unexpected events or exceptions that occur during the execution of your program — without crashing it.</a:t>
            </a:r>
            <a:endParaRPr lang="en-IN" dirty="0"/>
          </a:p>
        </p:txBody>
      </p:sp>
      <p:sp>
        <p:nvSpPr>
          <p:cNvPr id="2" name="Title 1">
            <a:extLst>
              <a:ext uri="{FF2B5EF4-FFF2-40B4-BE49-F238E27FC236}">
                <a16:creationId xmlns:a16="http://schemas.microsoft.com/office/drawing/2014/main" id="{1CBB1040-344A-3D0A-CC4F-13F66AA8DA48}"/>
              </a:ext>
            </a:extLst>
          </p:cNvPr>
          <p:cNvSpPr>
            <a:spLocks noGrp="1"/>
          </p:cNvSpPr>
          <p:nvPr>
            <p:ph type="title"/>
          </p:nvPr>
        </p:nvSpPr>
        <p:spPr/>
        <p:txBody>
          <a:bodyPr/>
          <a:lstStyle/>
          <a:p>
            <a:r>
              <a:rPr lang="en-IN" dirty="0"/>
              <a:t>What is Error Handling?</a:t>
            </a:r>
          </a:p>
        </p:txBody>
      </p:sp>
    </p:spTree>
    <p:extLst>
      <p:ext uri="{BB962C8B-B14F-4D97-AF65-F5344CB8AC3E}">
        <p14:creationId xmlns:p14="http://schemas.microsoft.com/office/powerpoint/2010/main" val="21643023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28C61-3B56-886C-C893-5FD5C54916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0E39BB-4316-0E3C-1E5F-B3F2AE44F3EA}"/>
              </a:ext>
            </a:extLst>
          </p:cNvPr>
          <p:cNvSpPr>
            <a:spLocks noGrp="1"/>
          </p:cNvSpPr>
          <p:nvPr>
            <p:ph type="title"/>
          </p:nvPr>
        </p:nvSpPr>
        <p:spPr/>
        <p:txBody>
          <a:bodyPr/>
          <a:lstStyle/>
          <a:p>
            <a:r>
              <a:rPr lang="en-IN" dirty="0"/>
              <a:t>What is Error Handling?</a:t>
            </a:r>
          </a:p>
        </p:txBody>
      </p:sp>
      <p:pic>
        <p:nvPicPr>
          <p:cNvPr id="7" name="Picture 6">
            <a:extLst>
              <a:ext uri="{FF2B5EF4-FFF2-40B4-BE49-F238E27FC236}">
                <a16:creationId xmlns:a16="http://schemas.microsoft.com/office/drawing/2014/main" id="{A87EFCB4-3CEB-95C7-2688-FF4A87E31C84}"/>
              </a:ext>
            </a:extLst>
          </p:cNvPr>
          <p:cNvPicPr>
            <a:picLocks noChangeAspect="1"/>
          </p:cNvPicPr>
          <p:nvPr/>
        </p:nvPicPr>
        <p:blipFill>
          <a:blip r:embed="rId2"/>
          <a:stretch>
            <a:fillRect/>
          </a:stretch>
        </p:blipFill>
        <p:spPr>
          <a:xfrm>
            <a:off x="738843" y="1457899"/>
            <a:ext cx="7649643" cy="4972840"/>
          </a:xfrm>
          <a:prstGeom prst="rect">
            <a:avLst/>
          </a:prstGeom>
        </p:spPr>
      </p:pic>
    </p:spTree>
    <p:extLst>
      <p:ext uri="{BB962C8B-B14F-4D97-AF65-F5344CB8AC3E}">
        <p14:creationId xmlns:p14="http://schemas.microsoft.com/office/powerpoint/2010/main" val="6037199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a:extLst>
              <a:ext uri="{FF2B5EF4-FFF2-40B4-BE49-F238E27FC236}">
                <a16:creationId xmlns:a16="http://schemas.microsoft.com/office/drawing/2014/main" id="{535B990D-A3DF-1A0B-1DAA-414012026585}"/>
              </a:ext>
            </a:extLst>
          </p:cNvPr>
          <p:cNvSpPr>
            <a:spLocks noGrp="1" noChangeArrowheads="1"/>
          </p:cNvSpPr>
          <p:nvPr>
            <p:ph type="title"/>
          </p:nvPr>
        </p:nvSpPr>
        <p:spPr/>
        <p:txBody>
          <a:bodyPr/>
          <a:lstStyle/>
          <a:p>
            <a:r>
              <a:rPr lang="en-IN" altLang="en-US">
                <a:ea typeface="ＭＳ Ｐゴシック" panose="020B0600070205080204" pitchFamily="34" charset="-128"/>
              </a:rPr>
              <a:t>Exceptions</a:t>
            </a:r>
          </a:p>
        </p:txBody>
      </p:sp>
      <p:sp>
        <p:nvSpPr>
          <p:cNvPr id="151555" name="Footer Placeholder 3">
            <a:extLst>
              <a:ext uri="{FF2B5EF4-FFF2-40B4-BE49-F238E27FC236}">
                <a16:creationId xmlns:a16="http://schemas.microsoft.com/office/drawing/2014/main" id="{0DBD391E-6C0C-26E8-71EE-E6CD56ABA5D9}"/>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51556" name="Slide Number Placeholder 4">
            <a:extLst>
              <a:ext uri="{FF2B5EF4-FFF2-40B4-BE49-F238E27FC236}">
                <a16:creationId xmlns:a16="http://schemas.microsoft.com/office/drawing/2014/main" id="{ECDF3DC0-115C-540C-7738-B4DDB0C9FD25}"/>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6EEC43EB-53B2-438C-91B8-D8CDE5A0255D}" type="slidenum">
              <a:rPr lang="en-US" altLang="en-US" sz="1400"/>
              <a:pPr>
                <a:spcBef>
                  <a:spcPct val="0"/>
                </a:spcBef>
                <a:buFontTx/>
                <a:buNone/>
              </a:pPr>
              <a:t>145</a:t>
            </a:fld>
            <a:endParaRPr lang="en-US" altLang="en-US" sz="1400"/>
          </a:p>
        </p:txBody>
      </p:sp>
      <p:pic>
        <p:nvPicPr>
          <p:cNvPr id="151557" name="Picture 5">
            <a:extLst>
              <a:ext uri="{FF2B5EF4-FFF2-40B4-BE49-F238E27FC236}">
                <a16:creationId xmlns:a16="http://schemas.microsoft.com/office/drawing/2014/main" id="{53E87BDB-A9C5-9E7D-6F0B-D12B0BE1F3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4475" y="1524000"/>
            <a:ext cx="8655050" cy="296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76238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a:extLst>
              <a:ext uri="{FF2B5EF4-FFF2-40B4-BE49-F238E27FC236}">
                <a16:creationId xmlns:a16="http://schemas.microsoft.com/office/drawing/2014/main" id="{22D5FDD5-59B8-613A-3641-C98B199FB67E}"/>
              </a:ext>
            </a:extLst>
          </p:cNvPr>
          <p:cNvSpPr>
            <a:spLocks noGrp="1" noChangeArrowheads="1"/>
          </p:cNvSpPr>
          <p:nvPr>
            <p:ph type="title"/>
          </p:nvPr>
        </p:nvSpPr>
        <p:spPr/>
        <p:txBody>
          <a:bodyPr/>
          <a:lstStyle/>
          <a:p>
            <a:r>
              <a:rPr lang="en-IN" altLang="en-US">
                <a:ea typeface="ＭＳ Ｐゴシック" panose="020B0600070205080204" pitchFamily="34" charset="-128"/>
              </a:rPr>
              <a:t>Exceptions</a:t>
            </a:r>
          </a:p>
        </p:txBody>
      </p:sp>
      <p:sp>
        <p:nvSpPr>
          <p:cNvPr id="152579" name="Footer Placeholder 3">
            <a:extLst>
              <a:ext uri="{FF2B5EF4-FFF2-40B4-BE49-F238E27FC236}">
                <a16:creationId xmlns:a16="http://schemas.microsoft.com/office/drawing/2014/main" id="{EB668D32-8F1C-C9D0-F75D-8916C7F999C7}"/>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52580" name="Slide Number Placeholder 4">
            <a:extLst>
              <a:ext uri="{FF2B5EF4-FFF2-40B4-BE49-F238E27FC236}">
                <a16:creationId xmlns:a16="http://schemas.microsoft.com/office/drawing/2014/main" id="{07B4399C-E718-B0DC-F935-D5803925EBCA}"/>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D54101F-D7C2-4A93-BD08-AC300F07B98F}" type="slidenum">
              <a:rPr lang="en-US" altLang="en-US" sz="1400"/>
              <a:pPr>
                <a:spcBef>
                  <a:spcPct val="0"/>
                </a:spcBef>
                <a:buFontTx/>
                <a:buNone/>
              </a:pPr>
              <a:t>146</a:t>
            </a:fld>
            <a:endParaRPr lang="en-US" altLang="en-US" sz="1400"/>
          </a:p>
        </p:txBody>
      </p:sp>
      <p:pic>
        <p:nvPicPr>
          <p:cNvPr id="152581" name="Picture 2">
            <a:extLst>
              <a:ext uri="{FF2B5EF4-FFF2-40B4-BE49-F238E27FC236}">
                <a16:creationId xmlns:a16="http://schemas.microsoft.com/office/drawing/2014/main" id="{63B6E5E4-1C33-12F6-EAB4-DF656B03AA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93863"/>
            <a:ext cx="8509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4629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1007A-2B7E-987C-ABCC-4A5904EF6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33BFCB-2796-6701-67B9-758B80EF123B}"/>
              </a:ext>
            </a:extLst>
          </p:cNvPr>
          <p:cNvSpPr>
            <a:spLocks noGrp="1"/>
          </p:cNvSpPr>
          <p:nvPr>
            <p:ph type="title"/>
          </p:nvPr>
        </p:nvSpPr>
        <p:spPr/>
        <p:txBody>
          <a:bodyPr/>
          <a:lstStyle/>
          <a:p>
            <a:r>
              <a:rPr lang="en-IN" dirty="0"/>
              <a:t>What is Error Handling?</a:t>
            </a:r>
          </a:p>
        </p:txBody>
      </p:sp>
      <p:pic>
        <p:nvPicPr>
          <p:cNvPr id="4" name="Picture 3">
            <a:extLst>
              <a:ext uri="{FF2B5EF4-FFF2-40B4-BE49-F238E27FC236}">
                <a16:creationId xmlns:a16="http://schemas.microsoft.com/office/drawing/2014/main" id="{D06560D8-1C8B-238F-C90B-A4D90AC9F4F7}"/>
              </a:ext>
            </a:extLst>
          </p:cNvPr>
          <p:cNvPicPr>
            <a:picLocks noChangeAspect="1"/>
          </p:cNvPicPr>
          <p:nvPr/>
        </p:nvPicPr>
        <p:blipFill>
          <a:blip r:embed="rId2"/>
          <a:stretch>
            <a:fillRect/>
          </a:stretch>
        </p:blipFill>
        <p:spPr>
          <a:xfrm>
            <a:off x="461035" y="1295400"/>
            <a:ext cx="7616165" cy="5392477"/>
          </a:xfrm>
          <a:prstGeom prst="rect">
            <a:avLst/>
          </a:prstGeom>
        </p:spPr>
      </p:pic>
    </p:spTree>
    <p:extLst>
      <p:ext uri="{BB962C8B-B14F-4D97-AF65-F5344CB8AC3E}">
        <p14:creationId xmlns:p14="http://schemas.microsoft.com/office/powerpoint/2010/main" val="27429412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3799B-EEA1-0FEB-C823-2C82D9AFD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4ED463-B8DA-4AF9-BD27-3B84E06AD739}"/>
              </a:ext>
            </a:extLst>
          </p:cNvPr>
          <p:cNvSpPr>
            <a:spLocks noGrp="1"/>
          </p:cNvSpPr>
          <p:nvPr>
            <p:ph type="title"/>
          </p:nvPr>
        </p:nvSpPr>
        <p:spPr/>
        <p:txBody>
          <a:bodyPr/>
          <a:lstStyle/>
          <a:p>
            <a:r>
              <a:rPr lang="en-IN" dirty="0"/>
              <a:t>What is Error Handling?</a:t>
            </a:r>
          </a:p>
        </p:txBody>
      </p:sp>
      <p:pic>
        <p:nvPicPr>
          <p:cNvPr id="5" name="Picture 4">
            <a:extLst>
              <a:ext uri="{FF2B5EF4-FFF2-40B4-BE49-F238E27FC236}">
                <a16:creationId xmlns:a16="http://schemas.microsoft.com/office/drawing/2014/main" id="{97B6440B-5108-45B3-B7B8-CE8083E760D2}"/>
              </a:ext>
            </a:extLst>
          </p:cNvPr>
          <p:cNvPicPr>
            <a:picLocks noChangeAspect="1"/>
          </p:cNvPicPr>
          <p:nvPr/>
        </p:nvPicPr>
        <p:blipFill>
          <a:blip r:embed="rId2"/>
          <a:stretch>
            <a:fillRect/>
          </a:stretch>
        </p:blipFill>
        <p:spPr>
          <a:xfrm>
            <a:off x="685800" y="1676400"/>
            <a:ext cx="7543800" cy="4419600"/>
          </a:xfrm>
          <a:prstGeom prst="rect">
            <a:avLst/>
          </a:prstGeom>
        </p:spPr>
      </p:pic>
    </p:spTree>
    <p:extLst>
      <p:ext uri="{BB962C8B-B14F-4D97-AF65-F5344CB8AC3E}">
        <p14:creationId xmlns:p14="http://schemas.microsoft.com/office/powerpoint/2010/main" val="13153713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E071F-2DBE-5D0C-E775-BDD72B6D38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B659B-9921-C135-1FD7-4F95F8F54652}"/>
              </a:ext>
            </a:extLst>
          </p:cNvPr>
          <p:cNvSpPr>
            <a:spLocks noGrp="1"/>
          </p:cNvSpPr>
          <p:nvPr>
            <p:ph type="title"/>
          </p:nvPr>
        </p:nvSpPr>
        <p:spPr/>
        <p:txBody>
          <a:bodyPr/>
          <a:lstStyle/>
          <a:p>
            <a:r>
              <a:rPr lang="en-IN" dirty="0"/>
              <a:t>What is Error Handling?</a:t>
            </a:r>
          </a:p>
        </p:txBody>
      </p:sp>
      <p:pic>
        <p:nvPicPr>
          <p:cNvPr id="7" name="Picture 6">
            <a:extLst>
              <a:ext uri="{FF2B5EF4-FFF2-40B4-BE49-F238E27FC236}">
                <a16:creationId xmlns:a16="http://schemas.microsoft.com/office/drawing/2014/main" id="{2E55728C-D07A-74BF-8EA3-944C916B8CA1}"/>
              </a:ext>
            </a:extLst>
          </p:cNvPr>
          <p:cNvPicPr>
            <a:picLocks noChangeAspect="1"/>
          </p:cNvPicPr>
          <p:nvPr/>
        </p:nvPicPr>
        <p:blipFill>
          <a:blip r:embed="rId2"/>
          <a:stretch>
            <a:fillRect/>
          </a:stretch>
        </p:blipFill>
        <p:spPr>
          <a:xfrm>
            <a:off x="609600" y="1905000"/>
            <a:ext cx="7728487" cy="3657600"/>
          </a:xfrm>
          <a:prstGeom prst="rect">
            <a:avLst/>
          </a:prstGeom>
        </p:spPr>
      </p:pic>
    </p:spTree>
    <p:extLst>
      <p:ext uri="{BB962C8B-B14F-4D97-AF65-F5344CB8AC3E}">
        <p14:creationId xmlns:p14="http://schemas.microsoft.com/office/powerpoint/2010/main" val="1063273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a:extLst>
              <a:ext uri="{FF2B5EF4-FFF2-40B4-BE49-F238E27FC236}">
                <a16:creationId xmlns:a16="http://schemas.microsoft.com/office/drawing/2014/main" id="{906F57AA-9021-933C-143F-7FB648E54FD5}"/>
              </a:ext>
            </a:extLst>
          </p:cNvPr>
          <p:cNvSpPr>
            <a:spLocks noGrp="1" noChangeArrowheads="1"/>
          </p:cNvSpPr>
          <p:nvPr>
            <p:ph sz="quarter" idx="12"/>
          </p:nvPr>
        </p:nvSpPr>
        <p:spPr>
          <a:xfrm>
            <a:off x="479951" y="1381125"/>
            <a:ext cx="8205261" cy="4824414"/>
          </a:xfrm>
        </p:spPr>
        <p:txBody>
          <a:bodyPr>
            <a:normAutofit lnSpcReduction="10000"/>
          </a:bodyPr>
          <a:lstStyle/>
          <a:p>
            <a:r>
              <a:rPr lang="en-US" altLang="en-US" b="1" dirty="0">
                <a:ea typeface="ＭＳ Ｐゴシック" panose="020B0600070205080204" pitchFamily="34" charset="-128"/>
              </a:rPr>
              <a:t>Easy-to-learn:</a:t>
            </a:r>
            <a:r>
              <a:rPr lang="en-US" altLang="en-US" dirty="0">
                <a:ea typeface="ＭＳ Ｐゴシック" panose="020B0600070205080204" pitchFamily="34" charset="-128"/>
              </a:rPr>
              <a:t> Python has relatively few keywords, simple structure, and a clearly defined syntax. This allows the student to pick up the language in a relatively short period of time.</a:t>
            </a:r>
          </a:p>
          <a:p>
            <a:r>
              <a:rPr lang="en-US" altLang="en-US" b="1" dirty="0">
                <a:ea typeface="ＭＳ Ｐゴシック" panose="020B0600070205080204" pitchFamily="34" charset="-128"/>
              </a:rPr>
              <a:t>Easy-to-read:</a:t>
            </a:r>
            <a:r>
              <a:rPr lang="en-US" altLang="en-US" dirty="0">
                <a:ea typeface="ＭＳ Ｐゴシック" panose="020B0600070205080204" pitchFamily="34" charset="-128"/>
              </a:rPr>
              <a:t> Python code is much more clearly defined and visible to the eyes.</a:t>
            </a:r>
          </a:p>
          <a:p>
            <a:r>
              <a:rPr lang="en-US" altLang="en-US" b="1" dirty="0">
                <a:ea typeface="ＭＳ Ｐゴシック" panose="020B0600070205080204" pitchFamily="34" charset="-128"/>
              </a:rPr>
              <a:t>Easy-to-maintain:</a:t>
            </a:r>
            <a:r>
              <a:rPr lang="en-US" altLang="en-US" dirty="0">
                <a:ea typeface="ＭＳ Ｐゴシック" panose="020B0600070205080204" pitchFamily="34" charset="-128"/>
              </a:rPr>
              <a:t> Python's success is that its source code is fairly easy-to-maintain.</a:t>
            </a:r>
          </a:p>
          <a:p>
            <a:r>
              <a:rPr lang="en-US" altLang="en-US" b="1" dirty="0">
                <a:ea typeface="ＭＳ Ｐゴシック" panose="020B0600070205080204" pitchFamily="34" charset="-128"/>
              </a:rPr>
              <a:t>A broad standard library:</a:t>
            </a:r>
            <a:r>
              <a:rPr lang="en-US" altLang="en-US" dirty="0">
                <a:ea typeface="ＭＳ Ｐゴシック" panose="020B0600070205080204" pitchFamily="34" charset="-128"/>
              </a:rPr>
              <a:t> One of Python's greatest strengths is the bulk of the library is very portable and cross-platform compatible on UNIX, Windows, and Macintosh.</a:t>
            </a:r>
          </a:p>
          <a:p>
            <a:endParaRPr lang="en-US" altLang="en-US" dirty="0">
              <a:ea typeface="ＭＳ Ｐゴシック" panose="020B0600070205080204" pitchFamily="34" charset="-128"/>
            </a:endParaRPr>
          </a:p>
        </p:txBody>
      </p:sp>
      <p:sp>
        <p:nvSpPr>
          <p:cNvPr id="31746" name="Title 1">
            <a:extLst>
              <a:ext uri="{FF2B5EF4-FFF2-40B4-BE49-F238E27FC236}">
                <a16:creationId xmlns:a16="http://schemas.microsoft.com/office/drawing/2014/main" id="{A656CCB4-29BC-0E63-1187-95D5FF8EF2F0}"/>
              </a:ext>
            </a:extLst>
          </p:cNvPr>
          <p:cNvSpPr>
            <a:spLocks noGrp="1" noChangeArrowheads="1"/>
          </p:cNvSpPr>
          <p:nvPr>
            <p:ph type="title"/>
          </p:nvPr>
        </p:nvSpPr>
        <p:spPr/>
        <p:txBody>
          <a:bodyPr/>
          <a:lstStyle/>
          <a:p>
            <a:r>
              <a:rPr lang="en-US" altLang="en-US" b="1">
                <a:ea typeface="ＭＳ Ｐゴシック" panose="020B0600070205080204" pitchFamily="34" charset="-128"/>
              </a:rPr>
              <a:t>Python Features</a:t>
            </a:r>
            <a:endParaRPr lang="en-US" altLang="en-US">
              <a:ea typeface="ＭＳ Ｐゴシック" panose="020B0600070205080204" pitchFamily="34" charset="-128"/>
            </a:endParaRPr>
          </a:p>
        </p:txBody>
      </p:sp>
      <p:sp>
        <p:nvSpPr>
          <p:cNvPr id="31749" name="Slide Number Placeholder 4">
            <a:extLst>
              <a:ext uri="{FF2B5EF4-FFF2-40B4-BE49-F238E27FC236}">
                <a16:creationId xmlns:a16="http://schemas.microsoft.com/office/drawing/2014/main" id="{A6FEB891-D768-2E69-7859-B64ADEE145C8}"/>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6D4278B-6D10-4343-8497-AA34187CE296}" type="slidenum">
              <a:rPr lang="en-US" altLang="en-US" sz="1400"/>
              <a:pPr>
                <a:spcBef>
                  <a:spcPct val="0"/>
                </a:spcBef>
                <a:buFontTx/>
                <a:buNone/>
              </a:pPr>
              <a:t>15</a:t>
            </a:fld>
            <a:endParaRPr lang="en-US" altLang="en-US" sz="14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BF710-4E9B-C615-4F8D-E9C39DDBE5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02D4C9-19AC-2DDF-D470-A65A68F242FC}"/>
              </a:ext>
            </a:extLst>
          </p:cNvPr>
          <p:cNvSpPr>
            <a:spLocks noGrp="1"/>
          </p:cNvSpPr>
          <p:nvPr>
            <p:ph type="title"/>
          </p:nvPr>
        </p:nvSpPr>
        <p:spPr/>
        <p:txBody>
          <a:bodyPr/>
          <a:lstStyle/>
          <a:p>
            <a:r>
              <a:rPr lang="en-IN" dirty="0"/>
              <a:t>What is Error Handling?</a:t>
            </a:r>
          </a:p>
        </p:txBody>
      </p:sp>
      <p:pic>
        <p:nvPicPr>
          <p:cNvPr id="4" name="Picture 3">
            <a:extLst>
              <a:ext uri="{FF2B5EF4-FFF2-40B4-BE49-F238E27FC236}">
                <a16:creationId xmlns:a16="http://schemas.microsoft.com/office/drawing/2014/main" id="{C7C61811-A537-8DB5-92D5-FD136626016F}"/>
              </a:ext>
            </a:extLst>
          </p:cNvPr>
          <p:cNvPicPr>
            <a:picLocks noChangeAspect="1"/>
          </p:cNvPicPr>
          <p:nvPr/>
        </p:nvPicPr>
        <p:blipFill>
          <a:blip r:embed="rId2"/>
          <a:stretch>
            <a:fillRect/>
          </a:stretch>
        </p:blipFill>
        <p:spPr>
          <a:xfrm>
            <a:off x="626335" y="1600200"/>
            <a:ext cx="7547482" cy="4419600"/>
          </a:xfrm>
          <a:prstGeom prst="rect">
            <a:avLst/>
          </a:prstGeom>
        </p:spPr>
      </p:pic>
    </p:spTree>
    <p:extLst>
      <p:ext uri="{BB962C8B-B14F-4D97-AF65-F5344CB8AC3E}">
        <p14:creationId xmlns:p14="http://schemas.microsoft.com/office/powerpoint/2010/main" val="17851808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2DC58-BF76-88CF-0A4C-5603004C6A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7CDF5C-22C5-F37A-9B05-806B38F16414}"/>
              </a:ext>
            </a:extLst>
          </p:cNvPr>
          <p:cNvSpPr>
            <a:spLocks noGrp="1"/>
          </p:cNvSpPr>
          <p:nvPr>
            <p:ph type="title"/>
          </p:nvPr>
        </p:nvSpPr>
        <p:spPr/>
        <p:txBody>
          <a:bodyPr/>
          <a:lstStyle/>
          <a:p>
            <a:r>
              <a:rPr lang="en-IN" dirty="0"/>
              <a:t>What is Error Handling?</a:t>
            </a:r>
          </a:p>
        </p:txBody>
      </p:sp>
      <p:pic>
        <p:nvPicPr>
          <p:cNvPr id="5" name="Picture 4">
            <a:extLst>
              <a:ext uri="{FF2B5EF4-FFF2-40B4-BE49-F238E27FC236}">
                <a16:creationId xmlns:a16="http://schemas.microsoft.com/office/drawing/2014/main" id="{9024D3EB-08A6-5CA4-559B-345ABE56F478}"/>
              </a:ext>
            </a:extLst>
          </p:cNvPr>
          <p:cNvPicPr>
            <a:picLocks noChangeAspect="1"/>
          </p:cNvPicPr>
          <p:nvPr/>
        </p:nvPicPr>
        <p:blipFill>
          <a:blip r:embed="rId2"/>
          <a:srcRect r="12529"/>
          <a:stretch/>
        </p:blipFill>
        <p:spPr>
          <a:xfrm>
            <a:off x="685800" y="1914994"/>
            <a:ext cx="7399500" cy="3342806"/>
          </a:xfrm>
          <a:prstGeom prst="rect">
            <a:avLst/>
          </a:prstGeom>
        </p:spPr>
      </p:pic>
    </p:spTree>
    <p:extLst>
      <p:ext uri="{BB962C8B-B14F-4D97-AF65-F5344CB8AC3E}">
        <p14:creationId xmlns:p14="http://schemas.microsoft.com/office/powerpoint/2010/main" val="159249343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4A7B6-CFA5-E522-A444-86015CC8BC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61B6A0-F1C3-D149-C3BB-8CC418CA45CC}"/>
              </a:ext>
            </a:extLst>
          </p:cNvPr>
          <p:cNvSpPr>
            <a:spLocks noGrp="1"/>
          </p:cNvSpPr>
          <p:nvPr>
            <p:ph type="title"/>
          </p:nvPr>
        </p:nvSpPr>
        <p:spPr/>
        <p:txBody>
          <a:bodyPr/>
          <a:lstStyle/>
          <a:p>
            <a:r>
              <a:rPr lang="en-IN" dirty="0"/>
              <a:t>What is Error Handling?</a:t>
            </a:r>
          </a:p>
        </p:txBody>
      </p:sp>
      <p:pic>
        <p:nvPicPr>
          <p:cNvPr id="4" name="Picture 3">
            <a:extLst>
              <a:ext uri="{FF2B5EF4-FFF2-40B4-BE49-F238E27FC236}">
                <a16:creationId xmlns:a16="http://schemas.microsoft.com/office/drawing/2014/main" id="{A38DC41B-81C8-3BDF-F18F-C8BB2FCAB3DA}"/>
              </a:ext>
            </a:extLst>
          </p:cNvPr>
          <p:cNvPicPr>
            <a:picLocks noChangeAspect="1"/>
          </p:cNvPicPr>
          <p:nvPr/>
        </p:nvPicPr>
        <p:blipFill>
          <a:blip r:embed="rId2"/>
          <a:stretch>
            <a:fillRect/>
          </a:stretch>
        </p:blipFill>
        <p:spPr>
          <a:xfrm>
            <a:off x="461036" y="1524000"/>
            <a:ext cx="7920964" cy="4495800"/>
          </a:xfrm>
          <a:prstGeom prst="rect">
            <a:avLst/>
          </a:prstGeom>
        </p:spPr>
      </p:pic>
    </p:spTree>
    <p:extLst>
      <p:ext uri="{BB962C8B-B14F-4D97-AF65-F5344CB8AC3E}">
        <p14:creationId xmlns:p14="http://schemas.microsoft.com/office/powerpoint/2010/main" val="2104896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94D2F-1B57-EB2C-E021-74C0D7F38215}"/>
              </a:ext>
            </a:extLst>
          </p:cNvPr>
          <p:cNvSpPr>
            <a:spLocks noGrp="1"/>
          </p:cNvSpPr>
          <p:nvPr>
            <p:ph type="title"/>
          </p:nvPr>
        </p:nvSpPr>
        <p:spPr/>
        <p:txBody>
          <a:bodyPr/>
          <a:lstStyle/>
          <a:p>
            <a:r>
              <a:rPr lang="en-IN" dirty="0"/>
              <a:t>Date abbreviation</a:t>
            </a:r>
          </a:p>
        </p:txBody>
      </p:sp>
      <p:sp>
        <p:nvSpPr>
          <p:cNvPr id="153603" name="Slide Number Placeholder 4">
            <a:extLst>
              <a:ext uri="{FF2B5EF4-FFF2-40B4-BE49-F238E27FC236}">
                <a16:creationId xmlns:a16="http://schemas.microsoft.com/office/drawing/2014/main" id="{31D3543B-4A82-1D89-F5C3-6350C6F4D238}"/>
              </a:ext>
            </a:extLst>
          </p:cNvPr>
          <p:cNvSpPr>
            <a:spLocks noGrp="1"/>
          </p:cNvSpPr>
          <p:nvPr>
            <p:ph type="sldNum" sz="quarter" idx="4294967295"/>
          </p:nvPr>
        </p:nvSpPr>
        <p:spPr bwMode="auto">
          <a:xfrm>
            <a:off x="7086600" y="6324600"/>
            <a:ext cx="20574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smtClean="0">
                <a:solidFill>
                  <a:srgbClr val="222222"/>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defRPr/>
            </a:pPr>
            <a:fld id="{4FE4379D-4764-4C36-8951-06489DDB7CFB}" type="slidenum">
              <a:rPr lang="en-US" altLang="en-US" smtClean="0"/>
              <a:pPr>
                <a:spcBef>
                  <a:spcPct val="0"/>
                </a:spcBef>
                <a:buFontTx/>
                <a:buNone/>
                <a:defRPr/>
              </a:pPr>
              <a:t>153</a:t>
            </a:fld>
            <a:endParaRPr lang="en-US" altLang="en-US" sz="1400"/>
          </a:p>
        </p:txBody>
      </p:sp>
      <p:pic>
        <p:nvPicPr>
          <p:cNvPr id="6" name="Picture 5">
            <a:extLst>
              <a:ext uri="{FF2B5EF4-FFF2-40B4-BE49-F238E27FC236}">
                <a16:creationId xmlns:a16="http://schemas.microsoft.com/office/drawing/2014/main" id="{4944C4DC-A995-CE69-7AF2-529B49CE646A}"/>
              </a:ext>
            </a:extLst>
          </p:cNvPr>
          <p:cNvPicPr>
            <a:picLocks noChangeAspect="1"/>
          </p:cNvPicPr>
          <p:nvPr/>
        </p:nvPicPr>
        <p:blipFill>
          <a:blip r:embed="rId2"/>
          <a:srcRect r="10322"/>
          <a:stretch/>
        </p:blipFill>
        <p:spPr>
          <a:xfrm>
            <a:off x="427066" y="1316057"/>
            <a:ext cx="7577727" cy="5181600"/>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B7A48-A98A-F4B9-F365-16B8ED94CA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308802-138A-809B-BD7E-0DDF01406AA7}"/>
              </a:ext>
            </a:extLst>
          </p:cNvPr>
          <p:cNvSpPr>
            <a:spLocks noGrp="1"/>
          </p:cNvSpPr>
          <p:nvPr>
            <p:ph type="title"/>
          </p:nvPr>
        </p:nvSpPr>
        <p:spPr/>
        <p:txBody>
          <a:bodyPr/>
          <a:lstStyle/>
          <a:p>
            <a:r>
              <a:rPr lang="en-IN" dirty="0"/>
              <a:t>Date abbreviation</a:t>
            </a:r>
          </a:p>
        </p:txBody>
      </p:sp>
      <p:sp>
        <p:nvSpPr>
          <p:cNvPr id="153603" name="Slide Number Placeholder 4">
            <a:extLst>
              <a:ext uri="{FF2B5EF4-FFF2-40B4-BE49-F238E27FC236}">
                <a16:creationId xmlns:a16="http://schemas.microsoft.com/office/drawing/2014/main" id="{828AE9F3-21AA-C93C-7314-5F4EC533D59B}"/>
              </a:ext>
            </a:extLst>
          </p:cNvPr>
          <p:cNvSpPr>
            <a:spLocks noGrp="1"/>
          </p:cNvSpPr>
          <p:nvPr>
            <p:ph type="sldNum" sz="quarter" idx="4294967295"/>
          </p:nvPr>
        </p:nvSpPr>
        <p:spPr bwMode="auto">
          <a:xfrm>
            <a:off x="7086600" y="6324600"/>
            <a:ext cx="20574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smtClean="0">
                <a:solidFill>
                  <a:srgbClr val="222222"/>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defRPr/>
            </a:pPr>
            <a:fld id="{4FE4379D-4764-4C36-8951-06489DDB7CFB}" type="slidenum">
              <a:rPr lang="en-US" altLang="en-US" smtClean="0"/>
              <a:pPr>
                <a:spcBef>
                  <a:spcPct val="0"/>
                </a:spcBef>
                <a:buFontTx/>
                <a:buNone/>
                <a:defRPr/>
              </a:pPr>
              <a:t>154</a:t>
            </a:fld>
            <a:endParaRPr lang="en-US" altLang="en-US" sz="1400"/>
          </a:p>
        </p:txBody>
      </p:sp>
      <p:pic>
        <p:nvPicPr>
          <p:cNvPr id="6" name="Picture 5">
            <a:extLst>
              <a:ext uri="{FF2B5EF4-FFF2-40B4-BE49-F238E27FC236}">
                <a16:creationId xmlns:a16="http://schemas.microsoft.com/office/drawing/2014/main" id="{A5B749B2-B26A-44EA-982F-41964F732B2E}"/>
              </a:ext>
            </a:extLst>
          </p:cNvPr>
          <p:cNvPicPr>
            <a:picLocks noChangeAspect="1"/>
          </p:cNvPicPr>
          <p:nvPr/>
        </p:nvPicPr>
        <p:blipFill>
          <a:blip r:embed="rId2"/>
          <a:srcRect r="9671"/>
          <a:stretch/>
        </p:blipFill>
        <p:spPr>
          <a:xfrm>
            <a:off x="682516" y="1575412"/>
            <a:ext cx="7778968" cy="4872462"/>
          </a:xfrm>
          <a:prstGeom prst="rect">
            <a:avLst/>
          </a:prstGeom>
        </p:spPr>
      </p:pic>
    </p:spTree>
    <p:extLst>
      <p:ext uri="{BB962C8B-B14F-4D97-AF65-F5344CB8AC3E}">
        <p14:creationId xmlns:p14="http://schemas.microsoft.com/office/powerpoint/2010/main" val="941718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EA204-FC05-1994-687E-A0593B8FB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DEEB46-FFA7-CCB4-58C5-12A722BADA09}"/>
              </a:ext>
            </a:extLst>
          </p:cNvPr>
          <p:cNvSpPr>
            <a:spLocks noGrp="1"/>
          </p:cNvSpPr>
          <p:nvPr>
            <p:ph type="title"/>
          </p:nvPr>
        </p:nvSpPr>
        <p:spPr/>
        <p:txBody>
          <a:bodyPr/>
          <a:lstStyle/>
          <a:p>
            <a:r>
              <a:rPr lang="en-IN" dirty="0"/>
              <a:t>Date abbreviation</a:t>
            </a:r>
          </a:p>
        </p:txBody>
      </p:sp>
      <p:sp>
        <p:nvSpPr>
          <p:cNvPr id="153603" name="Slide Number Placeholder 4">
            <a:extLst>
              <a:ext uri="{FF2B5EF4-FFF2-40B4-BE49-F238E27FC236}">
                <a16:creationId xmlns:a16="http://schemas.microsoft.com/office/drawing/2014/main" id="{F46EF764-0582-8E59-CEA7-D03A7A424452}"/>
              </a:ext>
            </a:extLst>
          </p:cNvPr>
          <p:cNvSpPr>
            <a:spLocks noGrp="1"/>
          </p:cNvSpPr>
          <p:nvPr>
            <p:ph type="sldNum" sz="quarter" idx="4294967295"/>
          </p:nvPr>
        </p:nvSpPr>
        <p:spPr bwMode="auto">
          <a:xfrm>
            <a:off x="7086600" y="6324600"/>
            <a:ext cx="20574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smtClean="0">
                <a:solidFill>
                  <a:srgbClr val="222222"/>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defRPr/>
            </a:pPr>
            <a:fld id="{4FE4379D-4764-4C36-8951-06489DDB7CFB}" type="slidenum">
              <a:rPr lang="en-US" altLang="en-US" smtClean="0"/>
              <a:pPr>
                <a:spcBef>
                  <a:spcPct val="0"/>
                </a:spcBef>
                <a:buFontTx/>
                <a:buNone/>
                <a:defRPr/>
              </a:pPr>
              <a:t>155</a:t>
            </a:fld>
            <a:endParaRPr lang="en-US" altLang="en-US" sz="1400"/>
          </a:p>
        </p:txBody>
      </p:sp>
      <p:pic>
        <p:nvPicPr>
          <p:cNvPr id="4" name="Picture 3">
            <a:extLst>
              <a:ext uri="{FF2B5EF4-FFF2-40B4-BE49-F238E27FC236}">
                <a16:creationId xmlns:a16="http://schemas.microsoft.com/office/drawing/2014/main" id="{B18F044B-BA7B-3DED-FF2C-F9FE7F17356D}"/>
              </a:ext>
            </a:extLst>
          </p:cNvPr>
          <p:cNvPicPr>
            <a:picLocks noChangeAspect="1"/>
          </p:cNvPicPr>
          <p:nvPr/>
        </p:nvPicPr>
        <p:blipFill>
          <a:blip r:embed="rId2"/>
          <a:stretch>
            <a:fillRect/>
          </a:stretch>
        </p:blipFill>
        <p:spPr>
          <a:xfrm>
            <a:off x="762000" y="1779981"/>
            <a:ext cx="6934200" cy="3692770"/>
          </a:xfrm>
          <a:prstGeom prst="rect">
            <a:avLst/>
          </a:prstGeom>
        </p:spPr>
      </p:pic>
    </p:spTree>
    <p:extLst>
      <p:ext uri="{BB962C8B-B14F-4D97-AF65-F5344CB8AC3E}">
        <p14:creationId xmlns:p14="http://schemas.microsoft.com/office/powerpoint/2010/main" val="22271155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C445C3-8C84-CD2F-6E51-5BE5545F9989}"/>
              </a:ext>
            </a:extLst>
          </p:cNvPr>
          <p:cNvSpPr>
            <a:spLocks noGrp="1"/>
          </p:cNvSpPr>
          <p:nvPr>
            <p:ph sz="quarter" idx="12"/>
          </p:nvPr>
        </p:nvSpPr>
        <p:spPr/>
        <p:txBody>
          <a:bodyPr/>
          <a:lstStyle/>
          <a:p>
            <a:r>
              <a:rPr lang="en-US" dirty="0"/>
              <a:t>A virtual environment is an isolated environment for Python projects that allows you to:</a:t>
            </a:r>
          </a:p>
          <a:p>
            <a:pPr lvl="1"/>
            <a:r>
              <a:rPr lang="en-US" dirty="0"/>
              <a:t>Install specific dependencies without affecting the global Python setup.</a:t>
            </a:r>
          </a:p>
          <a:p>
            <a:pPr lvl="1"/>
            <a:r>
              <a:rPr lang="en-US" dirty="0"/>
              <a:t>Work on multiple projects with different package versions.</a:t>
            </a:r>
            <a:endParaRPr lang="en-IN" dirty="0"/>
          </a:p>
        </p:txBody>
      </p:sp>
      <p:sp>
        <p:nvSpPr>
          <p:cNvPr id="2" name="Title 1">
            <a:extLst>
              <a:ext uri="{FF2B5EF4-FFF2-40B4-BE49-F238E27FC236}">
                <a16:creationId xmlns:a16="http://schemas.microsoft.com/office/drawing/2014/main" id="{7FF1D0CF-1F14-21D6-F9B2-72443F6EB562}"/>
              </a:ext>
            </a:extLst>
          </p:cNvPr>
          <p:cNvSpPr>
            <a:spLocks noGrp="1"/>
          </p:cNvSpPr>
          <p:nvPr>
            <p:ph type="title"/>
          </p:nvPr>
        </p:nvSpPr>
        <p:spPr/>
        <p:txBody>
          <a:bodyPr/>
          <a:lstStyle/>
          <a:p>
            <a:r>
              <a:rPr lang="en-US" dirty="0"/>
              <a:t>What is a Virtual Environment?</a:t>
            </a:r>
            <a:endParaRPr lang="en-IN" dirty="0"/>
          </a:p>
        </p:txBody>
      </p:sp>
    </p:spTree>
    <p:extLst>
      <p:ext uri="{BB962C8B-B14F-4D97-AF65-F5344CB8AC3E}">
        <p14:creationId xmlns:p14="http://schemas.microsoft.com/office/powerpoint/2010/main" val="881895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26BB2-8FB2-5463-30B4-DE6E8BD72CB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F64B07-912E-E5F7-CFA2-4D09C37E9B69}"/>
              </a:ext>
            </a:extLst>
          </p:cNvPr>
          <p:cNvSpPr>
            <a:spLocks noGrp="1"/>
          </p:cNvSpPr>
          <p:nvPr>
            <p:ph sz="quarter" idx="12"/>
          </p:nvPr>
        </p:nvSpPr>
        <p:spPr/>
        <p:txBody>
          <a:bodyPr/>
          <a:lstStyle/>
          <a:p>
            <a:r>
              <a:rPr lang="en-US" dirty="0"/>
              <a:t>Avoid version conflicts between projects</a:t>
            </a:r>
          </a:p>
          <a:p>
            <a:r>
              <a:rPr lang="en-US" dirty="0"/>
              <a:t>Keep your global Python clean</a:t>
            </a:r>
          </a:p>
          <a:p>
            <a:r>
              <a:rPr lang="en-US" dirty="0"/>
              <a:t>Manage project-specific dependencies</a:t>
            </a:r>
            <a:endParaRPr lang="en-IN" dirty="0"/>
          </a:p>
        </p:txBody>
      </p:sp>
      <p:sp>
        <p:nvSpPr>
          <p:cNvPr id="2" name="Title 1">
            <a:extLst>
              <a:ext uri="{FF2B5EF4-FFF2-40B4-BE49-F238E27FC236}">
                <a16:creationId xmlns:a16="http://schemas.microsoft.com/office/drawing/2014/main" id="{26180A54-8064-F97A-CA7B-3A24426A9076}"/>
              </a:ext>
            </a:extLst>
          </p:cNvPr>
          <p:cNvSpPr>
            <a:spLocks noGrp="1"/>
          </p:cNvSpPr>
          <p:nvPr>
            <p:ph type="title"/>
          </p:nvPr>
        </p:nvSpPr>
        <p:spPr/>
        <p:txBody>
          <a:bodyPr/>
          <a:lstStyle/>
          <a:p>
            <a:r>
              <a:rPr lang="en-US" dirty="0"/>
              <a:t>2. Why Use Virtual Environments?</a:t>
            </a:r>
            <a:endParaRPr lang="en-IN" dirty="0"/>
          </a:p>
        </p:txBody>
      </p:sp>
    </p:spTree>
    <p:extLst>
      <p:ext uri="{BB962C8B-B14F-4D97-AF65-F5344CB8AC3E}">
        <p14:creationId xmlns:p14="http://schemas.microsoft.com/office/powerpoint/2010/main" val="13728721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4DF38-77DC-6E78-6129-A72BDC6A87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BAEB3-70FB-C9F4-C4CC-2BA554CF568A}"/>
              </a:ext>
            </a:extLst>
          </p:cNvPr>
          <p:cNvSpPr>
            <a:spLocks noGrp="1"/>
          </p:cNvSpPr>
          <p:nvPr>
            <p:ph type="title"/>
          </p:nvPr>
        </p:nvSpPr>
        <p:spPr/>
        <p:txBody>
          <a:bodyPr/>
          <a:lstStyle/>
          <a:p>
            <a:r>
              <a:rPr lang="en-US" dirty="0"/>
              <a:t>2. Virtual Environments</a:t>
            </a:r>
            <a:endParaRPr lang="en-IN" dirty="0"/>
          </a:p>
        </p:txBody>
      </p:sp>
      <p:pic>
        <p:nvPicPr>
          <p:cNvPr id="7" name="Picture 6">
            <a:extLst>
              <a:ext uri="{FF2B5EF4-FFF2-40B4-BE49-F238E27FC236}">
                <a16:creationId xmlns:a16="http://schemas.microsoft.com/office/drawing/2014/main" id="{A12DA6C2-1FEC-BA84-7DE1-DE5B2A4CD620}"/>
              </a:ext>
            </a:extLst>
          </p:cNvPr>
          <p:cNvPicPr>
            <a:picLocks noChangeAspect="1"/>
          </p:cNvPicPr>
          <p:nvPr/>
        </p:nvPicPr>
        <p:blipFill>
          <a:blip r:embed="rId2"/>
          <a:stretch>
            <a:fillRect/>
          </a:stretch>
        </p:blipFill>
        <p:spPr>
          <a:xfrm>
            <a:off x="685800" y="1905000"/>
            <a:ext cx="7140333" cy="2667000"/>
          </a:xfrm>
          <a:prstGeom prst="rect">
            <a:avLst/>
          </a:prstGeom>
        </p:spPr>
      </p:pic>
    </p:spTree>
    <p:extLst>
      <p:ext uri="{BB962C8B-B14F-4D97-AF65-F5344CB8AC3E}">
        <p14:creationId xmlns:p14="http://schemas.microsoft.com/office/powerpoint/2010/main" val="26607963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A47E7-9D73-3A21-4E31-66160CA054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5D9B48-B74B-4593-0277-C2EEB9ECC063}"/>
              </a:ext>
            </a:extLst>
          </p:cNvPr>
          <p:cNvSpPr>
            <a:spLocks noGrp="1"/>
          </p:cNvSpPr>
          <p:nvPr>
            <p:ph type="title"/>
          </p:nvPr>
        </p:nvSpPr>
        <p:spPr/>
        <p:txBody>
          <a:bodyPr/>
          <a:lstStyle/>
          <a:p>
            <a:r>
              <a:rPr lang="en-US" dirty="0"/>
              <a:t>3. Activating Environments</a:t>
            </a:r>
            <a:endParaRPr lang="en-IN" dirty="0"/>
          </a:p>
        </p:txBody>
      </p:sp>
      <p:pic>
        <p:nvPicPr>
          <p:cNvPr id="4" name="Picture 3">
            <a:extLst>
              <a:ext uri="{FF2B5EF4-FFF2-40B4-BE49-F238E27FC236}">
                <a16:creationId xmlns:a16="http://schemas.microsoft.com/office/drawing/2014/main" id="{BAB150E7-2EBC-C5D8-0F2D-327EBDFE5D21}"/>
              </a:ext>
            </a:extLst>
          </p:cNvPr>
          <p:cNvPicPr>
            <a:picLocks noChangeAspect="1"/>
          </p:cNvPicPr>
          <p:nvPr/>
        </p:nvPicPr>
        <p:blipFill>
          <a:blip r:embed="rId2"/>
          <a:stretch>
            <a:fillRect/>
          </a:stretch>
        </p:blipFill>
        <p:spPr>
          <a:xfrm>
            <a:off x="350196" y="1600200"/>
            <a:ext cx="8175558" cy="4648200"/>
          </a:xfrm>
          <a:prstGeom prst="rect">
            <a:avLst/>
          </a:prstGeom>
        </p:spPr>
      </p:pic>
    </p:spTree>
    <p:extLst>
      <p:ext uri="{BB962C8B-B14F-4D97-AF65-F5344CB8AC3E}">
        <p14:creationId xmlns:p14="http://schemas.microsoft.com/office/powerpoint/2010/main" val="2894562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Content Placeholder 2">
            <a:extLst>
              <a:ext uri="{FF2B5EF4-FFF2-40B4-BE49-F238E27FC236}">
                <a16:creationId xmlns:a16="http://schemas.microsoft.com/office/drawing/2014/main" id="{00CEB2DC-9309-415C-7274-6C78D6CB2563}"/>
              </a:ext>
            </a:extLst>
          </p:cNvPr>
          <p:cNvSpPr>
            <a:spLocks noGrp="1" noChangeArrowheads="1"/>
          </p:cNvSpPr>
          <p:nvPr>
            <p:ph sz="quarter" idx="12"/>
          </p:nvPr>
        </p:nvSpPr>
        <p:spPr>
          <a:xfrm>
            <a:off x="479951" y="1381125"/>
            <a:ext cx="8205262" cy="4824414"/>
          </a:xfrm>
        </p:spPr>
        <p:txBody>
          <a:bodyPr>
            <a:normAutofit/>
          </a:bodyPr>
          <a:lstStyle/>
          <a:p>
            <a:r>
              <a:rPr lang="en-US" altLang="en-US" b="1" dirty="0">
                <a:ea typeface="ＭＳ Ｐゴシック" panose="020B0600070205080204" pitchFamily="34" charset="-128"/>
              </a:rPr>
              <a:t>Interactive Mode:</a:t>
            </a:r>
            <a:r>
              <a:rPr lang="en-US" altLang="en-US" dirty="0">
                <a:ea typeface="ＭＳ Ｐゴシック" panose="020B0600070205080204" pitchFamily="34" charset="-128"/>
              </a:rPr>
              <a:t> Support for an interactive mode in which you can enter results from a terminal right to the language, allowing interactive testing and debugging of snippets of code.</a:t>
            </a:r>
          </a:p>
          <a:p>
            <a:r>
              <a:rPr lang="en-US" altLang="en-US" b="1" dirty="0">
                <a:ea typeface="ＭＳ Ｐゴシック" panose="020B0600070205080204" pitchFamily="34" charset="-128"/>
              </a:rPr>
              <a:t>Portable:</a:t>
            </a:r>
            <a:r>
              <a:rPr lang="en-US" altLang="en-US" dirty="0">
                <a:ea typeface="ＭＳ Ｐゴシック" panose="020B0600070205080204" pitchFamily="34" charset="-128"/>
              </a:rPr>
              <a:t> Python can run on a wide variety of hardware platforms and has the same interface on all platforms.</a:t>
            </a:r>
          </a:p>
          <a:p>
            <a:r>
              <a:rPr lang="en-US" altLang="en-US" b="1" dirty="0">
                <a:ea typeface="ＭＳ Ｐゴシック" panose="020B0600070205080204" pitchFamily="34" charset="-128"/>
              </a:rPr>
              <a:t>Extendable:</a:t>
            </a:r>
            <a:r>
              <a:rPr lang="en-US" altLang="en-US" dirty="0">
                <a:ea typeface="ＭＳ Ｐゴシック" panose="020B0600070205080204" pitchFamily="34" charset="-128"/>
              </a:rPr>
              <a:t> You can add low-level modules to the Python interpreter. These modules enable programmers to add to or customize their tools to be more efficient.</a:t>
            </a:r>
          </a:p>
          <a:p>
            <a:endParaRPr lang="en-US" altLang="en-US" dirty="0">
              <a:ea typeface="ＭＳ Ｐゴシック" panose="020B0600070205080204" pitchFamily="34" charset="-128"/>
            </a:endParaRPr>
          </a:p>
        </p:txBody>
      </p:sp>
      <p:sp>
        <p:nvSpPr>
          <p:cNvPr id="32770" name="Title 1">
            <a:extLst>
              <a:ext uri="{FF2B5EF4-FFF2-40B4-BE49-F238E27FC236}">
                <a16:creationId xmlns:a16="http://schemas.microsoft.com/office/drawing/2014/main" id="{591E5602-80E1-1D41-33B4-F6B7663E19D8}"/>
              </a:ext>
            </a:extLst>
          </p:cNvPr>
          <p:cNvSpPr>
            <a:spLocks noGrp="1" noChangeArrowheads="1"/>
          </p:cNvSpPr>
          <p:nvPr>
            <p:ph type="title"/>
          </p:nvPr>
        </p:nvSpPr>
        <p:spPr/>
        <p:txBody>
          <a:bodyPr/>
          <a:lstStyle/>
          <a:p>
            <a:r>
              <a:rPr lang="en-US" altLang="en-US" b="1">
                <a:ea typeface="ＭＳ Ｐゴシック" panose="020B0600070205080204" pitchFamily="34" charset="-128"/>
              </a:rPr>
              <a:t>Python Features</a:t>
            </a:r>
            <a:endParaRPr lang="en-US" altLang="en-US">
              <a:ea typeface="ＭＳ Ｐゴシック" panose="020B0600070205080204" pitchFamily="34" charset="-128"/>
            </a:endParaRPr>
          </a:p>
        </p:txBody>
      </p:sp>
      <p:sp>
        <p:nvSpPr>
          <p:cNvPr id="32773" name="Slide Number Placeholder 4">
            <a:extLst>
              <a:ext uri="{FF2B5EF4-FFF2-40B4-BE49-F238E27FC236}">
                <a16:creationId xmlns:a16="http://schemas.microsoft.com/office/drawing/2014/main" id="{67F8B594-D005-8DD1-5164-CAC31850BAAF}"/>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F94A090-C027-4C07-8B01-B573F88C75AB}" type="slidenum">
              <a:rPr lang="en-US" altLang="en-US" sz="1400"/>
              <a:pPr>
                <a:spcBef>
                  <a:spcPct val="0"/>
                </a:spcBef>
                <a:buFontTx/>
                <a:buNone/>
              </a:pPr>
              <a:t>16</a:t>
            </a:fld>
            <a:endParaRPr lang="en-US" altLang="en-US" sz="140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92B8C-2A78-F027-355D-2E49CB5BFB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38118F-B8F2-D07C-9980-4EAE59440630}"/>
              </a:ext>
            </a:extLst>
          </p:cNvPr>
          <p:cNvSpPr>
            <a:spLocks noGrp="1"/>
          </p:cNvSpPr>
          <p:nvPr>
            <p:ph type="title"/>
          </p:nvPr>
        </p:nvSpPr>
        <p:spPr/>
        <p:txBody>
          <a:bodyPr/>
          <a:lstStyle/>
          <a:p>
            <a:r>
              <a:rPr lang="en-US" dirty="0"/>
              <a:t>3. Deactivating the Environment</a:t>
            </a:r>
            <a:endParaRPr lang="en-IN" dirty="0"/>
          </a:p>
        </p:txBody>
      </p:sp>
      <p:pic>
        <p:nvPicPr>
          <p:cNvPr id="6" name="Picture 5">
            <a:extLst>
              <a:ext uri="{FF2B5EF4-FFF2-40B4-BE49-F238E27FC236}">
                <a16:creationId xmlns:a16="http://schemas.microsoft.com/office/drawing/2014/main" id="{682934F2-3180-DD54-C7C8-925975138726}"/>
              </a:ext>
            </a:extLst>
          </p:cNvPr>
          <p:cNvPicPr>
            <a:picLocks noChangeAspect="1"/>
          </p:cNvPicPr>
          <p:nvPr/>
        </p:nvPicPr>
        <p:blipFill>
          <a:blip r:embed="rId2"/>
          <a:stretch>
            <a:fillRect/>
          </a:stretch>
        </p:blipFill>
        <p:spPr>
          <a:xfrm>
            <a:off x="1524000" y="2362200"/>
            <a:ext cx="3439005" cy="943107"/>
          </a:xfrm>
          <a:prstGeom prst="rect">
            <a:avLst/>
          </a:prstGeom>
        </p:spPr>
      </p:pic>
    </p:spTree>
    <p:extLst>
      <p:ext uri="{BB962C8B-B14F-4D97-AF65-F5344CB8AC3E}">
        <p14:creationId xmlns:p14="http://schemas.microsoft.com/office/powerpoint/2010/main" val="961503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F42CE-1F85-2139-9ACF-D415DE8E44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941147-C764-CC32-1813-CB481D82F145}"/>
              </a:ext>
            </a:extLst>
          </p:cNvPr>
          <p:cNvSpPr>
            <a:spLocks noGrp="1"/>
          </p:cNvSpPr>
          <p:nvPr>
            <p:ph type="title"/>
          </p:nvPr>
        </p:nvSpPr>
        <p:spPr/>
        <p:txBody>
          <a:bodyPr/>
          <a:lstStyle/>
          <a:p>
            <a:r>
              <a:rPr lang="en-US" dirty="0"/>
              <a:t>3. Packages in Environment</a:t>
            </a:r>
            <a:endParaRPr lang="en-IN" dirty="0"/>
          </a:p>
        </p:txBody>
      </p:sp>
      <p:pic>
        <p:nvPicPr>
          <p:cNvPr id="4" name="Picture 3">
            <a:extLst>
              <a:ext uri="{FF2B5EF4-FFF2-40B4-BE49-F238E27FC236}">
                <a16:creationId xmlns:a16="http://schemas.microsoft.com/office/drawing/2014/main" id="{C6F02455-2E21-6DB0-E620-B12B5BB4B985}"/>
              </a:ext>
            </a:extLst>
          </p:cNvPr>
          <p:cNvPicPr>
            <a:picLocks noChangeAspect="1"/>
          </p:cNvPicPr>
          <p:nvPr/>
        </p:nvPicPr>
        <p:blipFill>
          <a:blip r:embed="rId2"/>
          <a:stretch>
            <a:fillRect/>
          </a:stretch>
        </p:blipFill>
        <p:spPr>
          <a:xfrm>
            <a:off x="609600" y="1186941"/>
            <a:ext cx="7467600" cy="5487166"/>
          </a:xfrm>
          <a:prstGeom prst="rect">
            <a:avLst/>
          </a:prstGeom>
        </p:spPr>
      </p:pic>
    </p:spTree>
    <p:extLst>
      <p:ext uri="{BB962C8B-B14F-4D97-AF65-F5344CB8AC3E}">
        <p14:creationId xmlns:p14="http://schemas.microsoft.com/office/powerpoint/2010/main" val="257782747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660A7-C373-7BF9-FBA8-A81E45534C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5D63F1-7178-670F-D809-619501402144}"/>
              </a:ext>
            </a:extLst>
          </p:cNvPr>
          <p:cNvSpPr>
            <a:spLocks noGrp="1"/>
          </p:cNvSpPr>
          <p:nvPr>
            <p:ph type="title"/>
          </p:nvPr>
        </p:nvSpPr>
        <p:spPr/>
        <p:txBody>
          <a:bodyPr/>
          <a:lstStyle/>
          <a:p>
            <a:r>
              <a:rPr lang="en-US" dirty="0"/>
              <a:t>3. Packages in Environment</a:t>
            </a:r>
            <a:endParaRPr lang="en-IN" dirty="0"/>
          </a:p>
        </p:txBody>
      </p:sp>
      <p:pic>
        <p:nvPicPr>
          <p:cNvPr id="5" name="Picture 4">
            <a:extLst>
              <a:ext uri="{FF2B5EF4-FFF2-40B4-BE49-F238E27FC236}">
                <a16:creationId xmlns:a16="http://schemas.microsoft.com/office/drawing/2014/main" id="{8092DA3D-3350-FA9F-0F18-CADC99BFE8DD}"/>
              </a:ext>
            </a:extLst>
          </p:cNvPr>
          <p:cNvPicPr>
            <a:picLocks noChangeAspect="1"/>
          </p:cNvPicPr>
          <p:nvPr/>
        </p:nvPicPr>
        <p:blipFill>
          <a:blip r:embed="rId2"/>
          <a:stretch>
            <a:fillRect/>
          </a:stretch>
        </p:blipFill>
        <p:spPr>
          <a:xfrm>
            <a:off x="609600" y="1600200"/>
            <a:ext cx="7409865" cy="4953000"/>
          </a:xfrm>
          <a:prstGeom prst="rect">
            <a:avLst/>
          </a:prstGeom>
        </p:spPr>
      </p:pic>
    </p:spTree>
    <p:extLst>
      <p:ext uri="{BB962C8B-B14F-4D97-AF65-F5344CB8AC3E}">
        <p14:creationId xmlns:p14="http://schemas.microsoft.com/office/powerpoint/2010/main" val="700676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77E0D-2C6C-1677-4FC7-E66E6626EF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9AD9B8-3F69-8552-2672-57666588C5FC}"/>
              </a:ext>
            </a:extLst>
          </p:cNvPr>
          <p:cNvSpPr>
            <a:spLocks noGrp="1"/>
          </p:cNvSpPr>
          <p:nvPr>
            <p:ph type="title"/>
          </p:nvPr>
        </p:nvSpPr>
        <p:spPr/>
        <p:txBody>
          <a:bodyPr/>
          <a:lstStyle/>
          <a:p>
            <a:r>
              <a:rPr lang="en-US" dirty="0"/>
              <a:t>3. Packages in Environment</a:t>
            </a:r>
            <a:endParaRPr lang="en-IN" dirty="0"/>
          </a:p>
        </p:txBody>
      </p:sp>
      <p:pic>
        <p:nvPicPr>
          <p:cNvPr id="4" name="Picture 3">
            <a:extLst>
              <a:ext uri="{FF2B5EF4-FFF2-40B4-BE49-F238E27FC236}">
                <a16:creationId xmlns:a16="http://schemas.microsoft.com/office/drawing/2014/main" id="{7CF69A81-A285-131D-A87B-89E224986133}"/>
              </a:ext>
            </a:extLst>
          </p:cNvPr>
          <p:cNvPicPr>
            <a:picLocks noChangeAspect="1"/>
          </p:cNvPicPr>
          <p:nvPr/>
        </p:nvPicPr>
        <p:blipFill>
          <a:blip r:embed="rId2"/>
          <a:stretch>
            <a:fillRect/>
          </a:stretch>
        </p:blipFill>
        <p:spPr>
          <a:xfrm>
            <a:off x="746967" y="1981200"/>
            <a:ext cx="7196235" cy="3429000"/>
          </a:xfrm>
          <a:prstGeom prst="rect">
            <a:avLst/>
          </a:prstGeom>
        </p:spPr>
      </p:pic>
    </p:spTree>
    <p:extLst>
      <p:ext uri="{BB962C8B-B14F-4D97-AF65-F5344CB8AC3E}">
        <p14:creationId xmlns:p14="http://schemas.microsoft.com/office/powerpoint/2010/main" val="11640023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67053-732B-4964-4D76-CF9D6BD3EA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5AAFB2-6379-01BF-9BF4-46529434B594}"/>
              </a:ext>
            </a:extLst>
          </p:cNvPr>
          <p:cNvSpPr>
            <a:spLocks noGrp="1"/>
          </p:cNvSpPr>
          <p:nvPr>
            <p:ph type="title"/>
          </p:nvPr>
        </p:nvSpPr>
        <p:spPr/>
        <p:txBody>
          <a:bodyPr/>
          <a:lstStyle/>
          <a:p>
            <a:r>
              <a:rPr lang="en-US" dirty="0"/>
              <a:t>3. Packages in Environment</a:t>
            </a:r>
            <a:endParaRPr lang="en-IN" dirty="0"/>
          </a:p>
        </p:txBody>
      </p:sp>
      <p:pic>
        <p:nvPicPr>
          <p:cNvPr id="5" name="Picture 4">
            <a:extLst>
              <a:ext uri="{FF2B5EF4-FFF2-40B4-BE49-F238E27FC236}">
                <a16:creationId xmlns:a16="http://schemas.microsoft.com/office/drawing/2014/main" id="{46CD8E6B-3805-B7DB-4313-0216210DAA8F}"/>
              </a:ext>
            </a:extLst>
          </p:cNvPr>
          <p:cNvPicPr>
            <a:picLocks noChangeAspect="1"/>
          </p:cNvPicPr>
          <p:nvPr/>
        </p:nvPicPr>
        <p:blipFill>
          <a:blip r:embed="rId2"/>
          <a:stretch>
            <a:fillRect/>
          </a:stretch>
        </p:blipFill>
        <p:spPr>
          <a:xfrm>
            <a:off x="413967" y="1905000"/>
            <a:ext cx="8268854" cy="3715268"/>
          </a:xfrm>
          <a:prstGeom prst="rect">
            <a:avLst/>
          </a:prstGeom>
        </p:spPr>
      </p:pic>
    </p:spTree>
    <p:extLst>
      <p:ext uri="{BB962C8B-B14F-4D97-AF65-F5344CB8AC3E}">
        <p14:creationId xmlns:p14="http://schemas.microsoft.com/office/powerpoint/2010/main" val="30813550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4A696D-6EB4-04E2-263B-FCCD2F949156}"/>
              </a:ext>
            </a:extLst>
          </p:cNvPr>
          <p:cNvSpPr>
            <a:spLocks noGrp="1"/>
          </p:cNvSpPr>
          <p:nvPr>
            <p:ph type="title"/>
          </p:nvPr>
        </p:nvSpPr>
        <p:spPr/>
        <p:txBody>
          <a:bodyPr/>
          <a:lstStyle/>
          <a:p>
            <a:r>
              <a:rPr lang="en-IN" dirty="0"/>
              <a:t>Flask App</a:t>
            </a:r>
          </a:p>
        </p:txBody>
      </p:sp>
      <p:pic>
        <p:nvPicPr>
          <p:cNvPr id="5" name="Picture 4">
            <a:extLst>
              <a:ext uri="{FF2B5EF4-FFF2-40B4-BE49-F238E27FC236}">
                <a16:creationId xmlns:a16="http://schemas.microsoft.com/office/drawing/2014/main" id="{0CCED6D0-5122-5050-34C9-258509605206}"/>
              </a:ext>
            </a:extLst>
          </p:cNvPr>
          <p:cNvPicPr>
            <a:picLocks noChangeAspect="1"/>
          </p:cNvPicPr>
          <p:nvPr/>
        </p:nvPicPr>
        <p:blipFill>
          <a:blip r:embed="rId2"/>
          <a:stretch>
            <a:fillRect/>
          </a:stretch>
        </p:blipFill>
        <p:spPr>
          <a:xfrm>
            <a:off x="1371599" y="1905000"/>
            <a:ext cx="5480027" cy="3048000"/>
          </a:xfrm>
          <a:prstGeom prst="rect">
            <a:avLst/>
          </a:prstGeom>
        </p:spPr>
      </p:pic>
    </p:spTree>
    <p:extLst>
      <p:ext uri="{BB962C8B-B14F-4D97-AF65-F5344CB8AC3E}">
        <p14:creationId xmlns:p14="http://schemas.microsoft.com/office/powerpoint/2010/main" val="72856195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2A035-62D4-DD16-0478-A9F99ED874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A02E94-2AB1-2B64-1835-77B4645B9F7C}"/>
              </a:ext>
            </a:extLst>
          </p:cNvPr>
          <p:cNvSpPr>
            <a:spLocks noGrp="1"/>
          </p:cNvSpPr>
          <p:nvPr>
            <p:ph type="title"/>
          </p:nvPr>
        </p:nvSpPr>
        <p:spPr/>
        <p:txBody>
          <a:bodyPr/>
          <a:lstStyle/>
          <a:p>
            <a:r>
              <a:rPr lang="en-IN" dirty="0"/>
              <a:t>Flask App</a:t>
            </a:r>
          </a:p>
        </p:txBody>
      </p:sp>
      <p:pic>
        <p:nvPicPr>
          <p:cNvPr id="4" name="Picture 3">
            <a:extLst>
              <a:ext uri="{FF2B5EF4-FFF2-40B4-BE49-F238E27FC236}">
                <a16:creationId xmlns:a16="http://schemas.microsoft.com/office/drawing/2014/main" id="{6039CB57-5CA0-7965-E053-A9A574A3CC7E}"/>
              </a:ext>
            </a:extLst>
          </p:cNvPr>
          <p:cNvPicPr>
            <a:picLocks noChangeAspect="1"/>
          </p:cNvPicPr>
          <p:nvPr/>
        </p:nvPicPr>
        <p:blipFill>
          <a:blip r:embed="rId2"/>
          <a:stretch>
            <a:fillRect/>
          </a:stretch>
        </p:blipFill>
        <p:spPr>
          <a:xfrm>
            <a:off x="435635" y="1371600"/>
            <a:ext cx="7946365" cy="4953000"/>
          </a:xfrm>
          <a:prstGeom prst="rect">
            <a:avLst/>
          </a:prstGeom>
        </p:spPr>
      </p:pic>
    </p:spTree>
    <p:extLst>
      <p:ext uri="{BB962C8B-B14F-4D97-AF65-F5344CB8AC3E}">
        <p14:creationId xmlns:p14="http://schemas.microsoft.com/office/powerpoint/2010/main" val="8010957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72A76-443A-897A-355B-0131E7EE5D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B1D249-942E-1A1B-F028-806489547EE2}"/>
              </a:ext>
            </a:extLst>
          </p:cNvPr>
          <p:cNvSpPr>
            <a:spLocks noGrp="1"/>
          </p:cNvSpPr>
          <p:nvPr>
            <p:ph type="title"/>
          </p:nvPr>
        </p:nvSpPr>
        <p:spPr/>
        <p:txBody>
          <a:bodyPr/>
          <a:lstStyle/>
          <a:p>
            <a:r>
              <a:rPr lang="en-IN" dirty="0"/>
              <a:t>Flask App</a:t>
            </a:r>
          </a:p>
        </p:txBody>
      </p:sp>
      <p:pic>
        <p:nvPicPr>
          <p:cNvPr id="5" name="Picture 4">
            <a:extLst>
              <a:ext uri="{FF2B5EF4-FFF2-40B4-BE49-F238E27FC236}">
                <a16:creationId xmlns:a16="http://schemas.microsoft.com/office/drawing/2014/main" id="{14FA21DC-FD2B-E819-9006-5925A1F00C02}"/>
              </a:ext>
            </a:extLst>
          </p:cNvPr>
          <p:cNvPicPr>
            <a:picLocks noChangeAspect="1"/>
          </p:cNvPicPr>
          <p:nvPr/>
        </p:nvPicPr>
        <p:blipFill>
          <a:blip r:embed="rId2"/>
          <a:srcRect l="1811"/>
          <a:stretch/>
        </p:blipFill>
        <p:spPr>
          <a:xfrm>
            <a:off x="461035" y="1524000"/>
            <a:ext cx="8469260" cy="4581888"/>
          </a:xfrm>
          <a:prstGeom prst="rect">
            <a:avLst/>
          </a:prstGeom>
        </p:spPr>
      </p:pic>
    </p:spTree>
    <p:extLst>
      <p:ext uri="{BB962C8B-B14F-4D97-AF65-F5344CB8AC3E}">
        <p14:creationId xmlns:p14="http://schemas.microsoft.com/office/powerpoint/2010/main" val="226117706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67AC9-79EA-B9A9-875B-5A87F36E43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649D04-9387-4D86-6630-42C403F183D5}"/>
              </a:ext>
            </a:extLst>
          </p:cNvPr>
          <p:cNvSpPr>
            <a:spLocks noGrp="1"/>
          </p:cNvSpPr>
          <p:nvPr>
            <p:ph type="title"/>
          </p:nvPr>
        </p:nvSpPr>
        <p:spPr/>
        <p:txBody>
          <a:bodyPr/>
          <a:lstStyle/>
          <a:p>
            <a:r>
              <a:rPr lang="en-IN" dirty="0"/>
              <a:t>Flask App</a:t>
            </a:r>
          </a:p>
        </p:txBody>
      </p:sp>
      <p:pic>
        <p:nvPicPr>
          <p:cNvPr id="4" name="Picture 3">
            <a:extLst>
              <a:ext uri="{FF2B5EF4-FFF2-40B4-BE49-F238E27FC236}">
                <a16:creationId xmlns:a16="http://schemas.microsoft.com/office/drawing/2014/main" id="{D1FC90A6-65E8-52C0-7593-E971A93C1D79}"/>
              </a:ext>
            </a:extLst>
          </p:cNvPr>
          <p:cNvPicPr>
            <a:picLocks noChangeAspect="1"/>
          </p:cNvPicPr>
          <p:nvPr/>
        </p:nvPicPr>
        <p:blipFill>
          <a:blip r:embed="rId2"/>
          <a:stretch>
            <a:fillRect/>
          </a:stretch>
        </p:blipFill>
        <p:spPr>
          <a:xfrm>
            <a:off x="838199" y="2209800"/>
            <a:ext cx="7099301" cy="2590800"/>
          </a:xfrm>
          <a:prstGeom prst="rect">
            <a:avLst/>
          </a:prstGeom>
        </p:spPr>
      </p:pic>
    </p:spTree>
    <p:extLst>
      <p:ext uri="{BB962C8B-B14F-4D97-AF65-F5344CB8AC3E}">
        <p14:creationId xmlns:p14="http://schemas.microsoft.com/office/powerpoint/2010/main" val="22146759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D5830-31AE-9215-23FE-94A52DF6C8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327039C-DDB1-87AB-70AA-CD295B308905}"/>
              </a:ext>
            </a:extLst>
          </p:cNvPr>
          <p:cNvSpPr>
            <a:spLocks noGrp="1"/>
          </p:cNvSpPr>
          <p:nvPr>
            <p:ph type="title"/>
          </p:nvPr>
        </p:nvSpPr>
        <p:spPr/>
        <p:txBody>
          <a:bodyPr/>
          <a:lstStyle/>
          <a:p>
            <a:r>
              <a:rPr lang="en-IN" dirty="0"/>
              <a:t>Flask App</a:t>
            </a:r>
          </a:p>
        </p:txBody>
      </p:sp>
      <p:pic>
        <p:nvPicPr>
          <p:cNvPr id="5" name="Picture 4">
            <a:extLst>
              <a:ext uri="{FF2B5EF4-FFF2-40B4-BE49-F238E27FC236}">
                <a16:creationId xmlns:a16="http://schemas.microsoft.com/office/drawing/2014/main" id="{6C5D1D63-8294-F6EC-94F2-D725D7031CC8}"/>
              </a:ext>
            </a:extLst>
          </p:cNvPr>
          <p:cNvPicPr>
            <a:picLocks noChangeAspect="1"/>
          </p:cNvPicPr>
          <p:nvPr/>
        </p:nvPicPr>
        <p:blipFill>
          <a:blip r:embed="rId2"/>
          <a:stretch>
            <a:fillRect/>
          </a:stretch>
        </p:blipFill>
        <p:spPr>
          <a:xfrm>
            <a:off x="533400" y="1441307"/>
            <a:ext cx="7547739" cy="5181600"/>
          </a:xfrm>
          <a:prstGeom prst="rect">
            <a:avLst/>
          </a:prstGeom>
        </p:spPr>
      </p:pic>
    </p:spTree>
    <p:extLst>
      <p:ext uri="{BB962C8B-B14F-4D97-AF65-F5344CB8AC3E}">
        <p14:creationId xmlns:p14="http://schemas.microsoft.com/office/powerpoint/2010/main" val="1302473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Content Placeholder 2">
            <a:extLst>
              <a:ext uri="{FF2B5EF4-FFF2-40B4-BE49-F238E27FC236}">
                <a16:creationId xmlns:a16="http://schemas.microsoft.com/office/drawing/2014/main" id="{016D267F-0586-F938-0872-B7CCE05B2205}"/>
              </a:ext>
            </a:extLst>
          </p:cNvPr>
          <p:cNvSpPr>
            <a:spLocks noGrp="1" noChangeArrowheads="1"/>
          </p:cNvSpPr>
          <p:nvPr>
            <p:ph sz="quarter" idx="12"/>
          </p:nvPr>
        </p:nvSpPr>
        <p:spPr>
          <a:xfrm>
            <a:off x="479951" y="1381125"/>
            <a:ext cx="8205262" cy="4824414"/>
          </a:xfrm>
        </p:spPr>
        <p:txBody>
          <a:bodyPr>
            <a:normAutofit/>
          </a:bodyPr>
          <a:lstStyle/>
          <a:p>
            <a:r>
              <a:rPr lang="en-US" altLang="en-US" b="1" dirty="0">
                <a:ea typeface="ＭＳ Ｐゴシック" panose="020B0600070205080204" pitchFamily="34" charset="-128"/>
              </a:rPr>
              <a:t>Databases:</a:t>
            </a:r>
            <a:r>
              <a:rPr lang="en-US" altLang="en-US" dirty="0">
                <a:ea typeface="ＭＳ Ｐゴシック" panose="020B0600070205080204" pitchFamily="34" charset="-128"/>
              </a:rPr>
              <a:t> Python provides interfaces to all major commercial databases</a:t>
            </a:r>
          </a:p>
          <a:p>
            <a:r>
              <a:rPr lang="en-US" altLang="en-US" b="1" dirty="0">
                <a:ea typeface="ＭＳ Ｐゴシック" panose="020B0600070205080204" pitchFamily="34" charset="-128"/>
              </a:rPr>
              <a:t>GUI Programming:</a:t>
            </a:r>
            <a:r>
              <a:rPr lang="en-US" altLang="en-US" dirty="0">
                <a:ea typeface="ＭＳ Ｐゴシック" panose="020B0600070205080204" pitchFamily="34" charset="-128"/>
              </a:rPr>
              <a:t> Python supports GUI applications that can be created and ported to many system calls, libraries, and windows systems, such as Windows MFC, Macintosh, and the X Window system of Unix.</a:t>
            </a:r>
          </a:p>
          <a:p>
            <a:r>
              <a:rPr lang="en-US" altLang="en-US" b="1" dirty="0">
                <a:ea typeface="ＭＳ Ｐゴシック" panose="020B0600070205080204" pitchFamily="34" charset="-128"/>
              </a:rPr>
              <a:t>Scalable:</a:t>
            </a:r>
            <a:r>
              <a:rPr lang="en-US" altLang="en-US" dirty="0">
                <a:ea typeface="ＭＳ Ｐゴシック" panose="020B0600070205080204" pitchFamily="34" charset="-128"/>
              </a:rPr>
              <a:t> Python provides a better structure and support for large programs than shell scripting.</a:t>
            </a:r>
          </a:p>
          <a:p>
            <a:r>
              <a:rPr lang="en-US" altLang="en-US" dirty="0">
                <a:ea typeface="ＭＳ Ｐゴシック" panose="020B0600070205080204" pitchFamily="34" charset="-128"/>
              </a:rPr>
              <a:t>It can be easily integrated with C, C++, COM, ActiveX, CORBA, and Java</a:t>
            </a: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p:txBody>
      </p:sp>
      <p:sp>
        <p:nvSpPr>
          <p:cNvPr id="33794" name="Title 1">
            <a:extLst>
              <a:ext uri="{FF2B5EF4-FFF2-40B4-BE49-F238E27FC236}">
                <a16:creationId xmlns:a16="http://schemas.microsoft.com/office/drawing/2014/main" id="{9D018A7F-A550-06EA-1453-E0E446B1BDC3}"/>
              </a:ext>
            </a:extLst>
          </p:cNvPr>
          <p:cNvSpPr>
            <a:spLocks noGrp="1" noChangeArrowheads="1"/>
          </p:cNvSpPr>
          <p:nvPr>
            <p:ph type="title"/>
          </p:nvPr>
        </p:nvSpPr>
        <p:spPr/>
        <p:txBody>
          <a:bodyPr/>
          <a:lstStyle/>
          <a:p>
            <a:r>
              <a:rPr lang="en-US" altLang="en-US" b="1" dirty="0">
                <a:ea typeface="ＭＳ Ｐゴシック" panose="020B0600070205080204" pitchFamily="34" charset="-128"/>
              </a:rPr>
              <a:t>Python Features</a:t>
            </a:r>
            <a:endParaRPr lang="en-US" altLang="en-US" dirty="0">
              <a:ea typeface="ＭＳ Ｐゴシック" panose="020B0600070205080204" pitchFamily="34" charset="-128"/>
            </a:endParaRPr>
          </a:p>
        </p:txBody>
      </p:sp>
      <p:sp>
        <p:nvSpPr>
          <p:cNvPr id="33797" name="Slide Number Placeholder 4">
            <a:extLst>
              <a:ext uri="{FF2B5EF4-FFF2-40B4-BE49-F238E27FC236}">
                <a16:creationId xmlns:a16="http://schemas.microsoft.com/office/drawing/2014/main" id="{E6439159-98C8-E756-9FE2-76DAF5C9F1A3}"/>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66EA0904-6316-4844-8F04-A9A225D1EC11}" type="slidenum">
              <a:rPr lang="en-US" altLang="en-US" sz="1400"/>
              <a:pPr>
                <a:spcBef>
                  <a:spcPct val="0"/>
                </a:spcBef>
                <a:buFontTx/>
                <a:buNone/>
              </a:pPr>
              <a:t>17</a:t>
            </a:fld>
            <a:endParaRPr lang="en-US" altLang="en-US" sz="140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A9924-0C4C-0BDD-405F-7CD929D263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9341262-FC27-3FA3-E23B-08C50A2EE427}"/>
              </a:ext>
            </a:extLst>
          </p:cNvPr>
          <p:cNvSpPr>
            <a:spLocks noGrp="1"/>
          </p:cNvSpPr>
          <p:nvPr>
            <p:ph type="title"/>
          </p:nvPr>
        </p:nvSpPr>
        <p:spPr/>
        <p:txBody>
          <a:bodyPr/>
          <a:lstStyle/>
          <a:p>
            <a:r>
              <a:rPr lang="en-IN" dirty="0"/>
              <a:t>Flask App</a:t>
            </a:r>
          </a:p>
        </p:txBody>
      </p:sp>
      <p:pic>
        <p:nvPicPr>
          <p:cNvPr id="4" name="Picture 3">
            <a:extLst>
              <a:ext uri="{FF2B5EF4-FFF2-40B4-BE49-F238E27FC236}">
                <a16:creationId xmlns:a16="http://schemas.microsoft.com/office/drawing/2014/main" id="{5B2E749E-AD5C-62E9-4C49-042A842372E3}"/>
              </a:ext>
            </a:extLst>
          </p:cNvPr>
          <p:cNvPicPr>
            <a:picLocks noChangeAspect="1"/>
          </p:cNvPicPr>
          <p:nvPr/>
        </p:nvPicPr>
        <p:blipFill>
          <a:blip r:embed="rId2"/>
          <a:stretch>
            <a:fillRect/>
          </a:stretch>
        </p:blipFill>
        <p:spPr>
          <a:xfrm>
            <a:off x="448201" y="1523999"/>
            <a:ext cx="7844765" cy="5058215"/>
          </a:xfrm>
          <a:prstGeom prst="rect">
            <a:avLst/>
          </a:prstGeom>
        </p:spPr>
      </p:pic>
    </p:spTree>
    <p:extLst>
      <p:ext uri="{BB962C8B-B14F-4D97-AF65-F5344CB8AC3E}">
        <p14:creationId xmlns:p14="http://schemas.microsoft.com/office/powerpoint/2010/main" val="15083053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Content Placeholder 2">
            <a:extLst>
              <a:ext uri="{FF2B5EF4-FFF2-40B4-BE49-F238E27FC236}">
                <a16:creationId xmlns:a16="http://schemas.microsoft.com/office/drawing/2014/main" id="{A7E135C4-D8FE-41DE-E8A6-1F4650E2D730}"/>
              </a:ext>
            </a:extLst>
          </p:cNvPr>
          <p:cNvSpPr>
            <a:spLocks noGrp="1" noChangeArrowheads="1"/>
          </p:cNvSpPr>
          <p:nvPr>
            <p:ph sz="quarter" idx="12"/>
          </p:nvPr>
        </p:nvSpPr>
        <p:spPr/>
        <p:txBody>
          <a:bodyPr/>
          <a:lstStyle/>
          <a:p>
            <a:r>
              <a:rPr lang="en-US" altLang="en-US" dirty="0" err="1">
                <a:ea typeface="ＭＳ Ｐゴシック" panose="020B0600070205080204" pitchFamily="34" charset="-128"/>
              </a:rPr>
              <a:t>re.match</a:t>
            </a:r>
            <a:r>
              <a:rPr lang="en-US" altLang="en-US" dirty="0">
                <a:ea typeface="ＭＳ Ｐゴシック" panose="020B0600070205080204" pitchFamily="34" charset="-128"/>
              </a:rPr>
              <a:t>(pattern, string, flags=0)</a:t>
            </a:r>
          </a:p>
        </p:txBody>
      </p:sp>
      <p:sp>
        <p:nvSpPr>
          <p:cNvPr id="147458" name="Title 1">
            <a:extLst>
              <a:ext uri="{FF2B5EF4-FFF2-40B4-BE49-F238E27FC236}">
                <a16:creationId xmlns:a16="http://schemas.microsoft.com/office/drawing/2014/main" id="{1D2576E8-8D0D-D6FA-FB3C-6571598874A6}"/>
              </a:ext>
            </a:extLst>
          </p:cNvPr>
          <p:cNvSpPr>
            <a:spLocks noGrp="1" noChangeArrowheads="1"/>
          </p:cNvSpPr>
          <p:nvPr>
            <p:ph type="title"/>
          </p:nvPr>
        </p:nvSpPr>
        <p:spPr/>
        <p:txBody>
          <a:bodyPr/>
          <a:lstStyle/>
          <a:p>
            <a:r>
              <a:rPr lang="en-US" altLang="en-US">
                <a:ea typeface="ＭＳ Ｐゴシック" panose="020B0600070205080204" pitchFamily="34" charset="-128"/>
              </a:rPr>
              <a:t>Regular Expression</a:t>
            </a:r>
          </a:p>
        </p:txBody>
      </p:sp>
      <p:sp>
        <p:nvSpPr>
          <p:cNvPr id="147460" name="Footer Placeholder 3">
            <a:extLst>
              <a:ext uri="{FF2B5EF4-FFF2-40B4-BE49-F238E27FC236}">
                <a16:creationId xmlns:a16="http://schemas.microsoft.com/office/drawing/2014/main" id="{938640EE-3A6D-3C7D-B05D-847AFAB92B4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7461" name="Slide Number Placeholder 4">
            <a:extLst>
              <a:ext uri="{FF2B5EF4-FFF2-40B4-BE49-F238E27FC236}">
                <a16:creationId xmlns:a16="http://schemas.microsoft.com/office/drawing/2014/main" id="{11C88117-6095-F449-27D6-51B79206FB22}"/>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C84AFF01-265D-42E8-A747-44B5A436E46A}" type="slidenum">
              <a:rPr lang="en-US" altLang="en-US" sz="1400"/>
              <a:pPr>
                <a:spcBef>
                  <a:spcPct val="0"/>
                </a:spcBef>
                <a:buFontTx/>
                <a:buNone/>
              </a:pPr>
              <a:t>171</a:t>
            </a:fld>
            <a:endParaRPr lang="en-US" altLang="en-US" sz="1400"/>
          </a:p>
        </p:txBody>
      </p:sp>
      <p:graphicFrame>
        <p:nvGraphicFramePr>
          <p:cNvPr id="6" name="Table 5">
            <a:extLst>
              <a:ext uri="{FF2B5EF4-FFF2-40B4-BE49-F238E27FC236}">
                <a16:creationId xmlns:a16="http://schemas.microsoft.com/office/drawing/2014/main" id="{16A3ED28-2658-5ACF-BF2B-73AE9654621A}"/>
              </a:ext>
            </a:extLst>
          </p:cNvPr>
          <p:cNvGraphicFramePr>
            <a:graphicFrameLocks noGrp="1"/>
          </p:cNvGraphicFramePr>
          <p:nvPr/>
        </p:nvGraphicFramePr>
        <p:xfrm>
          <a:off x="957263" y="2439988"/>
          <a:ext cx="7258050" cy="2286000"/>
        </p:xfrm>
        <a:graphic>
          <a:graphicData uri="http://schemas.openxmlformats.org/drawingml/2006/table">
            <a:tbl>
              <a:tblPr/>
              <a:tblGrid>
                <a:gridCol w="1710826">
                  <a:extLst>
                    <a:ext uri="{9D8B030D-6E8A-4147-A177-3AD203B41FA5}">
                      <a16:colId xmlns:a16="http://schemas.microsoft.com/office/drawing/2014/main" val="20000"/>
                    </a:ext>
                  </a:extLst>
                </a:gridCol>
                <a:gridCol w="5547224">
                  <a:extLst>
                    <a:ext uri="{9D8B030D-6E8A-4147-A177-3AD203B41FA5}">
                      <a16:colId xmlns:a16="http://schemas.microsoft.com/office/drawing/2014/main" val="20001"/>
                    </a:ext>
                  </a:extLst>
                </a:gridCol>
              </a:tblGrid>
              <a:tr h="0">
                <a:tc>
                  <a:txBody>
                    <a:bodyPr/>
                    <a:lstStyle/>
                    <a:p>
                      <a:r>
                        <a:rPr lang="en-US"/>
                        <a:t>Parameter</a:t>
                      </a:r>
                    </a:p>
                  </a:txBody>
                  <a:tcPr marL="91451" marR="91451" anchor="ctr">
                    <a:lnL>
                      <a:noFill/>
                    </a:lnL>
                    <a:lnR>
                      <a:noFill/>
                    </a:lnR>
                    <a:lnT>
                      <a:noFill/>
                    </a:lnT>
                    <a:lnB>
                      <a:noFill/>
                    </a:lnB>
                  </a:tcPr>
                </a:tc>
                <a:tc>
                  <a:txBody>
                    <a:bodyPr/>
                    <a:lstStyle/>
                    <a:p>
                      <a:r>
                        <a:rPr lang="en-US" dirty="0"/>
                        <a:t>Description</a:t>
                      </a:r>
                    </a:p>
                  </a:txBody>
                  <a:tcPr marL="91451" marR="91451" anchor="ctr">
                    <a:lnL>
                      <a:noFill/>
                    </a:lnL>
                    <a:lnR>
                      <a:noFill/>
                    </a:lnR>
                    <a:lnT>
                      <a:noFill/>
                    </a:lnT>
                    <a:lnB>
                      <a:noFill/>
                    </a:lnB>
                  </a:tcPr>
                </a:tc>
                <a:extLst>
                  <a:ext uri="{0D108BD9-81ED-4DB2-BD59-A6C34878D82A}">
                    <a16:rowId xmlns:a16="http://schemas.microsoft.com/office/drawing/2014/main" val="10000"/>
                  </a:ext>
                </a:extLst>
              </a:tr>
              <a:tr h="0">
                <a:tc>
                  <a:txBody>
                    <a:bodyPr/>
                    <a:lstStyle/>
                    <a:p>
                      <a:r>
                        <a:rPr lang="en-US"/>
                        <a:t>pattern</a:t>
                      </a:r>
                    </a:p>
                  </a:txBody>
                  <a:tcPr marL="91451" marR="91451" anchor="ctr">
                    <a:lnL>
                      <a:noFill/>
                    </a:lnL>
                    <a:lnR>
                      <a:noFill/>
                    </a:lnR>
                    <a:lnT>
                      <a:noFill/>
                    </a:lnT>
                    <a:lnB>
                      <a:noFill/>
                    </a:lnB>
                  </a:tcPr>
                </a:tc>
                <a:tc>
                  <a:txBody>
                    <a:bodyPr/>
                    <a:lstStyle/>
                    <a:p>
                      <a:r>
                        <a:rPr lang="en-US"/>
                        <a:t>This is the regular expression to be matched.</a:t>
                      </a:r>
                    </a:p>
                  </a:txBody>
                  <a:tcPr marL="91451" marR="91451" anchor="ctr">
                    <a:lnL>
                      <a:noFill/>
                    </a:lnL>
                    <a:lnR>
                      <a:noFill/>
                    </a:lnR>
                    <a:lnT>
                      <a:noFill/>
                    </a:lnT>
                    <a:lnB>
                      <a:noFill/>
                    </a:lnB>
                  </a:tcPr>
                </a:tc>
                <a:extLst>
                  <a:ext uri="{0D108BD9-81ED-4DB2-BD59-A6C34878D82A}">
                    <a16:rowId xmlns:a16="http://schemas.microsoft.com/office/drawing/2014/main" val="10001"/>
                  </a:ext>
                </a:extLst>
              </a:tr>
              <a:tr h="0">
                <a:tc>
                  <a:txBody>
                    <a:bodyPr/>
                    <a:lstStyle/>
                    <a:p>
                      <a:r>
                        <a:rPr lang="en-US"/>
                        <a:t>string</a:t>
                      </a:r>
                    </a:p>
                  </a:txBody>
                  <a:tcPr marL="91451" marR="91451" anchor="ctr">
                    <a:lnL>
                      <a:noFill/>
                    </a:lnL>
                    <a:lnR>
                      <a:noFill/>
                    </a:lnR>
                    <a:lnT>
                      <a:noFill/>
                    </a:lnT>
                    <a:lnB>
                      <a:noFill/>
                    </a:lnB>
                  </a:tcPr>
                </a:tc>
                <a:tc>
                  <a:txBody>
                    <a:bodyPr/>
                    <a:lstStyle/>
                    <a:p>
                      <a:r>
                        <a:rPr lang="en-US"/>
                        <a:t>This is the string which would be searched to match the pattern</a:t>
                      </a:r>
                    </a:p>
                  </a:txBody>
                  <a:tcPr marL="91451" marR="91451" anchor="ctr">
                    <a:lnL>
                      <a:noFill/>
                    </a:lnL>
                    <a:lnR>
                      <a:noFill/>
                    </a:lnR>
                    <a:lnT>
                      <a:noFill/>
                    </a:lnT>
                    <a:lnB>
                      <a:noFill/>
                    </a:lnB>
                  </a:tcPr>
                </a:tc>
                <a:extLst>
                  <a:ext uri="{0D108BD9-81ED-4DB2-BD59-A6C34878D82A}">
                    <a16:rowId xmlns:a16="http://schemas.microsoft.com/office/drawing/2014/main" val="10002"/>
                  </a:ext>
                </a:extLst>
              </a:tr>
              <a:tr h="0">
                <a:tc>
                  <a:txBody>
                    <a:bodyPr/>
                    <a:lstStyle/>
                    <a:p>
                      <a:r>
                        <a:rPr lang="en-US"/>
                        <a:t>flags</a:t>
                      </a:r>
                    </a:p>
                  </a:txBody>
                  <a:tcPr marL="91451" marR="91451" anchor="ctr">
                    <a:lnL>
                      <a:noFill/>
                    </a:lnL>
                    <a:lnR>
                      <a:noFill/>
                    </a:lnR>
                    <a:lnT>
                      <a:noFill/>
                    </a:lnT>
                    <a:lnB>
                      <a:noFill/>
                    </a:lnB>
                  </a:tcPr>
                </a:tc>
                <a:tc>
                  <a:txBody>
                    <a:bodyPr/>
                    <a:lstStyle/>
                    <a:p>
                      <a:r>
                        <a:rPr lang="en-US" dirty="0"/>
                        <a:t>You can </a:t>
                      </a:r>
                      <a:r>
                        <a:rPr lang="en-US" dirty="0" err="1"/>
                        <a:t>specifiy</a:t>
                      </a:r>
                      <a:r>
                        <a:rPr lang="en-US" dirty="0"/>
                        <a:t> different flags using bitwise OR (|). These are modifiers which are listed in the table below.</a:t>
                      </a:r>
                    </a:p>
                  </a:txBody>
                  <a:tcPr marL="91451" marR="91451" anchor="ctr">
                    <a:lnL>
                      <a:noFill/>
                    </a:lnL>
                    <a:lnR>
                      <a:noFill/>
                    </a:lnR>
                    <a:lnT>
                      <a:noFill/>
                    </a:lnT>
                    <a:lnB>
                      <a:noFill/>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2997888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a:extLst>
              <a:ext uri="{FF2B5EF4-FFF2-40B4-BE49-F238E27FC236}">
                <a16:creationId xmlns:a16="http://schemas.microsoft.com/office/drawing/2014/main" id="{2C3984BD-B1B5-4F71-9F2A-BFA6FDFA75B0}"/>
              </a:ext>
            </a:extLst>
          </p:cNvPr>
          <p:cNvSpPr>
            <a:spLocks noGrp="1" noChangeArrowheads="1"/>
          </p:cNvSpPr>
          <p:nvPr>
            <p:ph type="title"/>
          </p:nvPr>
        </p:nvSpPr>
        <p:spPr/>
        <p:txBody>
          <a:bodyPr/>
          <a:lstStyle/>
          <a:p>
            <a:r>
              <a:rPr lang="en-US" altLang="en-US">
                <a:ea typeface="ＭＳ Ｐゴシック" panose="020B0600070205080204" pitchFamily="34" charset="-128"/>
              </a:rPr>
              <a:t>Regular Expression</a:t>
            </a:r>
          </a:p>
        </p:txBody>
      </p:sp>
      <p:sp>
        <p:nvSpPr>
          <p:cNvPr id="148483" name="Footer Placeholder 3">
            <a:extLst>
              <a:ext uri="{FF2B5EF4-FFF2-40B4-BE49-F238E27FC236}">
                <a16:creationId xmlns:a16="http://schemas.microsoft.com/office/drawing/2014/main" id="{17A09A64-FECB-0D32-EE0A-36BC95F80C2B}"/>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48484" name="Slide Number Placeholder 4">
            <a:extLst>
              <a:ext uri="{FF2B5EF4-FFF2-40B4-BE49-F238E27FC236}">
                <a16:creationId xmlns:a16="http://schemas.microsoft.com/office/drawing/2014/main" id="{7CFD364E-79A6-669E-BA72-00EA88A8AAE1}"/>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E9DF898E-2FCC-455B-9E60-6182F66F40EA}" type="slidenum">
              <a:rPr lang="en-US" altLang="en-US" sz="1400"/>
              <a:pPr>
                <a:spcBef>
                  <a:spcPct val="0"/>
                </a:spcBef>
                <a:buFontTx/>
                <a:buNone/>
              </a:pPr>
              <a:t>172</a:t>
            </a:fld>
            <a:endParaRPr lang="en-US" altLang="en-US" sz="1400"/>
          </a:p>
        </p:txBody>
      </p:sp>
      <p:graphicFrame>
        <p:nvGraphicFramePr>
          <p:cNvPr id="6" name="Table 5">
            <a:extLst>
              <a:ext uri="{FF2B5EF4-FFF2-40B4-BE49-F238E27FC236}">
                <a16:creationId xmlns:a16="http://schemas.microsoft.com/office/drawing/2014/main" id="{A1C772AC-E4CB-0972-38B2-FEFB6B302D80}"/>
              </a:ext>
            </a:extLst>
          </p:cNvPr>
          <p:cNvGraphicFramePr>
            <a:graphicFrameLocks noGrp="1"/>
          </p:cNvGraphicFramePr>
          <p:nvPr/>
        </p:nvGraphicFramePr>
        <p:xfrm>
          <a:off x="449263" y="2193925"/>
          <a:ext cx="8085137" cy="2668588"/>
        </p:xfrm>
        <a:graphic>
          <a:graphicData uri="http://schemas.openxmlformats.org/drawingml/2006/table">
            <a:tbl>
              <a:tblPr/>
              <a:tblGrid>
                <a:gridCol w="2583761">
                  <a:extLst>
                    <a:ext uri="{9D8B030D-6E8A-4147-A177-3AD203B41FA5}">
                      <a16:colId xmlns:a16="http://schemas.microsoft.com/office/drawing/2014/main" val="20000"/>
                    </a:ext>
                  </a:extLst>
                </a:gridCol>
                <a:gridCol w="5501376">
                  <a:extLst>
                    <a:ext uri="{9D8B030D-6E8A-4147-A177-3AD203B41FA5}">
                      <a16:colId xmlns:a16="http://schemas.microsoft.com/office/drawing/2014/main" val="20001"/>
                    </a:ext>
                  </a:extLst>
                </a:gridCol>
              </a:tblGrid>
              <a:tr h="593020">
                <a:tc>
                  <a:txBody>
                    <a:bodyPr/>
                    <a:lstStyle/>
                    <a:p>
                      <a:r>
                        <a:rPr lang="en-US" sz="1800"/>
                        <a:t>Match Object Methods</a:t>
                      </a:r>
                    </a:p>
                  </a:txBody>
                  <a:tcPr marL="91448" marR="91448" marT="45735" marB="45735" anchor="ctr">
                    <a:lnL>
                      <a:noFill/>
                    </a:lnL>
                    <a:lnR>
                      <a:noFill/>
                    </a:lnR>
                    <a:lnT>
                      <a:noFill/>
                    </a:lnT>
                    <a:lnB>
                      <a:noFill/>
                    </a:lnB>
                  </a:tcPr>
                </a:tc>
                <a:tc>
                  <a:txBody>
                    <a:bodyPr/>
                    <a:lstStyle/>
                    <a:p>
                      <a:r>
                        <a:rPr lang="en-US" sz="1800"/>
                        <a:t>Description</a:t>
                      </a:r>
                    </a:p>
                  </a:txBody>
                  <a:tcPr marL="91448" marR="91448" marT="45735" marB="45735" anchor="ctr">
                    <a:lnL>
                      <a:noFill/>
                    </a:lnL>
                    <a:lnR>
                      <a:noFill/>
                    </a:lnR>
                    <a:lnT>
                      <a:noFill/>
                    </a:lnT>
                    <a:lnB>
                      <a:noFill/>
                    </a:lnB>
                  </a:tcPr>
                </a:tc>
                <a:extLst>
                  <a:ext uri="{0D108BD9-81ED-4DB2-BD59-A6C34878D82A}">
                    <a16:rowId xmlns:a16="http://schemas.microsoft.com/office/drawing/2014/main" val="10000"/>
                  </a:ext>
                </a:extLst>
              </a:tr>
              <a:tr h="1037784">
                <a:tc>
                  <a:txBody>
                    <a:bodyPr/>
                    <a:lstStyle/>
                    <a:p>
                      <a:r>
                        <a:rPr lang="en-US" sz="1800"/>
                        <a:t>group(num=0)</a:t>
                      </a:r>
                    </a:p>
                  </a:txBody>
                  <a:tcPr marL="91448" marR="91448" marT="45735" marB="45735" anchor="ctr">
                    <a:lnL>
                      <a:noFill/>
                    </a:lnL>
                    <a:lnR>
                      <a:noFill/>
                    </a:lnR>
                    <a:lnT>
                      <a:noFill/>
                    </a:lnT>
                    <a:lnB>
                      <a:noFill/>
                    </a:lnB>
                  </a:tcPr>
                </a:tc>
                <a:tc>
                  <a:txBody>
                    <a:bodyPr/>
                    <a:lstStyle/>
                    <a:p>
                      <a:r>
                        <a:rPr lang="en-US" sz="1800"/>
                        <a:t>This methods returns entire match (or specific subgroup num)</a:t>
                      </a:r>
                    </a:p>
                  </a:txBody>
                  <a:tcPr marL="91448" marR="91448" marT="45735" marB="45735" anchor="ctr">
                    <a:lnL>
                      <a:noFill/>
                    </a:lnL>
                    <a:lnR>
                      <a:noFill/>
                    </a:lnR>
                    <a:lnT>
                      <a:noFill/>
                    </a:lnT>
                    <a:lnB>
                      <a:noFill/>
                    </a:lnB>
                  </a:tcPr>
                </a:tc>
                <a:extLst>
                  <a:ext uri="{0D108BD9-81ED-4DB2-BD59-A6C34878D82A}">
                    <a16:rowId xmlns:a16="http://schemas.microsoft.com/office/drawing/2014/main" val="10001"/>
                  </a:ext>
                </a:extLst>
              </a:tr>
              <a:tr h="1037784">
                <a:tc>
                  <a:txBody>
                    <a:bodyPr/>
                    <a:lstStyle/>
                    <a:p>
                      <a:r>
                        <a:rPr lang="en-US" sz="1800"/>
                        <a:t>groups()</a:t>
                      </a:r>
                    </a:p>
                  </a:txBody>
                  <a:tcPr marL="91448" marR="91448" marT="45735" marB="45735" anchor="ctr">
                    <a:lnL>
                      <a:noFill/>
                    </a:lnL>
                    <a:lnR>
                      <a:noFill/>
                    </a:lnR>
                    <a:lnT>
                      <a:noFill/>
                    </a:lnT>
                    <a:lnB>
                      <a:noFill/>
                    </a:lnB>
                  </a:tcPr>
                </a:tc>
                <a:tc>
                  <a:txBody>
                    <a:bodyPr/>
                    <a:lstStyle/>
                    <a:p>
                      <a:r>
                        <a:rPr lang="en-US" sz="1800" dirty="0"/>
                        <a:t>This method return all matching subgroups in a </a:t>
                      </a:r>
                      <a:r>
                        <a:rPr lang="en-US" sz="1800" dirty="0" err="1"/>
                        <a:t>tuple</a:t>
                      </a:r>
                      <a:r>
                        <a:rPr lang="en-US" sz="1800" dirty="0"/>
                        <a:t> (empty if there weren't any)</a:t>
                      </a:r>
                    </a:p>
                  </a:txBody>
                  <a:tcPr marL="91448" marR="91448" marT="45735" marB="45735" anchor="ctr">
                    <a:lnL>
                      <a:noFill/>
                    </a:lnL>
                    <a:lnR>
                      <a:noFill/>
                    </a:lnR>
                    <a:lnT>
                      <a:noFill/>
                    </a:lnT>
                    <a:lnB>
                      <a:noFill/>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0114999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a:extLst>
              <a:ext uri="{FF2B5EF4-FFF2-40B4-BE49-F238E27FC236}">
                <a16:creationId xmlns:a16="http://schemas.microsoft.com/office/drawing/2014/main" id="{163C2C0F-A6A1-939E-A072-AB39C27D1B64}"/>
              </a:ext>
            </a:extLst>
          </p:cNvPr>
          <p:cNvSpPr>
            <a:spLocks noGrp="1" noChangeArrowheads="1"/>
          </p:cNvSpPr>
          <p:nvPr>
            <p:ph type="title"/>
          </p:nvPr>
        </p:nvSpPr>
        <p:spPr/>
        <p:txBody>
          <a:bodyPr/>
          <a:lstStyle/>
          <a:p>
            <a:r>
              <a:rPr lang="en-US" altLang="en-US" b="1">
                <a:ea typeface="ＭＳ Ｐゴシック" panose="020B0600070205080204" pitchFamily="34" charset="-128"/>
              </a:rPr>
              <a:t>Regular-expression Modifiers - Option Flags</a:t>
            </a:r>
            <a:endParaRPr lang="en-US" altLang="en-US">
              <a:ea typeface="ＭＳ Ｐゴシック" panose="020B0600070205080204" pitchFamily="34" charset="-128"/>
            </a:endParaRPr>
          </a:p>
        </p:txBody>
      </p:sp>
      <p:sp>
        <p:nvSpPr>
          <p:cNvPr id="149508" name="Slide Number Placeholder 4">
            <a:extLst>
              <a:ext uri="{FF2B5EF4-FFF2-40B4-BE49-F238E27FC236}">
                <a16:creationId xmlns:a16="http://schemas.microsoft.com/office/drawing/2014/main" id="{74016448-DDE8-89DB-17A4-34F00623C8E2}"/>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898085C-3883-429B-BB25-6A64F91A7162}" type="slidenum">
              <a:rPr lang="en-US" altLang="en-US" sz="1400"/>
              <a:pPr>
                <a:spcBef>
                  <a:spcPct val="0"/>
                </a:spcBef>
                <a:buFontTx/>
                <a:buNone/>
              </a:pPr>
              <a:t>173</a:t>
            </a:fld>
            <a:endParaRPr lang="en-US" altLang="en-US" sz="1400"/>
          </a:p>
        </p:txBody>
      </p:sp>
      <p:graphicFrame>
        <p:nvGraphicFramePr>
          <p:cNvPr id="6" name="Table 5">
            <a:extLst>
              <a:ext uri="{FF2B5EF4-FFF2-40B4-BE49-F238E27FC236}">
                <a16:creationId xmlns:a16="http://schemas.microsoft.com/office/drawing/2014/main" id="{160213A9-630C-CB1C-A18D-1D74D8AC98C8}"/>
              </a:ext>
            </a:extLst>
          </p:cNvPr>
          <p:cNvGraphicFramePr>
            <a:graphicFrameLocks noGrp="1"/>
          </p:cNvGraphicFramePr>
          <p:nvPr/>
        </p:nvGraphicFramePr>
        <p:xfrm>
          <a:off x="652463" y="1658938"/>
          <a:ext cx="8215312" cy="4178301"/>
        </p:xfrm>
        <a:graphic>
          <a:graphicData uri="http://schemas.openxmlformats.org/drawingml/2006/table">
            <a:tbl>
              <a:tblPr/>
              <a:tblGrid>
                <a:gridCol w="1291809">
                  <a:extLst>
                    <a:ext uri="{9D8B030D-6E8A-4147-A177-3AD203B41FA5}">
                      <a16:colId xmlns:a16="http://schemas.microsoft.com/office/drawing/2014/main" val="20000"/>
                    </a:ext>
                  </a:extLst>
                </a:gridCol>
                <a:gridCol w="6923503">
                  <a:extLst>
                    <a:ext uri="{9D8B030D-6E8A-4147-A177-3AD203B41FA5}">
                      <a16:colId xmlns:a16="http://schemas.microsoft.com/office/drawing/2014/main" val="20001"/>
                    </a:ext>
                  </a:extLst>
                </a:gridCol>
              </a:tblGrid>
              <a:tr h="287085">
                <a:tc>
                  <a:txBody>
                    <a:bodyPr/>
                    <a:lstStyle/>
                    <a:p>
                      <a:r>
                        <a:rPr lang="en-US" sz="1600"/>
                        <a:t>Modifier</a:t>
                      </a:r>
                    </a:p>
                  </a:txBody>
                  <a:tcPr marL="43235" marR="43235" marT="21618" marB="21618" anchor="ctr">
                    <a:lnL>
                      <a:noFill/>
                    </a:lnL>
                    <a:lnR>
                      <a:noFill/>
                    </a:lnR>
                    <a:lnT>
                      <a:noFill/>
                    </a:lnT>
                    <a:lnB>
                      <a:noFill/>
                    </a:lnB>
                  </a:tcPr>
                </a:tc>
                <a:tc>
                  <a:txBody>
                    <a:bodyPr/>
                    <a:lstStyle/>
                    <a:p>
                      <a:r>
                        <a:rPr lang="en-US" sz="1600"/>
                        <a:t>Description</a:t>
                      </a:r>
                    </a:p>
                  </a:txBody>
                  <a:tcPr marL="43235" marR="43235" marT="21618" marB="21618" anchor="ctr">
                    <a:lnL>
                      <a:noFill/>
                    </a:lnL>
                    <a:lnR>
                      <a:noFill/>
                    </a:lnR>
                    <a:lnT>
                      <a:noFill/>
                    </a:lnT>
                    <a:lnB>
                      <a:noFill/>
                    </a:lnB>
                  </a:tcPr>
                </a:tc>
                <a:extLst>
                  <a:ext uri="{0D108BD9-81ED-4DB2-BD59-A6C34878D82A}">
                    <a16:rowId xmlns:a16="http://schemas.microsoft.com/office/drawing/2014/main" val="10000"/>
                  </a:ext>
                </a:extLst>
              </a:tr>
              <a:tr h="302650">
                <a:tc>
                  <a:txBody>
                    <a:bodyPr/>
                    <a:lstStyle/>
                    <a:p>
                      <a:r>
                        <a:rPr lang="en-US" sz="1600"/>
                        <a:t>re.I</a:t>
                      </a:r>
                    </a:p>
                  </a:txBody>
                  <a:tcPr marL="43235" marR="43235" marT="21618" marB="21618" anchor="ctr">
                    <a:lnL>
                      <a:noFill/>
                    </a:lnL>
                    <a:lnR>
                      <a:noFill/>
                    </a:lnR>
                    <a:lnT>
                      <a:noFill/>
                    </a:lnT>
                    <a:lnB>
                      <a:noFill/>
                    </a:lnB>
                  </a:tcPr>
                </a:tc>
                <a:tc>
                  <a:txBody>
                    <a:bodyPr/>
                    <a:lstStyle/>
                    <a:p>
                      <a:r>
                        <a:rPr lang="en-US" sz="1600"/>
                        <a:t>Performs case-insensitive matching.</a:t>
                      </a:r>
                    </a:p>
                  </a:txBody>
                  <a:tcPr marL="43235" marR="43235" marT="21618" marB="21618" anchor="ctr">
                    <a:lnL>
                      <a:noFill/>
                    </a:lnL>
                    <a:lnR>
                      <a:noFill/>
                    </a:lnR>
                    <a:lnT>
                      <a:noFill/>
                    </a:lnT>
                    <a:lnB>
                      <a:noFill/>
                    </a:lnB>
                  </a:tcPr>
                </a:tc>
                <a:extLst>
                  <a:ext uri="{0D108BD9-81ED-4DB2-BD59-A6C34878D82A}">
                    <a16:rowId xmlns:a16="http://schemas.microsoft.com/office/drawing/2014/main" val="10001"/>
                  </a:ext>
                </a:extLst>
              </a:tr>
              <a:tr h="951186">
                <a:tc>
                  <a:txBody>
                    <a:bodyPr/>
                    <a:lstStyle/>
                    <a:p>
                      <a:r>
                        <a:rPr lang="en-US" sz="1600"/>
                        <a:t>re.L</a:t>
                      </a:r>
                    </a:p>
                  </a:txBody>
                  <a:tcPr marL="43235" marR="43235" marT="21618" marB="21618" anchor="ctr">
                    <a:lnL>
                      <a:noFill/>
                    </a:lnL>
                    <a:lnR>
                      <a:noFill/>
                    </a:lnR>
                    <a:lnT>
                      <a:noFill/>
                    </a:lnT>
                    <a:lnB>
                      <a:noFill/>
                    </a:lnB>
                  </a:tcPr>
                </a:tc>
                <a:tc>
                  <a:txBody>
                    <a:bodyPr/>
                    <a:lstStyle/>
                    <a:p>
                      <a:r>
                        <a:rPr lang="en-US" sz="1600"/>
                        <a:t>Interprets words according to the current locale.This interpretation affects the alphabetic group (\w and \W), as well as word boundary behavior (\b and \B).</a:t>
                      </a:r>
                    </a:p>
                  </a:txBody>
                  <a:tcPr marL="43235" marR="43235" marT="21618" marB="21618" anchor="ctr">
                    <a:lnL>
                      <a:noFill/>
                    </a:lnL>
                    <a:lnR>
                      <a:noFill/>
                    </a:lnR>
                    <a:lnT>
                      <a:noFill/>
                    </a:lnT>
                    <a:lnB>
                      <a:noFill/>
                    </a:lnB>
                  </a:tcPr>
                </a:tc>
                <a:extLst>
                  <a:ext uri="{0D108BD9-81ED-4DB2-BD59-A6C34878D82A}">
                    <a16:rowId xmlns:a16="http://schemas.microsoft.com/office/drawing/2014/main" val="10002"/>
                  </a:ext>
                </a:extLst>
              </a:tr>
              <a:tr h="691772">
                <a:tc>
                  <a:txBody>
                    <a:bodyPr/>
                    <a:lstStyle/>
                    <a:p>
                      <a:r>
                        <a:rPr lang="en-US" sz="1600"/>
                        <a:t>re.M</a:t>
                      </a:r>
                    </a:p>
                  </a:txBody>
                  <a:tcPr marL="43235" marR="43235" marT="21618" marB="21618" anchor="ctr">
                    <a:lnL>
                      <a:noFill/>
                    </a:lnL>
                    <a:lnR>
                      <a:noFill/>
                    </a:lnR>
                    <a:lnT>
                      <a:noFill/>
                    </a:lnT>
                    <a:lnB>
                      <a:noFill/>
                    </a:lnB>
                  </a:tcPr>
                </a:tc>
                <a:tc>
                  <a:txBody>
                    <a:bodyPr/>
                    <a:lstStyle/>
                    <a:p>
                      <a:r>
                        <a:rPr lang="en-US" sz="1600"/>
                        <a:t>Makes $ match the end of a line (not just the end of the string) and makes ^ match the start of any line (not just the start of the string).</a:t>
                      </a:r>
                    </a:p>
                  </a:txBody>
                  <a:tcPr marL="43235" marR="43235" marT="21618" marB="21618" anchor="ctr">
                    <a:lnL>
                      <a:noFill/>
                    </a:lnL>
                    <a:lnR>
                      <a:noFill/>
                    </a:lnR>
                    <a:lnT>
                      <a:noFill/>
                    </a:lnT>
                    <a:lnB>
                      <a:noFill/>
                    </a:lnB>
                  </a:tcPr>
                </a:tc>
                <a:extLst>
                  <a:ext uri="{0D108BD9-81ED-4DB2-BD59-A6C34878D82A}">
                    <a16:rowId xmlns:a16="http://schemas.microsoft.com/office/drawing/2014/main" val="10003"/>
                  </a:ext>
                </a:extLst>
              </a:tr>
              <a:tr h="432357">
                <a:tc>
                  <a:txBody>
                    <a:bodyPr/>
                    <a:lstStyle/>
                    <a:p>
                      <a:r>
                        <a:rPr lang="en-US" sz="1600"/>
                        <a:t>re.S</a:t>
                      </a:r>
                    </a:p>
                  </a:txBody>
                  <a:tcPr marL="43235" marR="43235" marT="21618" marB="21618" anchor="ctr">
                    <a:lnL>
                      <a:noFill/>
                    </a:lnL>
                    <a:lnR>
                      <a:noFill/>
                    </a:lnR>
                    <a:lnT>
                      <a:noFill/>
                    </a:lnT>
                    <a:lnB>
                      <a:noFill/>
                    </a:lnB>
                  </a:tcPr>
                </a:tc>
                <a:tc>
                  <a:txBody>
                    <a:bodyPr/>
                    <a:lstStyle/>
                    <a:p>
                      <a:r>
                        <a:rPr lang="en-US" sz="1600"/>
                        <a:t>Makes a period (dot) match any character, including a newline.</a:t>
                      </a:r>
                    </a:p>
                  </a:txBody>
                  <a:tcPr marL="43235" marR="43235" marT="21618" marB="21618" anchor="ctr">
                    <a:lnL>
                      <a:noFill/>
                    </a:lnL>
                    <a:lnR>
                      <a:noFill/>
                    </a:lnR>
                    <a:lnT>
                      <a:noFill/>
                    </a:lnT>
                    <a:lnB>
                      <a:noFill/>
                    </a:lnB>
                  </a:tcPr>
                </a:tc>
                <a:extLst>
                  <a:ext uri="{0D108BD9-81ED-4DB2-BD59-A6C34878D82A}">
                    <a16:rowId xmlns:a16="http://schemas.microsoft.com/office/drawing/2014/main" val="10004"/>
                  </a:ext>
                </a:extLst>
              </a:tr>
              <a:tr h="562065">
                <a:tc>
                  <a:txBody>
                    <a:bodyPr/>
                    <a:lstStyle/>
                    <a:p>
                      <a:r>
                        <a:rPr lang="en-US" sz="1600"/>
                        <a:t>re.U</a:t>
                      </a:r>
                    </a:p>
                  </a:txBody>
                  <a:tcPr marL="43235" marR="43235" marT="21618" marB="21618" anchor="ctr">
                    <a:lnL>
                      <a:noFill/>
                    </a:lnL>
                    <a:lnR>
                      <a:noFill/>
                    </a:lnR>
                    <a:lnT>
                      <a:noFill/>
                    </a:lnT>
                    <a:lnB>
                      <a:noFill/>
                    </a:lnB>
                  </a:tcPr>
                </a:tc>
                <a:tc>
                  <a:txBody>
                    <a:bodyPr/>
                    <a:lstStyle/>
                    <a:p>
                      <a:r>
                        <a:rPr lang="en-US" sz="1600"/>
                        <a:t>Interprets letters according to the Unicode character set. This flag affects the behavior of \w, \W, \b, \B.</a:t>
                      </a:r>
                    </a:p>
                  </a:txBody>
                  <a:tcPr marL="43235" marR="43235" marT="21618" marB="21618" anchor="ctr">
                    <a:lnL>
                      <a:noFill/>
                    </a:lnL>
                    <a:lnR>
                      <a:noFill/>
                    </a:lnR>
                    <a:lnT>
                      <a:noFill/>
                    </a:lnT>
                    <a:lnB>
                      <a:noFill/>
                    </a:lnB>
                  </a:tcPr>
                </a:tc>
                <a:extLst>
                  <a:ext uri="{0D108BD9-81ED-4DB2-BD59-A6C34878D82A}">
                    <a16:rowId xmlns:a16="http://schemas.microsoft.com/office/drawing/2014/main" val="10005"/>
                  </a:ext>
                </a:extLst>
              </a:tr>
              <a:tr h="951186">
                <a:tc>
                  <a:txBody>
                    <a:bodyPr/>
                    <a:lstStyle/>
                    <a:p>
                      <a:r>
                        <a:rPr lang="en-US" sz="1600"/>
                        <a:t>re.X</a:t>
                      </a:r>
                    </a:p>
                  </a:txBody>
                  <a:tcPr marL="43235" marR="43235" marT="21618" marB="21618" anchor="ctr">
                    <a:lnL>
                      <a:noFill/>
                    </a:lnL>
                    <a:lnR>
                      <a:noFill/>
                    </a:lnR>
                    <a:lnT>
                      <a:noFill/>
                    </a:lnT>
                    <a:lnB>
                      <a:noFill/>
                    </a:lnB>
                  </a:tcPr>
                </a:tc>
                <a:tc>
                  <a:txBody>
                    <a:bodyPr/>
                    <a:lstStyle/>
                    <a:p>
                      <a:r>
                        <a:rPr lang="en-US" sz="1600" dirty="0"/>
                        <a:t>Permits "cuter" regular expression syntax. It ignores whitespace (except inside a set [] or when escaped by a backslash), and treats </a:t>
                      </a:r>
                      <a:r>
                        <a:rPr lang="en-US" sz="1600" dirty="0" err="1"/>
                        <a:t>unescaped</a:t>
                      </a:r>
                      <a:r>
                        <a:rPr lang="en-US" sz="1600" dirty="0"/>
                        <a:t> # as a comment marker.</a:t>
                      </a:r>
                    </a:p>
                  </a:txBody>
                  <a:tcPr marL="43235" marR="43235" marT="21618" marB="21618"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37172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a:extLst>
              <a:ext uri="{FF2B5EF4-FFF2-40B4-BE49-F238E27FC236}">
                <a16:creationId xmlns:a16="http://schemas.microsoft.com/office/drawing/2014/main" id="{CC3E1337-BAC8-AEC1-56EF-A6D5CABA7BB0}"/>
              </a:ext>
            </a:extLst>
          </p:cNvPr>
          <p:cNvSpPr>
            <a:spLocks noGrp="1" noChangeArrowheads="1"/>
          </p:cNvSpPr>
          <p:nvPr>
            <p:ph type="title"/>
          </p:nvPr>
        </p:nvSpPr>
        <p:spPr/>
        <p:txBody>
          <a:bodyPr/>
          <a:lstStyle/>
          <a:p>
            <a:r>
              <a:rPr lang="en-US" altLang="en-US" b="1">
                <a:ea typeface="ＭＳ Ｐゴシック" panose="020B0600070205080204" pitchFamily="34" charset="-128"/>
              </a:rPr>
              <a:t>Regular-expression Modifiers - Option Flags</a:t>
            </a:r>
            <a:endParaRPr lang="en-US" altLang="en-US">
              <a:ea typeface="ＭＳ Ｐゴシック" panose="020B0600070205080204" pitchFamily="34" charset="-128"/>
            </a:endParaRPr>
          </a:p>
        </p:txBody>
      </p:sp>
      <p:sp>
        <p:nvSpPr>
          <p:cNvPr id="150531" name="Footer Placeholder 3">
            <a:extLst>
              <a:ext uri="{FF2B5EF4-FFF2-40B4-BE49-F238E27FC236}">
                <a16:creationId xmlns:a16="http://schemas.microsoft.com/office/drawing/2014/main" id="{D5476411-5295-BEC0-888E-5B1980D4A56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50532" name="Slide Number Placeholder 4">
            <a:extLst>
              <a:ext uri="{FF2B5EF4-FFF2-40B4-BE49-F238E27FC236}">
                <a16:creationId xmlns:a16="http://schemas.microsoft.com/office/drawing/2014/main" id="{94B58969-7B53-20DC-9D68-A6A1C65F0CF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922D498-81DA-4D3E-A839-AC5DA70702C3}" type="slidenum">
              <a:rPr lang="en-US" altLang="en-US" sz="1400"/>
              <a:pPr>
                <a:spcBef>
                  <a:spcPct val="0"/>
                </a:spcBef>
                <a:buFontTx/>
                <a:buNone/>
              </a:pPr>
              <a:t>174</a:t>
            </a:fld>
            <a:endParaRPr lang="en-US" altLang="en-US" sz="1400"/>
          </a:p>
        </p:txBody>
      </p:sp>
      <p:graphicFrame>
        <p:nvGraphicFramePr>
          <p:cNvPr id="6" name="Table 5">
            <a:extLst>
              <a:ext uri="{FF2B5EF4-FFF2-40B4-BE49-F238E27FC236}">
                <a16:creationId xmlns:a16="http://schemas.microsoft.com/office/drawing/2014/main" id="{36B8E917-949D-073E-6A73-71F43957031F}"/>
              </a:ext>
            </a:extLst>
          </p:cNvPr>
          <p:cNvGraphicFramePr>
            <a:graphicFrameLocks noGrp="1"/>
          </p:cNvGraphicFramePr>
          <p:nvPr/>
        </p:nvGraphicFramePr>
        <p:xfrm>
          <a:off x="652463" y="1658938"/>
          <a:ext cx="8215312" cy="4178301"/>
        </p:xfrm>
        <a:graphic>
          <a:graphicData uri="http://schemas.openxmlformats.org/drawingml/2006/table">
            <a:tbl>
              <a:tblPr/>
              <a:tblGrid>
                <a:gridCol w="1291809">
                  <a:extLst>
                    <a:ext uri="{9D8B030D-6E8A-4147-A177-3AD203B41FA5}">
                      <a16:colId xmlns:a16="http://schemas.microsoft.com/office/drawing/2014/main" val="20000"/>
                    </a:ext>
                  </a:extLst>
                </a:gridCol>
                <a:gridCol w="6923503">
                  <a:extLst>
                    <a:ext uri="{9D8B030D-6E8A-4147-A177-3AD203B41FA5}">
                      <a16:colId xmlns:a16="http://schemas.microsoft.com/office/drawing/2014/main" val="20001"/>
                    </a:ext>
                  </a:extLst>
                </a:gridCol>
              </a:tblGrid>
              <a:tr h="287085">
                <a:tc>
                  <a:txBody>
                    <a:bodyPr/>
                    <a:lstStyle/>
                    <a:p>
                      <a:r>
                        <a:rPr lang="en-US" sz="1600"/>
                        <a:t>Modifier</a:t>
                      </a:r>
                    </a:p>
                  </a:txBody>
                  <a:tcPr marL="43235" marR="43235" marT="21618" marB="21618" anchor="ctr">
                    <a:lnL>
                      <a:noFill/>
                    </a:lnL>
                    <a:lnR>
                      <a:noFill/>
                    </a:lnR>
                    <a:lnT>
                      <a:noFill/>
                    </a:lnT>
                    <a:lnB>
                      <a:noFill/>
                    </a:lnB>
                  </a:tcPr>
                </a:tc>
                <a:tc>
                  <a:txBody>
                    <a:bodyPr/>
                    <a:lstStyle/>
                    <a:p>
                      <a:r>
                        <a:rPr lang="en-US" sz="1600"/>
                        <a:t>Description</a:t>
                      </a:r>
                    </a:p>
                  </a:txBody>
                  <a:tcPr marL="43235" marR="43235" marT="21618" marB="21618" anchor="ctr">
                    <a:lnL>
                      <a:noFill/>
                    </a:lnL>
                    <a:lnR>
                      <a:noFill/>
                    </a:lnR>
                    <a:lnT>
                      <a:noFill/>
                    </a:lnT>
                    <a:lnB>
                      <a:noFill/>
                    </a:lnB>
                  </a:tcPr>
                </a:tc>
                <a:extLst>
                  <a:ext uri="{0D108BD9-81ED-4DB2-BD59-A6C34878D82A}">
                    <a16:rowId xmlns:a16="http://schemas.microsoft.com/office/drawing/2014/main" val="10000"/>
                  </a:ext>
                </a:extLst>
              </a:tr>
              <a:tr h="302650">
                <a:tc>
                  <a:txBody>
                    <a:bodyPr/>
                    <a:lstStyle/>
                    <a:p>
                      <a:r>
                        <a:rPr lang="en-US" sz="1600"/>
                        <a:t>re.I</a:t>
                      </a:r>
                    </a:p>
                  </a:txBody>
                  <a:tcPr marL="43235" marR="43235" marT="21618" marB="21618" anchor="ctr">
                    <a:lnL>
                      <a:noFill/>
                    </a:lnL>
                    <a:lnR>
                      <a:noFill/>
                    </a:lnR>
                    <a:lnT>
                      <a:noFill/>
                    </a:lnT>
                    <a:lnB>
                      <a:noFill/>
                    </a:lnB>
                  </a:tcPr>
                </a:tc>
                <a:tc>
                  <a:txBody>
                    <a:bodyPr/>
                    <a:lstStyle/>
                    <a:p>
                      <a:r>
                        <a:rPr lang="en-US" sz="1600"/>
                        <a:t>Performs case-insensitive matching.</a:t>
                      </a:r>
                    </a:p>
                  </a:txBody>
                  <a:tcPr marL="43235" marR="43235" marT="21618" marB="21618" anchor="ctr">
                    <a:lnL>
                      <a:noFill/>
                    </a:lnL>
                    <a:lnR>
                      <a:noFill/>
                    </a:lnR>
                    <a:lnT>
                      <a:noFill/>
                    </a:lnT>
                    <a:lnB>
                      <a:noFill/>
                    </a:lnB>
                  </a:tcPr>
                </a:tc>
                <a:extLst>
                  <a:ext uri="{0D108BD9-81ED-4DB2-BD59-A6C34878D82A}">
                    <a16:rowId xmlns:a16="http://schemas.microsoft.com/office/drawing/2014/main" val="10001"/>
                  </a:ext>
                </a:extLst>
              </a:tr>
              <a:tr h="951186">
                <a:tc>
                  <a:txBody>
                    <a:bodyPr/>
                    <a:lstStyle/>
                    <a:p>
                      <a:r>
                        <a:rPr lang="en-US" sz="1600"/>
                        <a:t>re.L</a:t>
                      </a:r>
                    </a:p>
                  </a:txBody>
                  <a:tcPr marL="43235" marR="43235" marT="21618" marB="21618" anchor="ctr">
                    <a:lnL>
                      <a:noFill/>
                    </a:lnL>
                    <a:lnR>
                      <a:noFill/>
                    </a:lnR>
                    <a:lnT>
                      <a:noFill/>
                    </a:lnT>
                    <a:lnB>
                      <a:noFill/>
                    </a:lnB>
                  </a:tcPr>
                </a:tc>
                <a:tc>
                  <a:txBody>
                    <a:bodyPr/>
                    <a:lstStyle/>
                    <a:p>
                      <a:r>
                        <a:rPr lang="en-US" sz="1600"/>
                        <a:t>Interprets words according to the current locale.This interpretation affects the alphabetic group (\w and \W), as well as word boundary behavior (\b and \B).</a:t>
                      </a:r>
                    </a:p>
                  </a:txBody>
                  <a:tcPr marL="43235" marR="43235" marT="21618" marB="21618" anchor="ctr">
                    <a:lnL>
                      <a:noFill/>
                    </a:lnL>
                    <a:lnR>
                      <a:noFill/>
                    </a:lnR>
                    <a:lnT>
                      <a:noFill/>
                    </a:lnT>
                    <a:lnB>
                      <a:noFill/>
                    </a:lnB>
                  </a:tcPr>
                </a:tc>
                <a:extLst>
                  <a:ext uri="{0D108BD9-81ED-4DB2-BD59-A6C34878D82A}">
                    <a16:rowId xmlns:a16="http://schemas.microsoft.com/office/drawing/2014/main" val="10002"/>
                  </a:ext>
                </a:extLst>
              </a:tr>
              <a:tr h="691772">
                <a:tc>
                  <a:txBody>
                    <a:bodyPr/>
                    <a:lstStyle/>
                    <a:p>
                      <a:r>
                        <a:rPr lang="en-US" sz="1600"/>
                        <a:t>re.M</a:t>
                      </a:r>
                    </a:p>
                  </a:txBody>
                  <a:tcPr marL="43235" marR="43235" marT="21618" marB="21618" anchor="ctr">
                    <a:lnL>
                      <a:noFill/>
                    </a:lnL>
                    <a:lnR>
                      <a:noFill/>
                    </a:lnR>
                    <a:lnT>
                      <a:noFill/>
                    </a:lnT>
                    <a:lnB>
                      <a:noFill/>
                    </a:lnB>
                  </a:tcPr>
                </a:tc>
                <a:tc>
                  <a:txBody>
                    <a:bodyPr/>
                    <a:lstStyle/>
                    <a:p>
                      <a:r>
                        <a:rPr lang="en-US" sz="1600"/>
                        <a:t>Makes $ match the end of a line (not just the end of the string) and makes ^ match the start of any line (not just the start of the string).</a:t>
                      </a:r>
                    </a:p>
                  </a:txBody>
                  <a:tcPr marL="43235" marR="43235" marT="21618" marB="21618" anchor="ctr">
                    <a:lnL>
                      <a:noFill/>
                    </a:lnL>
                    <a:lnR>
                      <a:noFill/>
                    </a:lnR>
                    <a:lnT>
                      <a:noFill/>
                    </a:lnT>
                    <a:lnB>
                      <a:noFill/>
                    </a:lnB>
                  </a:tcPr>
                </a:tc>
                <a:extLst>
                  <a:ext uri="{0D108BD9-81ED-4DB2-BD59-A6C34878D82A}">
                    <a16:rowId xmlns:a16="http://schemas.microsoft.com/office/drawing/2014/main" val="10003"/>
                  </a:ext>
                </a:extLst>
              </a:tr>
              <a:tr h="432357">
                <a:tc>
                  <a:txBody>
                    <a:bodyPr/>
                    <a:lstStyle/>
                    <a:p>
                      <a:r>
                        <a:rPr lang="en-US" sz="1600"/>
                        <a:t>re.S</a:t>
                      </a:r>
                    </a:p>
                  </a:txBody>
                  <a:tcPr marL="43235" marR="43235" marT="21618" marB="21618" anchor="ctr">
                    <a:lnL>
                      <a:noFill/>
                    </a:lnL>
                    <a:lnR>
                      <a:noFill/>
                    </a:lnR>
                    <a:lnT>
                      <a:noFill/>
                    </a:lnT>
                    <a:lnB>
                      <a:noFill/>
                    </a:lnB>
                  </a:tcPr>
                </a:tc>
                <a:tc>
                  <a:txBody>
                    <a:bodyPr/>
                    <a:lstStyle/>
                    <a:p>
                      <a:r>
                        <a:rPr lang="en-US" sz="1600"/>
                        <a:t>Makes a period (dot) match any character, including a newline.</a:t>
                      </a:r>
                    </a:p>
                  </a:txBody>
                  <a:tcPr marL="43235" marR="43235" marT="21618" marB="21618" anchor="ctr">
                    <a:lnL>
                      <a:noFill/>
                    </a:lnL>
                    <a:lnR>
                      <a:noFill/>
                    </a:lnR>
                    <a:lnT>
                      <a:noFill/>
                    </a:lnT>
                    <a:lnB>
                      <a:noFill/>
                    </a:lnB>
                  </a:tcPr>
                </a:tc>
                <a:extLst>
                  <a:ext uri="{0D108BD9-81ED-4DB2-BD59-A6C34878D82A}">
                    <a16:rowId xmlns:a16="http://schemas.microsoft.com/office/drawing/2014/main" val="10004"/>
                  </a:ext>
                </a:extLst>
              </a:tr>
              <a:tr h="562065">
                <a:tc>
                  <a:txBody>
                    <a:bodyPr/>
                    <a:lstStyle/>
                    <a:p>
                      <a:r>
                        <a:rPr lang="en-US" sz="1600"/>
                        <a:t>re.U</a:t>
                      </a:r>
                    </a:p>
                  </a:txBody>
                  <a:tcPr marL="43235" marR="43235" marT="21618" marB="21618" anchor="ctr">
                    <a:lnL>
                      <a:noFill/>
                    </a:lnL>
                    <a:lnR>
                      <a:noFill/>
                    </a:lnR>
                    <a:lnT>
                      <a:noFill/>
                    </a:lnT>
                    <a:lnB>
                      <a:noFill/>
                    </a:lnB>
                  </a:tcPr>
                </a:tc>
                <a:tc>
                  <a:txBody>
                    <a:bodyPr/>
                    <a:lstStyle/>
                    <a:p>
                      <a:r>
                        <a:rPr lang="en-US" sz="1600"/>
                        <a:t>Interprets letters according to the Unicode character set. This flag affects the behavior of \w, \W, \b, \B.</a:t>
                      </a:r>
                    </a:p>
                  </a:txBody>
                  <a:tcPr marL="43235" marR="43235" marT="21618" marB="21618" anchor="ctr">
                    <a:lnL>
                      <a:noFill/>
                    </a:lnL>
                    <a:lnR>
                      <a:noFill/>
                    </a:lnR>
                    <a:lnT>
                      <a:noFill/>
                    </a:lnT>
                    <a:lnB>
                      <a:noFill/>
                    </a:lnB>
                  </a:tcPr>
                </a:tc>
                <a:extLst>
                  <a:ext uri="{0D108BD9-81ED-4DB2-BD59-A6C34878D82A}">
                    <a16:rowId xmlns:a16="http://schemas.microsoft.com/office/drawing/2014/main" val="10005"/>
                  </a:ext>
                </a:extLst>
              </a:tr>
              <a:tr h="951186">
                <a:tc>
                  <a:txBody>
                    <a:bodyPr/>
                    <a:lstStyle/>
                    <a:p>
                      <a:r>
                        <a:rPr lang="en-US" sz="1600"/>
                        <a:t>re.X</a:t>
                      </a:r>
                    </a:p>
                  </a:txBody>
                  <a:tcPr marL="43235" marR="43235" marT="21618" marB="21618" anchor="ctr">
                    <a:lnL>
                      <a:noFill/>
                    </a:lnL>
                    <a:lnR>
                      <a:noFill/>
                    </a:lnR>
                    <a:lnT>
                      <a:noFill/>
                    </a:lnT>
                    <a:lnB>
                      <a:noFill/>
                    </a:lnB>
                  </a:tcPr>
                </a:tc>
                <a:tc>
                  <a:txBody>
                    <a:bodyPr/>
                    <a:lstStyle/>
                    <a:p>
                      <a:r>
                        <a:rPr lang="en-US" sz="1600" dirty="0"/>
                        <a:t>Permits "cuter" regular expression syntax. It ignores whitespace (except inside a set [] or when escaped by a backslash), and treats </a:t>
                      </a:r>
                      <a:r>
                        <a:rPr lang="en-US" sz="1600" dirty="0" err="1"/>
                        <a:t>unescaped</a:t>
                      </a:r>
                      <a:r>
                        <a:rPr lang="en-US" sz="1600" dirty="0"/>
                        <a:t> # as a comment marker.</a:t>
                      </a:r>
                    </a:p>
                  </a:txBody>
                  <a:tcPr marL="43235" marR="43235" marT="21618" marB="21618"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9533193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Content Placeholder 4">
            <a:extLst>
              <a:ext uri="{FF2B5EF4-FFF2-40B4-BE49-F238E27FC236}">
                <a16:creationId xmlns:a16="http://schemas.microsoft.com/office/drawing/2014/main" id="{27A9742F-1364-F09E-760C-16A434D8F964}"/>
              </a:ext>
            </a:extLst>
          </p:cNvPr>
          <p:cNvSpPr>
            <a:spLocks noGrp="1" noChangeArrowheads="1"/>
          </p:cNvSpPr>
          <p:nvPr>
            <p:ph sz="quarter" idx="12"/>
          </p:nvPr>
        </p:nvSpPr>
        <p:spPr/>
        <p:txBody>
          <a:bodyPr/>
          <a:lstStyle/>
          <a:p>
            <a:r>
              <a:rPr lang="en-IN" altLang="en-US">
                <a:ea typeface="ＭＳ Ｐゴシック" panose="020B0600070205080204" pitchFamily="34" charset="-128"/>
              </a:rPr>
              <a:t>Python –m pdb filename</a:t>
            </a:r>
          </a:p>
        </p:txBody>
      </p:sp>
      <p:sp>
        <p:nvSpPr>
          <p:cNvPr id="154626" name="Title 3">
            <a:extLst>
              <a:ext uri="{FF2B5EF4-FFF2-40B4-BE49-F238E27FC236}">
                <a16:creationId xmlns:a16="http://schemas.microsoft.com/office/drawing/2014/main" id="{6B679121-9561-010B-A7FD-440306E3740D}"/>
              </a:ext>
            </a:extLst>
          </p:cNvPr>
          <p:cNvSpPr>
            <a:spLocks noGrp="1" noChangeArrowheads="1"/>
          </p:cNvSpPr>
          <p:nvPr>
            <p:ph type="title"/>
          </p:nvPr>
        </p:nvSpPr>
        <p:spPr/>
        <p:txBody>
          <a:bodyPr/>
          <a:lstStyle/>
          <a:p>
            <a:r>
              <a:rPr lang="en-IN" altLang="en-US" dirty="0">
                <a:ea typeface="ＭＳ Ｐゴシック" panose="020B0600070205080204" pitchFamily="34" charset="-128"/>
              </a:rPr>
              <a:t>Python Debugging</a:t>
            </a:r>
          </a:p>
        </p:txBody>
      </p:sp>
      <p:sp>
        <p:nvSpPr>
          <p:cNvPr id="154628" name="Footer Placeholder 1">
            <a:extLst>
              <a:ext uri="{FF2B5EF4-FFF2-40B4-BE49-F238E27FC236}">
                <a16:creationId xmlns:a16="http://schemas.microsoft.com/office/drawing/2014/main" id="{C82346F2-091B-8431-464F-07F5365CF15A}"/>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54629" name="Slide Number Placeholder 2">
            <a:extLst>
              <a:ext uri="{FF2B5EF4-FFF2-40B4-BE49-F238E27FC236}">
                <a16:creationId xmlns:a16="http://schemas.microsoft.com/office/drawing/2014/main" id="{9EF9391A-2D0C-ED82-2463-A8630F3F57D9}"/>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CFC0579-E74F-4951-956F-6DD80D42F1CD}" type="slidenum">
              <a:rPr lang="en-US" altLang="en-US" sz="1400"/>
              <a:pPr>
                <a:spcBef>
                  <a:spcPct val="0"/>
                </a:spcBef>
                <a:buFontTx/>
                <a:buNone/>
              </a:pPr>
              <a:t>175</a:t>
            </a:fld>
            <a:endParaRPr lang="en-US" altLang="en-US" sz="140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25A84-E509-CF42-AC9C-496B6C423C52}"/>
              </a:ext>
            </a:extLst>
          </p:cNvPr>
          <p:cNvSpPr>
            <a:spLocks noGrp="1"/>
          </p:cNvSpPr>
          <p:nvPr>
            <p:ph type="title"/>
          </p:nvPr>
        </p:nvSpPr>
        <p:spPr/>
        <p:txBody>
          <a:bodyPr/>
          <a:lstStyle/>
          <a:p>
            <a:r>
              <a:rPr lang="en-IN" dirty="0"/>
              <a:t>Python Debugging</a:t>
            </a:r>
          </a:p>
        </p:txBody>
      </p:sp>
      <p:sp>
        <p:nvSpPr>
          <p:cNvPr id="155651" name="Slide Number Placeholder 4">
            <a:extLst>
              <a:ext uri="{FF2B5EF4-FFF2-40B4-BE49-F238E27FC236}">
                <a16:creationId xmlns:a16="http://schemas.microsoft.com/office/drawing/2014/main" id="{37F308FE-AC66-AFE0-052E-A467432B2347}"/>
              </a:ext>
            </a:extLst>
          </p:cNvPr>
          <p:cNvSpPr>
            <a:spLocks noGrp="1"/>
          </p:cNvSpPr>
          <p:nvPr>
            <p:ph type="sldNum" sz="quarter" idx="4294967295"/>
          </p:nvPr>
        </p:nvSpPr>
        <p:spPr bwMode="auto">
          <a:xfrm>
            <a:off x="7086600" y="6324600"/>
            <a:ext cx="2057400" cy="381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kern="1200" smtClean="0">
                <a:solidFill>
                  <a:srgbClr val="222222"/>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rgbClr val="FFFFFF"/>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000" kern="1200">
                <a:solidFill>
                  <a:srgbClr val="FFFFFF"/>
                </a:solidFill>
                <a:latin typeface="Times New Roman" panose="02020603050405020304" pitchFamily="18" charset="0"/>
                <a:ea typeface="ＭＳ Ｐゴシック" panose="020B0600070205080204" pitchFamily="34" charset="-128"/>
                <a:cs typeface="+mn-cs"/>
              </a:defRPr>
            </a:lvl9pPr>
          </a:lstStyle>
          <a:p>
            <a:pPr>
              <a:spcBef>
                <a:spcPct val="0"/>
              </a:spcBef>
              <a:buFontTx/>
              <a:buNone/>
              <a:defRPr/>
            </a:pPr>
            <a:fld id="{4FE4379D-4764-4C36-8951-06489DDB7CFB}" type="slidenum">
              <a:rPr lang="en-US" altLang="en-US" smtClean="0"/>
              <a:pPr>
                <a:spcBef>
                  <a:spcPct val="0"/>
                </a:spcBef>
                <a:buFontTx/>
                <a:buNone/>
                <a:defRPr/>
              </a:pPr>
              <a:t>176</a:t>
            </a:fld>
            <a:endParaRPr lang="en-US" altLang="en-US" sz="1400"/>
          </a:p>
        </p:txBody>
      </p:sp>
      <p:graphicFrame>
        <p:nvGraphicFramePr>
          <p:cNvPr id="6" name="Table 5">
            <a:extLst>
              <a:ext uri="{FF2B5EF4-FFF2-40B4-BE49-F238E27FC236}">
                <a16:creationId xmlns:a16="http://schemas.microsoft.com/office/drawing/2014/main" id="{9C3B50C3-3F19-29D2-A720-7E0D16526259}"/>
              </a:ext>
            </a:extLst>
          </p:cNvPr>
          <p:cNvGraphicFramePr>
            <a:graphicFrameLocks noGrp="1"/>
          </p:cNvGraphicFramePr>
          <p:nvPr>
            <p:extLst>
              <p:ext uri="{D42A27DB-BD31-4B8C-83A1-F6EECF244321}">
                <p14:modId xmlns:p14="http://schemas.microsoft.com/office/powerpoint/2010/main" val="3217208895"/>
              </p:ext>
            </p:extLst>
          </p:nvPr>
        </p:nvGraphicFramePr>
        <p:xfrm>
          <a:off x="381000" y="1298750"/>
          <a:ext cx="7861300" cy="5372098"/>
        </p:xfrm>
        <a:graphic>
          <a:graphicData uri="http://schemas.openxmlformats.org/drawingml/2006/table">
            <a:tbl>
              <a:tblPr/>
              <a:tblGrid>
                <a:gridCol w="1176604">
                  <a:extLst>
                    <a:ext uri="{9D8B030D-6E8A-4147-A177-3AD203B41FA5}">
                      <a16:colId xmlns:a16="http://schemas.microsoft.com/office/drawing/2014/main" val="20000"/>
                    </a:ext>
                  </a:extLst>
                </a:gridCol>
                <a:gridCol w="1448232">
                  <a:extLst>
                    <a:ext uri="{9D8B030D-6E8A-4147-A177-3AD203B41FA5}">
                      <a16:colId xmlns:a16="http://schemas.microsoft.com/office/drawing/2014/main" val="20001"/>
                    </a:ext>
                  </a:extLst>
                </a:gridCol>
                <a:gridCol w="5236464">
                  <a:extLst>
                    <a:ext uri="{9D8B030D-6E8A-4147-A177-3AD203B41FA5}">
                      <a16:colId xmlns:a16="http://schemas.microsoft.com/office/drawing/2014/main" val="20002"/>
                    </a:ext>
                  </a:extLst>
                </a:gridCol>
              </a:tblGrid>
              <a:tr h="518063">
                <a:tc>
                  <a:txBody>
                    <a:bodyPr/>
                    <a:lstStyle/>
                    <a:p>
                      <a:r>
                        <a:rPr lang="en-IN" sz="1600" b="1" dirty="0">
                          <a:effectLst/>
                        </a:rPr>
                        <a:t>Command</a:t>
                      </a:r>
                    </a:p>
                  </a:txBody>
                  <a:tcPr marL="30347" marR="30347" marT="15174" marB="15174"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b="1">
                          <a:effectLst/>
                        </a:rPr>
                        <a:t>Short form</a:t>
                      </a:r>
                    </a:p>
                  </a:txBody>
                  <a:tcPr marL="30347" marR="30347" marT="15174" marB="15174"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b="1" dirty="0">
                          <a:effectLst/>
                        </a:rPr>
                        <a:t>What it does</a:t>
                      </a:r>
                    </a:p>
                  </a:txBody>
                  <a:tcPr marL="30347" marR="30347" marT="15174" marB="15174"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04630">
                <a:tc>
                  <a:txBody>
                    <a:bodyPr/>
                    <a:lstStyle/>
                    <a:p>
                      <a:r>
                        <a:rPr lang="en-IN" sz="1600">
                          <a:effectLst/>
                        </a:rPr>
                        <a:t>args</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a:effectLst/>
                        </a:rPr>
                        <a:t>a</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US" sz="1600" dirty="0">
                          <a:effectLst/>
                        </a:rPr>
                        <a:t>Print the argument list of the current function</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86715">
                <a:tc>
                  <a:txBody>
                    <a:bodyPr/>
                    <a:lstStyle/>
                    <a:p>
                      <a:r>
                        <a:rPr lang="en-IN" sz="1600">
                          <a:effectLst/>
                        </a:rPr>
                        <a:t>break</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a:effectLst/>
                        </a:rPr>
                        <a:t>b</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US" sz="1600">
                          <a:effectLst/>
                        </a:rPr>
                        <a:t>Creates a breakpoint (requires parameters) in the program execution</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28177">
                <a:tc>
                  <a:txBody>
                    <a:bodyPr/>
                    <a:lstStyle/>
                    <a:p>
                      <a:r>
                        <a:rPr lang="en-IN" sz="1600">
                          <a:effectLst/>
                        </a:rPr>
                        <a:t>continue</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a:effectLst/>
                        </a:rPr>
                        <a:t>c or cont</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dirty="0">
                          <a:effectLst/>
                        </a:rPr>
                        <a:t>Continues program execution</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28154">
                <a:tc>
                  <a:txBody>
                    <a:bodyPr/>
                    <a:lstStyle/>
                    <a:p>
                      <a:r>
                        <a:rPr lang="en-IN" sz="1600">
                          <a:effectLst/>
                        </a:rPr>
                        <a:t>help</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a:effectLst/>
                        </a:rPr>
                        <a:t>h</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US" sz="1600">
                          <a:effectLst/>
                        </a:rPr>
                        <a:t>Provides list of commands or help for a specified command</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84321">
                <a:tc>
                  <a:txBody>
                    <a:bodyPr/>
                    <a:lstStyle/>
                    <a:p>
                      <a:r>
                        <a:rPr lang="en-IN" sz="1600">
                          <a:effectLst/>
                        </a:rPr>
                        <a:t>jump</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a:effectLst/>
                        </a:rPr>
                        <a:t>j</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US" sz="1600">
                          <a:effectLst/>
                        </a:rPr>
                        <a:t>Set the next line to be executed</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13588">
                <a:tc>
                  <a:txBody>
                    <a:bodyPr/>
                    <a:lstStyle/>
                    <a:p>
                      <a:r>
                        <a:rPr lang="en-IN" sz="1600">
                          <a:effectLst/>
                        </a:rPr>
                        <a:t>list</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a:effectLst/>
                        </a:rPr>
                        <a:t>l</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US" sz="1600">
                          <a:effectLst/>
                        </a:rPr>
                        <a:t>Print the source code around the current line</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677757">
                <a:tc>
                  <a:txBody>
                    <a:bodyPr/>
                    <a:lstStyle/>
                    <a:p>
                      <a:r>
                        <a:rPr lang="en-IN" sz="1600">
                          <a:effectLst/>
                        </a:rPr>
                        <a:t>next</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dirty="0">
                          <a:effectLst/>
                        </a:rPr>
                        <a:t>n</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US" sz="1600">
                          <a:effectLst/>
                        </a:rPr>
                        <a:t>Continue execution until the next line in the current function is reached or returns</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528154">
                <a:tc>
                  <a:txBody>
                    <a:bodyPr/>
                    <a:lstStyle/>
                    <a:p>
                      <a:r>
                        <a:rPr lang="en-IN" sz="1600">
                          <a:effectLst/>
                        </a:rPr>
                        <a:t>step</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a:effectLst/>
                        </a:rPr>
                        <a:t>s</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US" sz="1600">
                          <a:effectLst/>
                        </a:rPr>
                        <a:t>Execute the current line, stopping at first possible occasion</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13588">
                <a:tc>
                  <a:txBody>
                    <a:bodyPr/>
                    <a:lstStyle/>
                    <a:p>
                      <a:r>
                        <a:rPr lang="en-IN" sz="1600">
                          <a:effectLst/>
                        </a:rPr>
                        <a:t>pp</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a:effectLst/>
                        </a:rPr>
                        <a:t>pp</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US" sz="1600">
                          <a:effectLst/>
                        </a:rPr>
                        <a:t>Pretty-prints the value of the expression</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84321">
                <a:tc>
                  <a:txBody>
                    <a:bodyPr/>
                    <a:lstStyle/>
                    <a:p>
                      <a:r>
                        <a:rPr lang="en-IN" sz="1600">
                          <a:effectLst/>
                        </a:rPr>
                        <a:t>quit or exit</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a:effectLst/>
                        </a:rPr>
                        <a:t>q</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a:effectLst/>
                        </a:rPr>
                        <a:t>Aborts the program</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404630">
                <a:tc>
                  <a:txBody>
                    <a:bodyPr/>
                    <a:lstStyle/>
                    <a:p>
                      <a:r>
                        <a:rPr lang="en-IN" sz="1600" dirty="0">
                          <a:effectLst/>
                        </a:rPr>
                        <a:t>return</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IN" sz="1600">
                          <a:effectLst/>
                        </a:rPr>
                        <a:t>r</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r>
                        <a:rPr lang="en-US" sz="1600" dirty="0">
                          <a:effectLst/>
                        </a:rPr>
                        <a:t>Continue execution until the current function returns</a:t>
                      </a:r>
                    </a:p>
                  </a:txBody>
                  <a:tcPr marL="32876" marR="32876" marT="20231" marB="20231"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Content Placeholder 4">
            <a:extLst>
              <a:ext uri="{FF2B5EF4-FFF2-40B4-BE49-F238E27FC236}">
                <a16:creationId xmlns:a16="http://schemas.microsoft.com/office/drawing/2014/main" id="{6EDC8AD4-5979-CEB1-5433-BC11871A0118}"/>
              </a:ext>
            </a:extLst>
          </p:cNvPr>
          <p:cNvSpPr>
            <a:spLocks noGrp="1" noChangeArrowheads="1"/>
          </p:cNvSpPr>
          <p:nvPr>
            <p:ph sz="quarter" idx="12"/>
          </p:nvPr>
        </p:nvSpPr>
        <p:spPr/>
        <p:txBody>
          <a:bodyPr/>
          <a:lstStyle/>
          <a:p>
            <a:r>
              <a:rPr lang="en-IN" altLang="en-US">
                <a:ea typeface="ＭＳ Ｐゴシック" panose="020B0600070205080204" pitchFamily="34" charset="-128"/>
              </a:rPr>
              <a:t>pyinstaller.exe --onefile --windowed --icon=app.ico app.py</a:t>
            </a:r>
          </a:p>
        </p:txBody>
      </p:sp>
      <p:sp>
        <p:nvSpPr>
          <p:cNvPr id="156674" name="Title 3">
            <a:extLst>
              <a:ext uri="{FF2B5EF4-FFF2-40B4-BE49-F238E27FC236}">
                <a16:creationId xmlns:a16="http://schemas.microsoft.com/office/drawing/2014/main" id="{3C71E214-D61C-30A7-65A0-E91B76B2D018}"/>
              </a:ext>
            </a:extLst>
          </p:cNvPr>
          <p:cNvSpPr>
            <a:spLocks noGrp="1" noChangeArrowheads="1"/>
          </p:cNvSpPr>
          <p:nvPr>
            <p:ph type="title"/>
          </p:nvPr>
        </p:nvSpPr>
        <p:spPr/>
        <p:txBody>
          <a:bodyPr/>
          <a:lstStyle/>
          <a:p>
            <a:r>
              <a:rPr lang="en-IN" altLang="en-US">
                <a:ea typeface="ＭＳ Ｐゴシック" panose="020B0600070205080204" pitchFamily="34" charset="-128"/>
              </a:rPr>
              <a:t>PyIInstaller</a:t>
            </a:r>
          </a:p>
        </p:txBody>
      </p:sp>
      <p:sp>
        <p:nvSpPr>
          <p:cNvPr id="156676" name="Footer Placeholder 1">
            <a:extLst>
              <a:ext uri="{FF2B5EF4-FFF2-40B4-BE49-F238E27FC236}">
                <a16:creationId xmlns:a16="http://schemas.microsoft.com/office/drawing/2014/main" id="{DB5102AB-E4E5-5D6E-C4E3-18059AAC76B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56677" name="Slide Number Placeholder 2">
            <a:extLst>
              <a:ext uri="{FF2B5EF4-FFF2-40B4-BE49-F238E27FC236}">
                <a16:creationId xmlns:a16="http://schemas.microsoft.com/office/drawing/2014/main" id="{5CA9BAAE-CCA1-FC5E-A3D5-CBA3C8A29EE1}"/>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FEB51E43-62A2-41C0-B609-E46DB4711010}" type="slidenum">
              <a:rPr lang="en-US" altLang="en-US" sz="1400"/>
              <a:pPr>
                <a:spcBef>
                  <a:spcPct val="0"/>
                </a:spcBef>
                <a:buFontTx/>
                <a:buNone/>
              </a:pPr>
              <a:t>177</a:t>
            </a:fld>
            <a:endParaRPr lang="en-US" altLang="en-US" sz="140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Content Placeholder 2">
            <a:extLst>
              <a:ext uri="{FF2B5EF4-FFF2-40B4-BE49-F238E27FC236}">
                <a16:creationId xmlns:a16="http://schemas.microsoft.com/office/drawing/2014/main" id="{F1FDC978-ACCB-DFB1-C329-DC4251893D1C}"/>
              </a:ext>
            </a:extLst>
          </p:cNvPr>
          <p:cNvSpPr>
            <a:spLocks noGrp="1" noChangeArrowheads="1"/>
          </p:cNvSpPr>
          <p:nvPr>
            <p:ph sz="quarter" idx="12"/>
          </p:nvPr>
        </p:nvSpPr>
        <p:spPr>
          <a:xfrm>
            <a:off x="457200" y="1381124"/>
            <a:ext cx="8381999" cy="5019675"/>
          </a:xfrm>
        </p:spPr>
        <p:txBody>
          <a:bodyPr>
            <a:normAutofit fontScale="92500" lnSpcReduction="20000"/>
          </a:bodyPr>
          <a:lstStyle/>
          <a:p>
            <a:pPr marL="0" indent="0">
              <a:buNone/>
            </a:pPr>
            <a:r>
              <a:rPr lang="en-IN" altLang="en-US" sz="1600" dirty="0">
                <a:ea typeface="ＭＳ Ｐゴシック" panose="020B0600070205080204" pitchFamily="34" charset="-128"/>
              </a:rPr>
              <a:t>/</a:t>
            </a:r>
            <a:r>
              <a:rPr lang="en-IN" altLang="en-US" sz="1600" dirty="0" err="1">
                <a:ea typeface="ＭＳ Ｐゴシック" panose="020B0600070205080204" pitchFamily="34" charset="-128"/>
              </a:rPr>
              <a:t>MyApplication</a:t>
            </a:r>
            <a:endParaRPr lang="en-IN" altLang="en-US" sz="1600" dirty="0">
              <a:ea typeface="ＭＳ Ｐゴシック" panose="020B0600070205080204" pitchFamily="34" charset="-128"/>
            </a:endParaRPr>
          </a:p>
          <a:p>
            <a:pPr marL="0" indent="0">
              <a:buNone/>
            </a:pPr>
            <a:r>
              <a:rPr lang="en-IN" altLang="en-US" sz="1600" dirty="0">
                <a:ea typeface="ＭＳ Ｐゴシック" panose="020B0600070205080204" pitchFamily="34" charset="-128"/>
              </a:rPr>
              <a:t>    |-- run.py</a:t>
            </a:r>
          </a:p>
          <a:p>
            <a:pPr marL="0" indent="0">
              <a:buNone/>
            </a:pPr>
            <a:r>
              <a:rPr lang="en-IN" altLang="en-US" sz="1600" dirty="0">
                <a:ea typeface="ＭＳ Ｐゴシック" panose="020B0600070205080204" pitchFamily="34" charset="-128"/>
              </a:rPr>
              <a:t>    |-- config.py</a:t>
            </a:r>
          </a:p>
          <a:p>
            <a:pPr marL="0" indent="0">
              <a:buNone/>
            </a:pPr>
            <a:r>
              <a:rPr lang="en-IN" altLang="en-US" sz="1600" dirty="0">
                <a:ea typeface="ＭＳ Ｐゴシック" panose="020B0600070205080204" pitchFamily="34" charset="-128"/>
              </a:rPr>
              <a:t>    |__ /app</a:t>
            </a:r>
          </a:p>
          <a:p>
            <a:pPr marL="0" indent="0">
              <a:buNone/>
            </a:pPr>
            <a:r>
              <a:rPr lang="en-IN" altLang="en-US" sz="1600" dirty="0">
                <a:ea typeface="ＭＳ Ｐゴシック" panose="020B0600070205080204" pitchFamily="34" charset="-128"/>
              </a:rPr>
              <a:t>         |-- __init__.py</a:t>
            </a:r>
          </a:p>
          <a:p>
            <a:pPr marL="0" indent="0">
              <a:buNone/>
            </a:pPr>
            <a:r>
              <a:rPr lang="en-IN" altLang="en-US" sz="1600" dirty="0">
                <a:ea typeface="ＭＳ Ｐゴシック" panose="020B0600070205080204" pitchFamily="34" charset="-128"/>
              </a:rPr>
              <a:t>         |-- /</a:t>
            </a:r>
            <a:r>
              <a:rPr lang="en-IN" altLang="en-US" sz="1600" dirty="0" err="1">
                <a:ea typeface="ＭＳ Ｐゴシック" panose="020B0600070205080204" pitchFamily="34" charset="-128"/>
              </a:rPr>
              <a:t>module_one</a:t>
            </a:r>
            <a:endParaRPr lang="en-IN" altLang="en-US" sz="1600" dirty="0">
              <a:ea typeface="ＭＳ Ｐゴシック" panose="020B0600070205080204" pitchFamily="34" charset="-128"/>
            </a:endParaRPr>
          </a:p>
          <a:p>
            <a:pPr marL="0" indent="0">
              <a:buNone/>
            </a:pPr>
            <a:r>
              <a:rPr lang="en-IN" altLang="en-US" sz="1600" dirty="0">
                <a:ea typeface="ＭＳ Ｐゴシック" panose="020B0600070205080204" pitchFamily="34" charset="-128"/>
              </a:rPr>
              <a:t>             |-- __init__.py</a:t>
            </a:r>
          </a:p>
          <a:p>
            <a:pPr marL="0" indent="0">
              <a:buNone/>
            </a:pPr>
            <a:r>
              <a:rPr lang="en-IN" altLang="en-US" sz="1600" dirty="0">
                <a:ea typeface="ＭＳ Ｐゴシック" panose="020B0600070205080204" pitchFamily="34" charset="-128"/>
              </a:rPr>
              <a:t>             |-- controllers.py</a:t>
            </a:r>
          </a:p>
          <a:p>
            <a:pPr marL="0" indent="0">
              <a:buNone/>
            </a:pPr>
            <a:r>
              <a:rPr lang="en-IN" altLang="en-US" sz="1600" dirty="0">
                <a:ea typeface="ＭＳ Ｐゴシック" panose="020B0600070205080204" pitchFamily="34" charset="-128"/>
              </a:rPr>
              <a:t>             |-- models.py                </a:t>
            </a:r>
          </a:p>
          <a:p>
            <a:pPr marL="0" indent="0">
              <a:buNone/>
            </a:pPr>
            <a:r>
              <a:rPr lang="en-IN" altLang="en-US" sz="1600" dirty="0">
                <a:ea typeface="ＭＳ Ｐゴシック" panose="020B0600070205080204" pitchFamily="34" charset="-128"/>
              </a:rPr>
              <a:t>         |__ /templates</a:t>
            </a:r>
          </a:p>
          <a:p>
            <a:pPr marL="0" indent="0">
              <a:buNone/>
            </a:pPr>
            <a:r>
              <a:rPr lang="en-IN" altLang="en-US" sz="1600" dirty="0">
                <a:ea typeface="ＭＳ Ｐゴシック" panose="020B0600070205080204" pitchFamily="34" charset="-128"/>
              </a:rPr>
              <a:t>             |-- </a:t>
            </a:r>
            <a:r>
              <a:rPr lang="en-IN" altLang="en-US" sz="1600" dirty="0" err="1">
                <a:ea typeface="ＭＳ Ｐゴシック" panose="020B0600070205080204" pitchFamily="34" charset="-128"/>
              </a:rPr>
              <a:t>module_one</a:t>
            </a:r>
            <a:endParaRPr lang="en-IN" altLang="en-US" sz="1600" dirty="0">
              <a:ea typeface="ＭＳ Ｐゴシック" panose="020B0600070205080204" pitchFamily="34" charset="-128"/>
            </a:endParaRPr>
          </a:p>
          <a:p>
            <a:pPr marL="0" indent="0">
              <a:buNone/>
            </a:pPr>
            <a:r>
              <a:rPr lang="en-IN" altLang="en-US" sz="1600" dirty="0">
                <a:ea typeface="ＭＳ Ｐゴシック" panose="020B0600070205080204" pitchFamily="34" charset="-128"/>
              </a:rPr>
              <a:t>                 |-- hello.html</a:t>
            </a:r>
          </a:p>
          <a:p>
            <a:pPr marL="0" indent="0">
              <a:buNone/>
            </a:pPr>
            <a:r>
              <a:rPr lang="en-IN" altLang="en-US" sz="1600" dirty="0">
                <a:ea typeface="ＭＳ Ｐゴシック" panose="020B0600070205080204" pitchFamily="34" charset="-128"/>
              </a:rPr>
              <a:t>         |__ /static</a:t>
            </a:r>
          </a:p>
          <a:p>
            <a:pPr marL="0" indent="0">
              <a:buNone/>
            </a:pPr>
            <a:r>
              <a:rPr lang="en-IN" altLang="en-US" sz="1600" dirty="0">
                <a:ea typeface="ＭＳ Ｐゴシック" panose="020B0600070205080204" pitchFamily="34" charset="-128"/>
              </a:rPr>
              <a:t>         |__ ..</a:t>
            </a:r>
          </a:p>
          <a:p>
            <a:pPr marL="0" indent="0">
              <a:buNone/>
            </a:pPr>
            <a:r>
              <a:rPr lang="en-IN" altLang="en-US" sz="1600" dirty="0">
                <a:ea typeface="ＭＳ Ｐゴシック" panose="020B0600070205080204" pitchFamily="34" charset="-128"/>
              </a:rPr>
              <a:t>         |__ .</a:t>
            </a:r>
          </a:p>
        </p:txBody>
      </p:sp>
      <p:sp>
        <p:nvSpPr>
          <p:cNvPr id="157698" name="Title 1">
            <a:extLst>
              <a:ext uri="{FF2B5EF4-FFF2-40B4-BE49-F238E27FC236}">
                <a16:creationId xmlns:a16="http://schemas.microsoft.com/office/drawing/2014/main" id="{327E94CC-3CB0-8019-F176-AD8529A413BE}"/>
              </a:ext>
            </a:extLst>
          </p:cNvPr>
          <p:cNvSpPr>
            <a:spLocks noGrp="1" noChangeArrowheads="1"/>
          </p:cNvSpPr>
          <p:nvPr>
            <p:ph type="title"/>
          </p:nvPr>
        </p:nvSpPr>
        <p:spPr/>
        <p:txBody>
          <a:bodyPr/>
          <a:lstStyle/>
          <a:p>
            <a:r>
              <a:rPr lang="en-IN" altLang="en-US">
                <a:ea typeface="ＭＳ Ｐゴシック" panose="020B0600070205080204" pitchFamily="34" charset="-128"/>
              </a:rPr>
              <a:t>Creating the Application Structure</a:t>
            </a:r>
            <a:br>
              <a:rPr lang="en-IN" altLang="en-US">
                <a:ea typeface="ＭＳ Ｐゴシック" panose="020B0600070205080204" pitchFamily="34" charset="-128"/>
              </a:rPr>
            </a:br>
            <a:endParaRPr lang="en-IN" altLang="en-US">
              <a:ea typeface="ＭＳ Ｐゴシック" panose="020B0600070205080204" pitchFamily="34" charset="-128"/>
            </a:endParaRPr>
          </a:p>
        </p:txBody>
      </p:sp>
      <p:sp>
        <p:nvSpPr>
          <p:cNvPr id="157700" name="Slide Number Placeholder 4">
            <a:extLst>
              <a:ext uri="{FF2B5EF4-FFF2-40B4-BE49-F238E27FC236}">
                <a16:creationId xmlns:a16="http://schemas.microsoft.com/office/drawing/2014/main" id="{A55E76E5-3564-59B9-3102-7F473BE7B972}"/>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333583E-FB78-4402-ACAA-95560F89F7D4}" type="slidenum">
              <a:rPr lang="en-US" altLang="en-US" sz="1400"/>
              <a:pPr>
                <a:spcBef>
                  <a:spcPct val="0"/>
                </a:spcBef>
                <a:buFontTx/>
                <a:buNone/>
              </a:pPr>
              <a:t>178</a:t>
            </a:fld>
            <a:endParaRPr lang="en-US" altLang="en-US" sz="140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Content Placeholder 2">
            <a:extLst>
              <a:ext uri="{FF2B5EF4-FFF2-40B4-BE49-F238E27FC236}">
                <a16:creationId xmlns:a16="http://schemas.microsoft.com/office/drawing/2014/main" id="{01564D23-4080-43B3-4E08-A66A0E494D68}"/>
              </a:ext>
            </a:extLst>
          </p:cNvPr>
          <p:cNvSpPr>
            <a:spLocks noGrp="1" noChangeArrowheads="1"/>
          </p:cNvSpPr>
          <p:nvPr>
            <p:ph sz="quarter" idx="12"/>
          </p:nvPr>
        </p:nvSpPr>
        <p:spPr/>
        <p:txBody>
          <a:bodyPr/>
          <a:lstStyle/>
          <a:p>
            <a:r>
              <a:rPr lang="en-IN" altLang="en-US">
                <a:ea typeface="ＭＳ Ｐゴシック" panose="020B0600070205080204" pitchFamily="34" charset="-128"/>
              </a:rPr>
              <a:t>python setup.py sdist</a:t>
            </a:r>
          </a:p>
        </p:txBody>
      </p:sp>
      <p:sp>
        <p:nvSpPr>
          <p:cNvPr id="158722" name="Title 1">
            <a:extLst>
              <a:ext uri="{FF2B5EF4-FFF2-40B4-BE49-F238E27FC236}">
                <a16:creationId xmlns:a16="http://schemas.microsoft.com/office/drawing/2014/main" id="{0CDFEB81-072E-66BC-3B93-30F6B6523589}"/>
              </a:ext>
            </a:extLst>
          </p:cNvPr>
          <p:cNvSpPr>
            <a:spLocks noGrp="1" noChangeArrowheads="1"/>
          </p:cNvSpPr>
          <p:nvPr>
            <p:ph type="title"/>
          </p:nvPr>
        </p:nvSpPr>
        <p:spPr/>
        <p:txBody>
          <a:bodyPr/>
          <a:lstStyle/>
          <a:p>
            <a:r>
              <a:rPr lang="en-US" altLang="en-US" b="1">
                <a:ea typeface="ＭＳ Ｐゴシック" panose="020B0600070205080204" pitchFamily="34" charset="-128"/>
              </a:rPr>
              <a:t>How to Create The Distribution File</a:t>
            </a:r>
            <a:br>
              <a:rPr lang="en-US" altLang="en-US" b="1">
                <a:ea typeface="ＭＳ Ｐゴシック" panose="020B0600070205080204" pitchFamily="34" charset="-128"/>
              </a:rPr>
            </a:br>
            <a:endParaRPr lang="en-IN" altLang="en-US">
              <a:ea typeface="ＭＳ Ｐゴシック" panose="020B0600070205080204" pitchFamily="34" charset="-128"/>
            </a:endParaRPr>
          </a:p>
        </p:txBody>
      </p:sp>
      <p:sp>
        <p:nvSpPr>
          <p:cNvPr id="158724" name="Footer Placeholder 3">
            <a:extLst>
              <a:ext uri="{FF2B5EF4-FFF2-40B4-BE49-F238E27FC236}">
                <a16:creationId xmlns:a16="http://schemas.microsoft.com/office/drawing/2014/main" id="{270A635C-9E38-4BE7-EC34-1232B3E83C53}"/>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58725" name="Slide Number Placeholder 4">
            <a:extLst>
              <a:ext uri="{FF2B5EF4-FFF2-40B4-BE49-F238E27FC236}">
                <a16:creationId xmlns:a16="http://schemas.microsoft.com/office/drawing/2014/main" id="{70F2E38A-52A2-9DAF-C171-A7A0AADDB134}"/>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C1A6C96-5449-4886-AA10-684A22177066}" type="slidenum">
              <a:rPr lang="en-US" altLang="en-US" sz="1400"/>
              <a:pPr>
                <a:spcBef>
                  <a:spcPct val="0"/>
                </a:spcBef>
                <a:buFontTx/>
                <a:buNone/>
              </a:pPr>
              <a:t>179</a:t>
            </a:fld>
            <a:endParaRPr lang="en-US" alt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a:extLst>
              <a:ext uri="{FF2B5EF4-FFF2-40B4-BE49-F238E27FC236}">
                <a16:creationId xmlns:a16="http://schemas.microsoft.com/office/drawing/2014/main" id="{A9603180-6226-D8C8-4187-CB67F72EF785}"/>
              </a:ext>
            </a:extLst>
          </p:cNvPr>
          <p:cNvSpPr>
            <a:spLocks noGrp="1" noChangeArrowheads="1"/>
          </p:cNvSpPr>
          <p:nvPr>
            <p:ph sz="quarter" idx="12"/>
          </p:nvPr>
        </p:nvSpPr>
        <p:spPr>
          <a:xfrm>
            <a:off x="479951" y="1381125"/>
            <a:ext cx="8205261" cy="4824414"/>
          </a:xfrm>
        </p:spPr>
        <p:txBody>
          <a:bodyPr>
            <a:normAutofit lnSpcReduction="10000"/>
          </a:bodyPr>
          <a:lstStyle/>
          <a:p>
            <a:pPr>
              <a:lnSpc>
                <a:spcPct val="80000"/>
              </a:lnSpc>
            </a:pPr>
            <a:r>
              <a:rPr lang="en-US" altLang="en-US" sz="3200" dirty="0">
                <a:ea typeface="ＭＳ Ｐゴシック" panose="020B0600070205080204" pitchFamily="34" charset="-128"/>
              </a:rPr>
              <a:t>Typical Python implementations offer</a:t>
            </a:r>
            <a:br>
              <a:rPr lang="en-US" altLang="en-US" sz="3200" dirty="0">
                <a:ea typeface="ＭＳ Ｐゴシック" panose="020B0600070205080204" pitchFamily="34" charset="-128"/>
              </a:rPr>
            </a:br>
            <a:r>
              <a:rPr lang="en-US" altLang="en-US" sz="3200" dirty="0">
                <a:ea typeface="ＭＳ Ｐゴシック" panose="020B0600070205080204" pitchFamily="34" charset="-128"/>
              </a:rPr>
              <a:t>both an interpreter and compiler</a:t>
            </a:r>
          </a:p>
          <a:p>
            <a:pPr>
              <a:lnSpc>
                <a:spcPct val="80000"/>
              </a:lnSpc>
            </a:pPr>
            <a:r>
              <a:rPr lang="en-US" altLang="en-US" sz="3200" dirty="0">
                <a:ea typeface="ＭＳ Ｐゴシック" panose="020B0600070205080204" pitchFamily="34" charset="-128"/>
              </a:rPr>
              <a:t>Interactive interface to Python with a</a:t>
            </a:r>
            <a:br>
              <a:rPr lang="en-US" altLang="en-US" sz="3200" dirty="0">
                <a:ea typeface="ＭＳ Ｐゴシック" panose="020B0600070205080204" pitchFamily="34" charset="-128"/>
              </a:rPr>
            </a:br>
            <a:r>
              <a:rPr lang="en-US" altLang="en-US" sz="3200" dirty="0">
                <a:ea typeface="ＭＳ Ｐゴシック" panose="020B0600070205080204" pitchFamily="34" charset="-128"/>
              </a:rPr>
              <a:t>read-eval-print loop</a:t>
            </a:r>
          </a:p>
          <a:p>
            <a:pPr>
              <a:lnSpc>
                <a:spcPct val="80000"/>
              </a:lnSpc>
            </a:pPr>
            <a:endParaRPr lang="en-US" altLang="en-US" sz="800" dirty="0">
              <a:ea typeface="ＭＳ Ｐゴシック" panose="020B0600070205080204" pitchFamily="34" charset="-128"/>
            </a:endParaRPr>
          </a:p>
          <a:p>
            <a:pPr marL="119063" lvl="2" indent="0">
              <a:lnSpc>
                <a:spcPct val="80000"/>
              </a:lnSpc>
              <a:buFontTx/>
              <a:buNone/>
            </a:pPr>
            <a:r>
              <a:rPr lang="en-US" altLang="en-US" dirty="0">
                <a:ea typeface="ＭＳ Ｐゴシック" panose="020B0600070205080204" pitchFamily="34" charset="-128"/>
              </a:rPr>
              <a:t>[finin@linux2 ~]$ </a:t>
            </a:r>
            <a:r>
              <a:rPr lang="en-US" altLang="en-US" b="1" dirty="0">
                <a:ea typeface="ＭＳ Ｐゴシック" panose="020B0600070205080204" pitchFamily="34" charset="-128"/>
              </a:rPr>
              <a:t>python</a:t>
            </a:r>
          </a:p>
          <a:p>
            <a:pPr marL="119063" lvl="2" indent="0">
              <a:lnSpc>
                <a:spcPct val="80000"/>
              </a:lnSpc>
              <a:buFontTx/>
              <a:buNone/>
            </a:pPr>
            <a:r>
              <a:rPr lang="en-US" altLang="en-US" sz="2000" dirty="0">
                <a:ea typeface="ＭＳ Ｐゴシック" panose="020B0600070205080204" pitchFamily="34" charset="-128"/>
              </a:rPr>
              <a:t>Python 2.4.3 (#1, Jan 14 2008, 18:32:40) </a:t>
            </a:r>
          </a:p>
          <a:p>
            <a:pPr marL="119063" lvl="2" indent="0">
              <a:lnSpc>
                <a:spcPct val="80000"/>
              </a:lnSpc>
              <a:buFontTx/>
              <a:buNone/>
            </a:pPr>
            <a:r>
              <a:rPr lang="en-US" altLang="en-US" sz="2000" dirty="0">
                <a:ea typeface="ＭＳ Ｐゴシック" panose="020B0600070205080204" pitchFamily="34" charset="-128"/>
              </a:rPr>
              <a:t>[GCC 4.1.2 20070626 (Red Hat 4.1.2-14)] on linux2</a:t>
            </a:r>
          </a:p>
          <a:p>
            <a:pPr marL="119063" lvl="2" indent="0">
              <a:lnSpc>
                <a:spcPct val="80000"/>
              </a:lnSpc>
              <a:buFontTx/>
              <a:buNone/>
            </a:pPr>
            <a:r>
              <a:rPr lang="en-US" altLang="en-US" sz="2000" dirty="0">
                <a:ea typeface="ＭＳ Ｐゴシック" panose="020B0600070205080204" pitchFamily="34" charset="-128"/>
              </a:rPr>
              <a:t>Type "help", "copyright", "credits" or "license" for more information.</a:t>
            </a:r>
          </a:p>
          <a:p>
            <a:pPr marL="119063" lvl="2" indent="0">
              <a:lnSpc>
                <a:spcPct val="80000"/>
              </a:lnSpc>
              <a:buFontTx/>
              <a:buNone/>
            </a:pPr>
            <a:r>
              <a:rPr lang="en-US" altLang="en-US" dirty="0">
                <a:ea typeface="ＭＳ Ｐゴシック" panose="020B0600070205080204" pitchFamily="34" charset="-128"/>
              </a:rPr>
              <a:t>&gt;&gt;&gt; </a:t>
            </a:r>
            <a:r>
              <a:rPr lang="en-US" altLang="en-US" b="1" dirty="0">
                <a:ea typeface="ＭＳ Ｐゴシック" panose="020B0600070205080204" pitchFamily="34" charset="-128"/>
              </a:rPr>
              <a:t>def square(x):</a:t>
            </a:r>
          </a:p>
          <a:p>
            <a:pPr marL="119063" lvl="2" indent="0">
              <a:lnSpc>
                <a:spcPct val="80000"/>
              </a:lnSpc>
              <a:buFontTx/>
              <a:buNone/>
            </a:pPr>
            <a:r>
              <a:rPr lang="en-US" altLang="en-US" dirty="0">
                <a:ea typeface="ＭＳ Ｐゴシック" panose="020B0600070205080204" pitchFamily="34" charset="-128"/>
              </a:rPr>
              <a:t>...   </a:t>
            </a:r>
            <a:r>
              <a:rPr lang="en-US" altLang="en-US" b="1" dirty="0">
                <a:ea typeface="ＭＳ Ｐゴシック" panose="020B0600070205080204" pitchFamily="34" charset="-128"/>
              </a:rPr>
              <a:t>return x * x</a:t>
            </a:r>
          </a:p>
          <a:p>
            <a:pPr marL="119063" lvl="2" indent="0">
              <a:lnSpc>
                <a:spcPct val="80000"/>
              </a:lnSpc>
              <a:buFontTx/>
              <a:buNone/>
            </a:pPr>
            <a:r>
              <a:rPr lang="en-US" altLang="en-US" dirty="0">
                <a:ea typeface="ＭＳ Ｐゴシック" panose="020B0600070205080204" pitchFamily="34" charset="-128"/>
              </a:rPr>
              <a:t>... </a:t>
            </a:r>
          </a:p>
          <a:p>
            <a:pPr marL="119063" lvl="2" indent="0">
              <a:lnSpc>
                <a:spcPct val="80000"/>
              </a:lnSpc>
              <a:buFontTx/>
              <a:buNone/>
            </a:pPr>
            <a:r>
              <a:rPr lang="en-US" altLang="en-US" dirty="0">
                <a:ea typeface="ＭＳ Ｐゴシック" panose="020B0600070205080204" pitchFamily="34" charset="-128"/>
              </a:rPr>
              <a:t>&gt;&gt;&gt; </a:t>
            </a:r>
            <a:r>
              <a:rPr lang="en-US" altLang="en-US" b="1" dirty="0">
                <a:ea typeface="ＭＳ Ｐゴシック" panose="020B0600070205080204" pitchFamily="34" charset="-128"/>
              </a:rPr>
              <a:t>map(square, [1, 2, 3, 4])</a:t>
            </a:r>
          </a:p>
          <a:p>
            <a:pPr marL="119063" lvl="2" indent="0">
              <a:lnSpc>
                <a:spcPct val="80000"/>
              </a:lnSpc>
              <a:buFontTx/>
              <a:buNone/>
            </a:pPr>
            <a:r>
              <a:rPr lang="en-US" altLang="en-US" dirty="0">
                <a:ea typeface="ＭＳ Ｐゴシック" panose="020B0600070205080204" pitchFamily="34" charset="-128"/>
              </a:rPr>
              <a:t>[1, 4, 9, 16]</a:t>
            </a:r>
          </a:p>
          <a:p>
            <a:pPr marL="119063" lvl="2" indent="0">
              <a:lnSpc>
                <a:spcPct val="80000"/>
              </a:lnSpc>
              <a:buFontTx/>
              <a:buNone/>
            </a:pPr>
            <a:r>
              <a:rPr lang="en-US" altLang="en-US" dirty="0">
                <a:ea typeface="ＭＳ Ｐゴシック" panose="020B0600070205080204" pitchFamily="34" charset="-128"/>
              </a:rPr>
              <a:t>&gt;&gt;&gt; </a:t>
            </a:r>
          </a:p>
        </p:txBody>
      </p:sp>
      <p:sp>
        <p:nvSpPr>
          <p:cNvPr id="36866" name="Rectangle 2">
            <a:extLst>
              <a:ext uri="{FF2B5EF4-FFF2-40B4-BE49-F238E27FC236}">
                <a16:creationId xmlns:a16="http://schemas.microsoft.com/office/drawing/2014/main" id="{4FEFA4BB-B81A-92E5-96C4-D9D0A666074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The Python Interpreter</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Content Placeholder 2">
            <a:extLst>
              <a:ext uri="{FF2B5EF4-FFF2-40B4-BE49-F238E27FC236}">
                <a16:creationId xmlns:a16="http://schemas.microsoft.com/office/drawing/2014/main" id="{AC0EA22A-735B-794F-7B6A-C48D64451B87}"/>
              </a:ext>
            </a:extLst>
          </p:cNvPr>
          <p:cNvSpPr>
            <a:spLocks noGrp="1" noChangeArrowheads="1"/>
          </p:cNvSpPr>
          <p:nvPr>
            <p:ph sz="quarter" idx="12"/>
          </p:nvPr>
        </p:nvSpPr>
        <p:spPr/>
        <p:txBody>
          <a:bodyPr/>
          <a:lstStyle/>
          <a:p>
            <a:r>
              <a:rPr lang="en-IN" altLang="en-US">
                <a:ea typeface="ＭＳ Ｐゴシック" panose="020B0600070205080204" pitchFamily="34" charset="-128"/>
              </a:rPr>
              <a:t>python setup.py install</a:t>
            </a:r>
          </a:p>
          <a:p>
            <a:r>
              <a:rPr lang="en-IN" altLang="en-US">
                <a:ea typeface="ＭＳ Ｐゴシック" panose="020B0600070205080204" pitchFamily="34" charset="-128"/>
              </a:rPr>
              <a:t>For development</a:t>
            </a:r>
          </a:p>
          <a:p>
            <a:r>
              <a:rPr lang="en-IN" altLang="en-US">
                <a:ea typeface="ＭＳ Ｐゴシック" panose="020B0600070205080204" pitchFamily="34" charset="-128"/>
              </a:rPr>
              <a:t>python setup.py develop</a:t>
            </a:r>
          </a:p>
        </p:txBody>
      </p:sp>
      <p:sp>
        <p:nvSpPr>
          <p:cNvPr id="159746" name="Title 1">
            <a:extLst>
              <a:ext uri="{FF2B5EF4-FFF2-40B4-BE49-F238E27FC236}">
                <a16:creationId xmlns:a16="http://schemas.microsoft.com/office/drawing/2014/main" id="{4A4D69AE-428C-2A2E-DFFE-E933D12C3308}"/>
              </a:ext>
            </a:extLst>
          </p:cNvPr>
          <p:cNvSpPr>
            <a:spLocks noGrp="1" noChangeArrowheads="1"/>
          </p:cNvSpPr>
          <p:nvPr>
            <p:ph type="title"/>
          </p:nvPr>
        </p:nvSpPr>
        <p:spPr/>
        <p:txBody>
          <a:bodyPr/>
          <a:lstStyle/>
          <a:p>
            <a:r>
              <a:rPr lang="en-US" altLang="en-US" b="1">
                <a:ea typeface="ＭＳ Ｐゴシック" panose="020B0600070205080204" pitchFamily="34" charset="-128"/>
              </a:rPr>
              <a:t>How to Install The Application</a:t>
            </a:r>
            <a:br>
              <a:rPr lang="en-US" altLang="en-US" b="1">
                <a:ea typeface="ＭＳ Ｐゴシック" panose="020B0600070205080204" pitchFamily="34" charset="-128"/>
              </a:rPr>
            </a:br>
            <a:endParaRPr lang="en-IN" altLang="en-US">
              <a:ea typeface="ＭＳ Ｐゴシック" panose="020B0600070205080204" pitchFamily="34" charset="-128"/>
            </a:endParaRPr>
          </a:p>
        </p:txBody>
      </p:sp>
      <p:sp>
        <p:nvSpPr>
          <p:cNvPr id="159748" name="Footer Placeholder 3">
            <a:extLst>
              <a:ext uri="{FF2B5EF4-FFF2-40B4-BE49-F238E27FC236}">
                <a16:creationId xmlns:a16="http://schemas.microsoft.com/office/drawing/2014/main" id="{E4381CA8-F5D1-A744-6C6B-D16DF08B59AD}"/>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59749" name="Slide Number Placeholder 4">
            <a:extLst>
              <a:ext uri="{FF2B5EF4-FFF2-40B4-BE49-F238E27FC236}">
                <a16:creationId xmlns:a16="http://schemas.microsoft.com/office/drawing/2014/main" id="{C0A91066-AFFA-F053-9686-F49DDACE94F7}"/>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A48148A-C3F0-41A1-BA1A-C30D501A8AC7}" type="slidenum">
              <a:rPr lang="en-US" altLang="en-US" sz="1400"/>
              <a:pPr>
                <a:spcBef>
                  <a:spcPct val="0"/>
                </a:spcBef>
                <a:buFontTx/>
                <a:buNone/>
              </a:pPr>
              <a:t>180</a:t>
            </a:fld>
            <a:endParaRPr lang="en-US" altLang="en-US" sz="140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Content Placeholder 4">
            <a:extLst>
              <a:ext uri="{FF2B5EF4-FFF2-40B4-BE49-F238E27FC236}">
                <a16:creationId xmlns:a16="http://schemas.microsoft.com/office/drawing/2014/main" id="{CC57DD60-71B1-38CA-4DAC-68D0F9E141DB}"/>
              </a:ext>
            </a:extLst>
          </p:cNvPr>
          <p:cNvSpPr>
            <a:spLocks noGrp="1" noChangeArrowheads="1"/>
          </p:cNvSpPr>
          <p:nvPr>
            <p:ph sz="quarter" idx="12"/>
          </p:nvPr>
        </p:nvSpPr>
        <p:spPr/>
        <p:txBody>
          <a:bodyPr/>
          <a:lstStyle/>
          <a:p>
            <a:r>
              <a:rPr lang="en-IN" altLang="en-US" dirty="0">
                <a:ea typeface="ＭＳ Ｐゴシック" panose="020B0600070205080204" pitchFamily="34" charset="-128"/>
                <a:hlinkClick r:id="rId2"/>
              </a:rPr>
              <a:t>https://pynet.twb-tech.com/blog/snmp/python-snmp-intro.html</a:t>
            </a:r>
            <a:endParaRPr lang="en-IN" altLang="en-US" dirty="0">
              <a:ea typeface="ＭＳ Ｐゴシック" panose="020B0600070205080204" pitchFamily="34" charset="-128"/>
            </a:endParaRPr>
          </a:p>
          <a:p>
            <a:endParaRPr lang="en-IN" altLang="en-US" dirty="0">
              <a:ea typeface="ＭＳ Ｐゴシック" panose="020B0600070205080204" pitchFamily="34" charset="-128"/>
            </a:endParaRPr>
          </a:p>
        </p:txBody>
      </p:sp>
      <p:sp>
        <p:nvSpPr>
          <p:cNvPr id="160770" name="Title 3">
            <a:extLst>
              <a:ext uri="{FF2B5EF4-FFF2-40B4-BE49-F238E27FC236}">
                <a16:creationId xmlns:a16="http://schemas.microsoft.com/office/drawing/2014/main" id="{04BC1D02-4D74-82D7-FB33-1DD6BE397B1D}"/>
              </a:ext>
            </a:extLst>
          </p:cNvPr>
          <p:cNvSpPr>
            <a:spLocks noGrp="1" noChangeArrowheads="1"/>
          </p:cNvSpPr>
          <p:nvPr>
            <p:ph type="title"/>
          </p:nvPr>
        </p:nvSpPr>
        <p:spPr/>
        <p:txBody>
          <a:bodyPr/>
          <a:lstStyle/>
          <a:p>
            <a:r>
              <a:rPr lang="en-IN" altLang="en-US">
                <a:ea typeface="ＭＳ Ｐゴシック" panose="020B0600070205080204" pitchFamily="34" charset="-128"/>
              </a:rPr>
              <a:t>SNMP</a:t>
            </a:r>
          </a:p>
        </p:txBody>
      </p:sp>
      <p:sp>
        <p:nvSpPr>
          <p:cNvPr id="160773" name="Slide Number Placeholder 2">
            <a:extLst>
              <a:ext uri="{FF2B5EF4-FFF2-40B4-BE49-F238E27FC236}">
                <a16:creationId xmlns:a16="http://schemas.microsoft.com/office/drawing/2014/main" id="{1AD7B8BB-CA69-A45D-928C-E6F69E243D3E}"/>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FF68104B-D48B-473F-8076-3F2676FBC8C3}" type="slidenum">
              <a:rPr lang="en-US" altLang="en-US" sz="1400"/>
              <a:pPr>
                <a:spcBef>
                  <a:spcPct val="0"/>
                </a:spcBef>
                <a:buFontTx/>
                <a:buNone/>
              </a:pPr>
              <a:t>181</a:t>
            </a:fld>
            <a:endParaRPr lang="en-US" altLang="en-US" sz="140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3">
            <a:extLst>
              <a:ext uri="{FF2B5EF4-FFF2-40B4-BE49-F238E27FC236}">
                <a16:creationId xmlns:a16="http://schemas.microsoft.com/office/drawing/2014/main" id="{0360E1A2-72CA-EF32-09DB-1C2752F7466B}"/>
              </a:ext>
            </a:extLst>
          </p:cNvPr>
          <p:cNvSpPr>
            <a:spLocks noGrp="1" noChangeArrowheads="1"/>
          </p:cNvSpPr>
          <p:nvPr>
            <p:ph type="title"/>
          </p:nvPr>
        </p:nvSpPr>
        <p:spPr/>
        <p:txBody>
          <a:bodyPr/>
          <a:lstStyle/>
          <a:p>
            <a:r>
              <a:rPr lang="en-IN" altLang="en-US">
                <a:ea typeface="ＭＳ Ｐゴシック" panose="020B0600070205080204" pitchFamily="34" charset="-128"/>
              </a:rPr>
              <a:t>SNMP</a:t>
            </a:r>
          </a:p>
        </p:txBody>
      </p:sp>
      <p:sp>
        <p:nvSpPr>
          <p:cNvPr id="161795" name="Footer Placeholder 1">
            <a:extLst>
              <a:ext uri="{FF2B5EF4-FFF2-40B4-BE49-F238E27FC236}">
                <a16:creationId xmlns:a16="http://schemas.microsoft.com/office/drawing/2014/main" id="{864B9100-471F-1175-E0B9-5BD46C4A7714}"/>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61796" name="Slide Number Placeholder 2">
            <a:extLst>
              <a:ext uri="{FF2B5EF4-FFF2-40B4-BE49-F238E27FC236}">
                <a16:creationId xmlns:a16="http://schemas.microsoft.com/office/drawing/2014/main" id="{7C436755-89CA-FF1C-0067-7C80960CBFFF}"/>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45169BF-3788-4879-8D50-E799E03F421C}" type="slidenum">
              <a:rPr lang="en-US" altLang="en-US" sz="1400"/>
              <a:pPr>
                <a:spcBef>
                  <a:spcPct val="0"/>
                </a:spcBef>
                <a:buFontTx/>
                <a:buNone/>
              </a:pPr>
              <a:t>182</a:t>
            </a:fld>
            <a:endParaRPr lang="en-US" altLang="en-US" sz="1400"/>
          </a:p>
        </p:txBody>
      </p:sp>
      <p:sp>
        <p:nvSpPr>
          <p:cNvPr id="161797" name="Rectangle 2">
            <a:extLst>
              <a:ext uri="{FF2B5EF4-FFF2-40B4-BE49-F238E27FC236}">
                <a16:creationId xmlns:a16="http://schemas.microsoft.com/office/drawing/2014/main" id="{E761806A-D71A-227B-69F0-24F2CEB0FAE3}"/>
              </a:ext>
            </a:extLst>
          </p:cNvPr>
          <p:cNvSpPr>
            <a:spLocks noChangeArrowheads="1"/>
          </p:cNvSpPr>
          <p:nvPr/>
        </p:nvSpPr>
        <p:spPr bwMode="auto">
          <a:xfrm>
            <a:off x="533400" y="1931988"/>
            <a:ext cx="8297863" cy="132873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1415" rIns="0" bIns="268203" anchor="ctr">
            <a:spAutoFit/>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3200">
                <a:solidFill>
                  <a:srgbClr val="333333"/>
                </a:solidFill>
                <a:cs typeface="Arial" panose="020B0604020202020204" pitchFamily="34" charset="0"/>
              </a:rPr>
              <a:t>snmpget -v 2c -c &lt;community&gt; &lt;ip_addr&gt; .1.3.6.1.2.1.1.1.0</a:t>
            </a:r>
            <a:r>
              <a:rPr lang="en-US" altLang="en-US" sz="3200">
                <a:solidFill>
                  <a:srgbClr val="FFFFFF"/>
                </a:solidFill>
                <a:latin typeface="Times New Roman" panose="02020603050405020304" pitchFamily="18" charset="0"/>
                <a:cs typeface="Arial" panose="020B0604020202020204" pitchFamily="34" charset="0"/>
              </a:rPr>
              <a:t> </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Content Placeholder 2">
            <a:extLst>
              <a:ext uri="{FF2B5EF4-FFF2-40B4-BE49-F238E27FC236}">
                <a16:creationId xmlns:a16="http://schemas.microsoft.com/office/drawing/2014/main" id="{7E6E1762-34C8-12BD-7F1F-3430906225D7}"/>
              </a:ext>
            </a:extLst>
          </p:cNvPr>
          <p:cNvSpPr>
            <a:spLocks noGrp="1" noChangeArrowheads="1"/>
          </p:cNvSpPr>
          <p:nvPr>
            <p:ph sz="quarter" idx="12"/>
          </p:nvPr>
        </p:nvSpPr>
        <p:spPr/>
        <p:txBody>
          <a:bodyPr/>
          <a:lstStyle/>
          <a:p>
            <a:r>
              <a:rPr lang="en-IN" altLang="en-US">
                <a:ea typeface="ＭＳ Ｐゴシック" panose="020B0600070205080204" pitchFamily="34" charset="-128"/>
              </a:rPr>
              <a:t> pip install Django</a:t>
            </a:r>
          </a:p>
          <a:p>
            <a:r>
              <a:rPr lang="en-IN" altLang="en-US">
                <a:ea typeface="ＭＳ Ｐゴシック" panose="020B0600070205080204" pitchFamily="34" charset="-128"/>
              </a:rPr>
              <a:t>python -c "import django; print(django.get_version())“</a:t>
            </a:r>
          </a:p>
          <a:p>
            <a:r>
              <a:rPr lang="en-US" altLang="en-US" sz="2800">
                <a:solidFill>
                  <a:srgbClr val="0C4B33"/>
                </a:solidFill>
                <a:latin typeface="Fira Mono" panose="020B0509050000020004" pitchFamily="49" charset="0"/>
                <a:ea typeface="ＭＳ Ｐゴシック" panose="020B0600070205080204" pitchFamily="34" charset="-128"/>
              </a:rPr>
              <a:t>python -m django --version</a:t>
            </a:r>
            <a:r>
              <a:rPr lang="en-US" altLang="en-US" sz="2000">
                <a:solidFill>
                  <a:srgbClr val="FFFFFF"/>
                </a:solidFill>
                <a:latin typeface="Times New Roman" panose="02020603050405020304" pitchFamily="18" charset="0"/>
                <a:ea typeface="ＭＳ Ｐゴシック" panose="020B0600070205080204" pitchFamily="34" charset="-128"/>
              </a:rPr>
              <a:t> </a:t>
            </a:r>
            <a:endParaRPr lang="en-US" altLang="en-US" sz="6000">
              <a:solidFill>
                <a:srgbClr val="FFFFFF"/>
              </a:solidFill>
              <a:latin typeface="Times New Roman" panose="02020603050405020304" pitchFamily="18" charset="0"/>
              <a:ea typeface="ＭＳ Ｐゴシック" panose="020B0600070205080204" pitchFamily="34" charset="-128"/>
            </a:endParaRPr>
          </a:p>
          <a:p>
            <a:endParaRPr lang="en-IN" altLang="en-US">
              <a:ea typeface="ＭＳ Ｐゴシック" panose="020B0600070205080204" pitchFamily="34" charset="-128"/>
            </a:endParaRPr>
          </a:p>
          <a:p>
            <a:r>
              <a:rPr lang="en-IN" altLang="en-US">
                <a:ea typeface="ＭＳ Ｐゴシック" panose="020B0600070205080204" pitchFamily="34" charset="-128"/>
              </a:rPr>
              <a:t>django-admin startproject myproject</a:t>
            </a:r>
          </a:p>
          <a:p>
            <a:endParaRPr lang="en-IN" altLang="en-US">
              <a:ea typeface="ＭＳ Ｐゴシック" panose="020B0600070205080204" pitchFamily="34" charset="-128"/>
            </a:endParaRPr>
          </a:p>
          <a:p>
            <a:r>
              <a:rPr lang="en-IN" altLang="en-US">
                <a:ea typeface="ＭＳ Ｐゴシック" panose="020B0600070205080204" pitchFamily="34" charset="-128"/>
              </a:rPr>
              <a:t>cd myproject</a:t>
            </a:r>
          </a:p>
          <a:p>
            <a:r>
              <a:rPr lang="en-IN" altLang="en-US">
                <a:ea typeface="ＭＳ Ｐゴシック" panose="020B0600070205080204" pitchFamily="34" charset="-128"/>
              </a:rPr>
              <a:t>python manage.py runserver</a:t>
            </a:r>
          </a:p>
          <a:p>
            <a:r>
              <a:rPr lang="en-IN" altLang="en-US">
                <a:ea typeface="ＭＳ Ｐゴシック" panose="020B0600070205080204" pitchFamily="34" charset="-128"/>
              </a:rPr>
              <a:t> python manage.py startapp myapp</a:t>
            </a:r>
          </a:p>
        </p:txBody>
      </p:sp>
      <p:sp>
        <p:nvSpPr>
          <p:cNvPr id="162818" name="Title 1">
            <a:extLst>
              <a:ext uri="{FF2B5EF4-FFF2-40B4-BE49-F238E27FC236}">
                <a16:creationId xmlns:a16="http://schemas.microsoft.com/office/drawing/2014/main" id="{F380167D-9615-D2AA-7131-1F576AD487BE}"/>
              </a:ext>
            </a:extLst>
          </p:cNvPr>
          <p:cNvSpPr>
            <a:spLocks noGrp="1" noChangeArrowheads="1"/>
          </p:cNvSpPr>
          <p:nvPr>
            <p:ph type="title"/>
          </p:nvPr>
        </p:nvSpPr>
        <p:spPr/>
        <p:txBody>
          <a:bodyPr/>
          <a:lstStyle/>
          <a:p>
            <a:r>
              <a:rPr lang="en-IN" altLang="en-US">
                <a:ea typeface="ＭＳ Ｐゴシック" panose="020B0600070205080204" pitchFamily="34" charset="-128"/>
              </a:rPr>
              <a:t>Django Framework</a:t>
            </a:r>
          </a:p>
        </p:txBody>
      </p:sp>
      <p:sp>
        <p:nvSpPr>
          <p:cNvPr id="162820" name="Slide Number Placeholder 4">
            <a:extLst>
              <a:ext uri="{FF2B5EF4-FFF2-40B4-BE49-F238E27FC236}">
                <a16:creationId xmlns:a16="http://schemas.microsoft.com/office/drawing/2014/main" id="{5D51425E-D74A-11CF-C5E6-73E72F3C439A}"/>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C39A80C-C996-455D-8B9A-1D7E0F8731A1}" type="slidenum">
              <a:rPr lang="en-US" altLang="en-US" sz="1400"/>
              <a:pPr>
                <a:spcBef>
                  <a:spcPct val="0"/>
                </a:spcBef>
                <a:buFontTx/>
                <a:buNone/>
              </a:pPr>
              <a:t>183</a:t>
            </a:fld>
            <a:endParaRPr lang="en-US" altLang="en-US" sz="1400"/>
          </a:p>
        </p:txBody>
      </p:sp>
      <p:sp>
        <p:nvSpPr>
          <p:cNvPr id="162821" name="Rectangle 5">
            <a:extLst>
              <a:ext uri="{FF2B5EF4-FFF2-40B4-BE49-F238E27FC236}">
                <a16:creationId xmlns:a16="http://schemas.microsoft.com/office/drawing/2014/main" id="{547CE613-537D-D311-816B-56D430AF99C0}"/>
              </a:ext>
            </a:extLst>
          </p:cNvPr>
          <p:cNvSpPr>
            <a:spLocks noChangeArrowheads="1"/>
          </p:cNvSpPr>
          <p:nvPr/>
        </p:nvSpPr>
        <p:spPr bwMode="auto">
          <a:xfrm>
            <a:off x="0" y="-60325"/>
            <a:ext cx="269875"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3308" tIns="133308" rIns="133308" bIns="133308" anchor="ctr">
            <a:spAutoFit/>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solidFill>
                <a:srgbClr val="FFFFFF"/>
              </a:solidFill>
              <a:latin typeface="Times New Roman" panose="02020603050405020304" pitchFamily="18" charset="0"/>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Content Placeholder 2">
            <a:extLst>
              <a:ext uri="{FF2B5EF4-FFF2-40B4-BE49-F238E27FC236}">
                <a16:creationId xmlns:a16="http://schemas.microsoft.com/office/drawing/2014/main" id="{5C25548B-1F3E-5109-2273-4B1EB9686635}"/>
              </a:ext>
            </a:extLst>
          </p:cNvPr>
          <p:cNvSpPr>
            <a:spLocks noGrp="1" noChangeArrowheads="1"/>
          </p:cNvSpPr>
          <p:nvPr>
            <p:ph sz="quarter" idx="12"/>
          </p:nvPr>
        </p:nvSpPr>
        <p:spPr/>
        <p:txBody>
          <a:bodyPr/>
          <a:lstStyle/>
          <a:p>
            <a:r>
              <a:rPr lang="en-IN" altLang="en-US">
                <a:ea typeface="ＭＳ Ｐゴシック" panose="020B0600070205080204" pitchFamily="34" charset="-128"/>
              </a:rPr>
              <a:t>INSTALLED_APPS = (</a:t>
            </a:r>
          </a:p>
          <a:p>
            <a:r>
              <a:rPr lang="en-IN" altLang="en-US">
                <a:ea typeface="ＭＳ Ｐゴシック" panose="020B0600070205080204" pitchFamily="34" charset="-128"/>
              </a:rPr>
              <a:t>   'django.contrib.admin',</a:t>
            </a:r>
          </a:p>
          <a:p>
            <a:r>
              <a:rPr lang="en-IN" altLang="en-US">
                <a:ea typeface="ＭＳ Ｐゴシック" panose="020B0600070205080204" pitchFamily="34" charset="-128"/>
              </a:rPr>
              <a:t>   'django.contrib.auth',</a:t>
            </a:r>
          </a:p>
          <a:p>
            <a:r>
              <a:rPr lang="en-IN" altLang="en-US">
                <a:ea typeface="ＭＳ Ｐゴシック" panose="020B0600070205080204" pitchFamily="34" charset="-128"/>
              </a:rPr>
              <a:t>   'django.contrib.contenttypes',</a:t>
            </a:r>
          </a:p>
          <a:p>
            <a:r>
              <a:rPr lang="en-IN" altLang="en-US">
                <a:ea typeface="ＭＳ Ｐゴシック" panose="020B0600070205080204" pitchFamily="34" charset="-128"/>
              </a:rPr>
              <a:t>   'django.contrib.sessions',</a:t>
            </a:r>
          </a:p>
          <a:p>
            <a:r>
              <a:rPr lang="en-IN" altLang="en-US">
                <a:ea typeface="ＭＳ Ｐゴシック" panose="020B0600070205080204" pitchFamily="34" charset="-128"/>
              </a:rPr>
              <a:t>   'django.contrib.messages',</a:t>
            </a:r>
          </a:p>
          <a:p>
            <a:r>
              <a:rPr lang="en-IN" altLang="en-US">
                <a:ea typeface="ＭＳ Ｐゴシック" panose="020B0600070205080204" pitchFamily="34" charset="-128"/>
              </a:rPr>
              <a:t>   'django.contrib.staticfiles',</a:t>
            </a:r>
          </a:p>
          <a:p>
            <a:r>
              <a:rPr lang="en-IN" altLang="en-US">
                <a:ea typeface="ＭＳ Ｐゴシック" panose="020B0600070205080204" pitchFamily="34" charset="-128"/>
              </a:rPr>
              <a:t>   </a:t>
            </a:r>
            <a:r>
              <a:rPr lang="en-IN" altLang="en-US">
                <a:solidFill>
                  <a:srgbClr val="00B050"/>
                </a:solidFill>
                <a:ea typeface="ＭＳ Ｐゴシック" panose="020B0600070205080204" pitchFamily="34" charset="-128"/>
              </a:rPr>
              <a:t>'myapp',</a:t>
            </a:r>
          </a:p>
          <a:p>
            <a:r>
              <a:rPr lang="en-IN" altLang="en-US">
                <a:ea typeface="ＭＳ Ｐゴシック" panose="020B0600070205080204" pitchFamily="34" charset="-128"/>
              </a:rPr>
              <a:t>) </a:t>
            </a:r>
          </a:p>
        </p:txBody>
      </p:sp>
      <p:sp>
        <p:nvSpPr>
          <p:cNvPr id="163842" name="Title 1">
            <a:extLst>
              <a:ext uri="{FF2B5EF4-FFF2-40B4-BE49-F238E27FC236}">
                <a16:creationId xmlns:a16="http://schemas.microsoft.com/office/drawing/2014/main" id="{7EDAFC36-33B1-09CC-5491-889772E92B27}"/>
              </a:ext>
            </a:extLst>
          </p:cNvPr>
          <p:cNvSpPr>
            <a:spLocks noGrp="1" noChangeArrowheads="1"/>
          </p:cNvSpPr>
          <p:nvPr>
            <p:ph type="title"/>
          </p:nvPr>
        </p:nvSpPr>
        <p:spPr/>
        <p:txBody>
          <a:bodyPr/>
          <a:lstStyle/>
          <a:p>
            <a:r>
              <a:rPr lang="en-IN" altLang="en-US">
                <a:ea typeface="ＭＳ Ｐゴシック" panose="020B0600070205080204" pitchFamily="34" charset="-128"/>
              </a:rPr>
              <a:t>Django Framework</a:t>
            </a:r>
          </a:p>
        </p:txBody>
      </p:sp>
      <p:sp>
        <p:nvSpPr>
          <p:cNvPr id="163844" name="Slide Number Placeholder 4">
            <a:extLst>
              <a:ext uri="{FF2B5EF4-FFF2-40B4-BE49-F238E27FC236}">
                <a16:creationId xmlns:a16="http://schemas.microsoft.com/office/drawing/2014/main" id="{8813DA4B-E0C2-0D0C-70BD-261C4AABA4D8}"/>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CA89C43-2BBC-4182-971F-218583CDD53F}" type="slidenum">
              <a:rPr lang="en-US" altLang="en-US" sz="1400"/>
              <a:pPr>
                <a:spcBef>
                  <a:spcPct val="0"/>
                </a:spcBef>
                <a:buFontTx/>
                <a:buNone/>
              </a:pPr>
              <a:t>184</a:t>
            </a:fld>
            <a:endParaRPr lang="en-US" altLang="en-US" sz="140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Content Placeholder 2">
            <a:extLst>
              <a:ext uri="{FF2B5EF4-FFF2-40B4-BE49-F238E27FC236}">
                <a16:creationId xmlns:a16="http://schemas.microsoft.com/office/drawing/2014/main" id="{00630638-CB0E-A970-7104-8D0CE3661914}"/>
              </a:ext>
            </a:extLst>
          </p:cNvPr>
          <p:cNvSpPr>
            <a:spLocks noGrp="1" noChangeArrowheads="1"/>
          </p:cNvSpPr>
          <p:nvPr>
            <p:ph sz="quarter" idx="12"/>
          </p:nvPr>
        </p:nvSpPr>
        <p:spPr/>
        <p:txBody>
          <a:bodyPr>
            <a:normAutofit fontScale="92500" lnSpcReduction="10000"/>
          </a:bodyPr>
          <a:lstStyle/>
          <a:p>
            <a:endParaRPr lang="en-IN" altLang="en-US">
              <a:ea typeface="ＭＳ Ｐゴシック" panose="020B0600070205080204" pitchFamily="34" charset="-128"/>
            </a:endParaRPr>
          </a:p>
          <a:p>
            <a:r>
              <a:rPr lang="en-IN" altLang="en-US">
                <a:ea typeface="ＭＳ Ｐゴシック" panose="020B0600070205080204" pitchFamily="34" charset="-128"/>
              </a:rPr>
              <a:t>python manage.py migrate</a:t>
            </a:r>
          </a:p>
          <a:p>
            <a:r>
              <a:rPr lang="en-US" altLang="en-US" sz="2800">
                <a:solidFill>
                  <a:srgbClr val="0C4B33"/>
                </a:solidFill>
                <a:latin typeface="Fira Mono" panose="020B0509050000020004" pitchFamily="49" charset="0"/>
                <a:ea typeface="ＭＳ Ｐゴシック" panose="020B0600070205080204" pitchFamily="34" charset="-128"/>
              </a:rPr>
              <a:t>python manage.py makemigrations polls</a:t>
            </a:r>
            <a:r>
              <a:rPr lang="en-US" altLang="en-US" sz="2000">
                <a:solidFill>
                  <a:srgbClr val="FFFFFF"/>
                </a:solidFill>
                <a:latin typeface="Times New Roman" panose="02020603050405020304" pitchFamily="18" charset="0"/>
                <a:ea typeface="ＭＳ Ｐゴシック" panose="020B0600070205080204" pitchFamily="34" charset="-128"/>
              </a:rPr>
              <a:t> </a:t>
            </a:r>
            <a:endParaRPr lang="en-US" altLang="en-US" sz="6000">
              <a:solidFill>
                <a:srgbClr val="FFFFFF"/>
              </a:solidFill>
              <a:latin typeface="Times New Roman" panose="02020603050405020304" pitchFamily="18" charset="0"/>
              <a:ea typeface="ＭＳ Ｐゴシック" panose="020B0600070205080204" pitchFamily="34" charset="-128"/>
            </a:endParaRPr>
          </a:p>
          <a:p>
            <a:r>
              <a:rPr lang="en-US" altLang="en-US" sz="2800">
                <a:solidFill>
                  <a:srgbClr val="0C4B33"/>
                </a:solidFill>
                <a:latin typeface="Fira Mono" panose="020B0509050000020004" pitchFamily="49" charset="0"/>
                <a:ea typeface="ＭＳ Ｐゴシック" panose="020B0600070205080204" pitchFamily="34" charset="-128"/>
              </a:rPr>
              <a:t>python manage.py sqlmigrate polls </a:t>
            </a:r>
            <a:r>
              <a:rPr lang="en-US" altLang="en-US" sz="2800">
                <a:solidFill>
                  <a:srgbClr val="666666"/>
                </a:solidFill>
                <a:latin typeface="Fira Mono" panose="020B0509050000020004" pitchFamily="49" charset="0"/>
                <a:ea typeface="ＭＳ Ｐゴシック" panose="020B0600070205080204" pitchFamily="34" charset="-128"/>
              </a:rPr>
              <a:t>0001</a:t>
            </a:r>
            <a:r>
              <a:rPr lang="en-US" altLang="en-US" sz="2000">
                <a:solidFill>
                  <a:srgbClr val="FFFFFF"/>
                </a:solidFill>
                <a:latin typeface="Times New Roman" panose="02020603050405020304" pitchFamily="18" charset="0"/>
                <a:ea typeface="ＭＳ Ｐゴシック" panose="020B0600070205080204" pitchFamily="34" charset="-128"/>
              </a:rPr>
              <a:t> </a:t>
            </a:r>
            <a:endParaRPr lang="en-US" altLang="en-US" sz="6000">
              <a:solidFill>
                <a:srgbClr val="FFFFFF"/>
              </a:solidFill>
              <a:latin typeface="Times New Roman" panose="02020603050405020304" pitchFamily="18" charset="0"/>
              <a:ea typeface="ＭＳ Ｐゴシック" panose="020B0600070205080204" pitchFamily="34" charset="-128"/>
            </a:endParaRPr>
          </a:p>
          <a:p>
            <a:r>
              <a:rPr lang="en-IN" altLang="en-US">
                <a:ea typeface="ＭＳ Ｐゴシック" panose="020B0600070205080204" pitchFamily="34" charset="-128"/>
              </a:rPr>
              <a:t>python manage.py migrate</a:t>
            </a:r>
          </a:p>
          <a:p>
            <a:endParaRPr lang="en-IN" altLang="en-US">
              <a:ea typeface="ＭＳ Ｐゴシック" panose="020B0600070205080204" pitchFamily="34" charset="-128"/>
            </a:endParaRPr>
          </a:p>
          <a:p>
            <a:r>
              <a:rPr lang="en-IN" altLang="en-US">
                <a:ea typeface="ＭＳ Ｐゴシック" panose="020B0600070205080204" pitchFamily="34" charset="-128"/>
              </a:rPr>
              <a:t>python manage.py createsuperuser</a:t>
            </a:r>
          </a:p>
          <a:p>
            <a:r>
              <a:rPr lang="en-IN" altLang="en-US">
                <a:ea typeface="ＭＳ Ｐゴシック" panose="020B0600070205080204" pitchFamily="34" charset="-128"/>
              </a:rPr>
              <a:t>python manage.py runserver</a:t>
            </a:r>
          </a:p>
          <a:p>
            <a:r>
              <a:rPr lang="en-IN" altLang="en-US">
                <a:ea typeface="ＭＳ Ｐゴシック" panose="020B0600070205080204" pitchFamily="34" charset="-128"/>
                <a:hlinkClick r:id="rId2"/>
              </a:rPr>
              <a:t>http://localhost:8000/admin/</a:t>
            </a:r>
            <a:endParaRPr lang="en-IN" altLang="en-US">
              <a:ea typeface="ＭＳ Ｐゴシック" panose="020B0600070205080204" pitchFamily="34" charset="-128"/>
            </a:endParaRPr>
          </a:p>
          <a:p>
            <a:r>
              <a:rPr lang="en-IN" altLang="en-US">
                <a:ea typeface="ＭＳ Ｐゴシック" panose="020B0600070205080204" pitchFamily="34" charset="-128"/>
              </a:rPr>
              <a:t>http://localhost:8000/hello/12/</a:t>
            </a:r>
          </a:p>
        </p:txBody>
      </p:sp>
      <p:sp>
        <p:nvSpPr>
          <p:cNvPr id="164866" name="Title 1">
            <a:extLst>
              <a:ext uri="{FF2B5EF4-FFF2-40B4-BE49-F238E27FC236}">
                <a16:creationId xmlns:a16="http://schemas.microsoft.com/office/drawing/2014/main" id="{1CD9C496-1372-4B46-ABB7-92986441007F}"/>
              </a:ext>
            </a:extLst>
          </p:cNvPr>
          <p:cNvSpPr>
            <a:spLocks noGrp="1" noChangeArrowheads="1"/>
          </p:cNvSpPr>
          <p:nvPr>
            <p:ph type="title"/>
          </p:nvPr>
        </p:nvSpPr>
        <p:spPr/>
        <p:txBody>
          <a:bodyPr/>
          <a:lstStyle/>
          <a:p>
            <a:r>
              <a:rPr lang="en-IN" altLang="en-US">
                <a:ea typeface="ＭＳ Ｐゴシック" panose="020B0600070205080204" pitchFamily="34" charset="-128"/>
              </a:rPr>
              <a:t>Django Framework</a:t>
            </a:r>
          </a:p>
        </p:txBody>
      </p:sp>
      <p:sp>
        <p:nvSpPr>
          <p:cNvPr id="164868" name="Slide Number Placeholder 4">
            <a:extLst>
              <a:ext uri="{FF2B5EF4-FFF2-40B4-BE49-F238E27FC236}">
                <a16:creationId xmlns:a16="http://schemas.microsoft.com/office/drawing/2014/main" id="{93F5AD0E-CBC9-B64D-7A69-CB8156B7DF9B}"/>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F4B6C1E-A682-44F2-A335-BB64AA6048FD}" type="slidenum">
              <a:rPr lang="en-US" altLang="en-US" sz="1400"/>
              <a:pPr>
                <a:spcBef>
                  <a:spcPct val="0"/>
                </a:spcBef>
                <a:buFontTx/>
                <a:buNone/>
              </a:pPr>
              <a:t>185</a:t>
            </a:fld>
            <a:endParaRPr lang="en-US" altLang="en-US" sz="1400"/>
          </a:p>
        </p:txBody>
      </p:sp>
      <p:sp>
        <p:nvSpPr>
          <p:cNvPr id="164869" name="Rectangle 6">
            <a:extLst>
              <a:ext uri="{FF2B5EF4-FFF2-40B4-BE49-F238E27FC236}">
                <a16:creationId xmlns:a16="http://schemas.microsoft.com/office/drawing/2014/main" id="{5394A439-350E-2062-B676-87094DA7739F}"/>
              </a:ext>
            </a:extLst>
          </p:cNvPr>
          <p:cNvSpPr>
            <a:spLocks noChangeArrowheads="1"/>
          </p:cNvSpPr>
          <p:nvPr/>
        </p:nvSpPr>
        <p:spPr bwMode="auto">
          <a:xfrm>
            <a:off x="0" y="-60325"/>
            <a:ext cx="269875"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3308" tIns="133308" rIns="133308" bIns="133308" anchor="ctr">
            <a:spAutoFit/>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solidFill>
                <a:srgbClr val="FFFFFF"/>
              </a:solidFill>
              <a:latin typeface="Times New Roman" panose="02020603050405020304" pitchFamily="18" charset="0"/>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Content Placeholder 4">
            <a:extLst>
              <a:ext uri="{FF2B5EF4-FFF2-40B4-BE49-F238E27FC236}">
                <a16:creationId xmlns:a16="http://schemas.microsoft.com/office/drawing/2014/main" id="{0A408180-FD49-C047-4A59-CAE946D0DB6A}"/>
              </a:ext>
            </a:extLst>
          </p:cNvPr>
          <p:cNvSpPr>
            <a:spLocks noGrp="1" noChangeArrowheads="1"/>
          </p:cNvSpPr>
          <p:nvPr>
            <p:ph sz="quarter" idx="12"/>
          </p:nvPr>
        </p:nvSpPr>
        <p:spPr/>
        <p:txBody>
          <a:bodyPr/>
          <a:lstStyle/>
          <a:p>
            <a:r>
              <a:rPr lang="en-IN" altLang="en-US">
                <a:ea typeface="ＭＳ Ｐゴシック" panose="020B0600070205080204" pitchFamily="34" charset="-128"/>
              </a:rPr>
              <a:t>Python –m http.server 8080</a:t>
            </a:r>
          </a:p>
        </p:txBody>
      </p:sp>
      <p:sp>
        <p:nvSpPr>
          <p:cNvPr id="165890" name="Title 3">
            <a:extLst>
              <a:ext uri="{FF2B5EF4-FFF2-40B4-BE49-F238E27FC236}">
                <a16:creationId xmlns:a16="http://schemas.microsoft.com/office/drawing/2014/main" id="{39DB1332-BCF2-0DAB-AC0B-0B11146C2EFA}"/>
              </a:ext>
            </a:extLst>
          </p:cNvPr>
          <p:cNvSpPr>
            <a:spLocks noGrp="1" noChangeArrowheads="1"/>
          </p:cNvSpPr>
          <p:nvPr>
            <p:ph type="title"/>
          </p:nvPr>
        </p:nvSpPr>
        <p:spPr/>
        <p:txBody>
          <a:bodyPr/>
          <a:lstStyle/>
          <a:p>
            <a:r>
              <a:rPr lang="en-IN" altLang="en-US">
                <a:ea typeface="ＭＳ Ｐゴシック" panose="020B0600070205080204" pitchFamily="34" charset="-128"/>
              </a:rPr>
              <a:t>Python Web Server</a:t>
            </a:r>
          </a:p>
        </p:txBody>
      </p:sp>
      <p:sp>
        <p:nvSpPr>
          <p:cNvPr id="165892" name="Footer Placeholder 1">
            <a:extLst>
              <a:ext uri="{FF2B5EF4-FFF2-40B4-BE49-F238E27FC236}">
                <a16:creationId xmlns:a16="http://schemas.microsoft.com/office/drawing/2014/main" id="{12E0CB5F-F20E-C41B-9ABC-F889331812F2}"/>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65893" name="Slide Number Placeholder 2">
            <a:extLst>
              <a:ext uri="{FF2B5EF4-FFF2-40B4-BE49-F238E27FC236}">
                <a16:creationId xmlns:a16="http://schemas.microsoft.com/office/drawing/2014/main" id="{9796F456-CE17-3790-815A-56F482D1688C}"/>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DE256F5D-D6EE-4917-99CC-8BB4FFB8333C}" type="slidenum">
              <a:rPr lang="en-US" altLang="en-US" sz="1400"/>
              <a:pPr>
                <a:spcBef>
                  <a:spcPct val="0"/>
                </a:spcBef>
                <a:buFontTx/>
                <a:buNone/>
              </a:pPr>
              <a:t>186</a:t>
            </a:fld>
            <a:endParaRPr lang="en-US" altLang="en-US" sz="140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ext Box 1">
            <a:extLst>
              <a:ext uri="{FF2B5EF4-FFF2-40B4-BE49-F238E27FC236}">
                <a16:creationId xmlns:a16="http://schemas.microsoft.com/office/drawing/2014/main" id="{DC6C6C24-899C-5E4B-4D4B-FAECC6B3A108}"/>
              </a:ext>
            </a:extLst>
          </p:cNvPr>
          <p:cNvSpPr txBox="1">
            <a:spLocks noChangeArrowheads="1"/>
          </p:cNvSpPr>
          <p:nvPr/>
        </p:nvSpPr>
        <p:spPr bwMode="auto">
          <a:xfrm>
            <a:off x="685800" y="2644775"/>
            <a:ext cx="7772400" cy="147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4400" b="1">
                <a:solidFill>
                  <a:srgbClr val="000000"/>
                </a:solidFill>
                <a:latin typeface="Tahoma" panose="020B0604030504040204" pitchFamily="34" charset="0"/>
              </a:rPr>
              <a:t>Higher Order Functions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3">
            <a:extLst>
              <a:ext uri="{FF2B5EF4-FFF2-40B4-BE49-F238E27FC236}">
                <a16:creationId xmlns:a16="http://schemas.microsoft.com/office/drawing/2014/main" id="{480BBE56-1F70-A075-953F-5E4679750D57}"/>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MAP,FILTER AND REDUCE</a:t>
            </a:r>
          </a:p>
        </p:txBody>
      </p:sp>
      <p:sp>
        <p:nvSpPr>
          <p:cNvPr id="168963" name="Content Placeholder 4">
            <a:extLst>
              <a:ext uri="{FF2B5EF4-FFF2-40B4-BE49-F238E27FC236}">
                <a16:creationId xmlns:a16="http://schemas.microsoft.com/office/drawing/2014/main" id="{AADC2D05-F395-109C-71FF-205736F7C97F}"/>
              </a:ext>
            </a:extLst>
          </p:cNvPr>
          <p:cNvSpPr>
            <a:spLocks noGrp="1" noChangeArrowheads="1"/>
          </p:cNvSpPr>
          <p:nvPr>
            <p:ph idx="4294967295"/>
          </p:nvPr>
        </p:nvSpPr>
        <p:spPr>
          <a:xfrm>
            <a:off x="457201" y="1381125"/>
            <a:ext cx="8228012" cy="4824414"/>
          </a:xfrm>
        </p:spPr>
        <p:txBody>
          <a:bodyPr/>
          <a:lstStyle/>
          <a:p>
            <a:endParaRPr lang="en-IN" altLang="en-US">
              <a:ea typeface="ＭＳ Ｐゴシック" panose="020B0600070205080204" pitchFamily="34" charset="-128"/>
            </a:endParaRPr>
          </a:p>
        </p:txBody>
      </p:sp>
      <p:sp>
        <p:nvSpPr>
          <p:cNvPr id="168964" name="Footer Placeholder 1">
            <a:extLst>
              <a:ext uri="{FF2B5EF4-FFF2-40B4-BE49-F238E27FC236}">
                <a16:creationId xmlns:a16="http://schemas.microsoft.com/office/drawing/2014/main" id="{333CD73C-54B8-2E30-760A-92F73623A439}"/>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68965" name="Slide Number Placeholder 2">
            <a:extLst>
              <a:ext uri="{FF2B5EF4-FFF2-40B4-BE49-F238E27FC236}">
                <a16:creationId xmlns:a16="http://schemas.microsoft.com/office/drawing/2014/main" id="{62FCFA96-E74F-C63E-DF9A-B833CF9A1731}"/>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65270875-2307-4F3C-ADCC-8F6BAF19FD49}" type="slidenum">
              <a:rPr lang="en-US" altLang="en-US" sz="1400"/>
              <a:pPr>
                <a:spcBef>
                  <a:spcPct val="0"/>
                </a:spcBef>
                <a:buFontTx/>
                <a:buNone/>
              </a:pPr>
              <a:t>188</a:t>
            </a:fld>
            <a:endParaRPr lang="en-US" altLang="en-US" sz="140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a:extLst>
              <a:ext uri="{FF2B5EF4-FFF2-40B4-BE49-F238E27FC236}">
                <a16:creationId xmlns:a16="http://schemas.microsoft.com/office/drawing/2014/main" id="{30F10CE9-A573-FF62-1901-CEE209EFE65D}"/>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Meta class</a:t>
            </a:r>
          </a:p>
        </p:txBody>
      </p:sp>
      <p:sp>
        <p:nvSpPr>
          <p:cNvPr id="169987" name="Content Placeholder 2">
            <a:extLst>
              <a:ext uri="{FF2B5EF4-FFF2-40B4-BE49-F238E27FC236}">
                <a16:creationId xmlns:a16="http://schemas.microsoft.com/office/drawing/2014/main" id="{D2D9E18C-2811-4C3D-83A3-7D337EA07886}"/>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A metaclass is a class whose instances are classes. Like an "ordinary" class defines the behavior of the instances of the class, a metaclass defines the behavior of classes and their instances.</a:t>
            </a:r>
          </a:p>
          <a:p>
            <a:endParaRPr lang="en-US" altLang="en-US">
              <a:ea typeface="ＭＳ Ｐゴシック" panose="020B0600070205080204" pitchFamily="34" charset="-128"/>
            </a:endParaRPr>
          </a:p>
          <a:p>
            <a:r>
              <a:rPr lang="en-US" altLang="en-US">
                <a:ea typeface="ＭＳ Ｐゴシック" panose="020B0600070205080204" pitchFamily="34" charset="-128"/>
              </a:rPr>
              <a:t>Metaclasses are not supported by every object oriented programming language. Those programming language, which support metaclasses, considerably vary in way the implement them. Python is supporting them</a:t>
            </a:r>
            <a:endParaRPr lang="en-IN" altLang="en-US">
              <a:ea typeface="ＭＳ Ｐゴシック" panose="020B0600070205080204" pitchFamily="34" charset="-128"/>
            </a:endParaRPr>
          </a:p>
        </p:txBody>
      </p:sp>
      <p:sp>
        <p:nvSpPr>
          <p:cNvPr id="169988" name="Footer Placeholder 3">
            <a:extLst>
              <a:ext uri="{FF2B5EF4-FFF2-40B4-BE49-F238E27FC236}">
                <a16:creationId xmlns:a16="http://schemas.microsoft.com/office/drawing/2014/main" id="{4852D9A8-B327-7C23-579C-CBCED393C84A}"/>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69989" name="Slide Number Placeholder 4">
            <a:extLst>
              <a:ext uri="{FF2B5EF4-FFF2-40B4-BE49-F238E27FC236}">
                <a16:creationId xmlns:a16="http://schemas.microsoft.com/office/drawing/2014/main" id="{1E4CB21C-C9C8-48D5-A8A8-3F2C619B7855}"/>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FA7B6C2F-693D-45D4-90D0-AAF5A278FB53}" type="slidenum">
              <a:rPr lang="en-US" altLang="en-US" sz="1400"/>
              <a:pPr>
                <a:spcBef>
                  <a:spcPct val="0"/>
                </a:spcBef>
                <a:buFontTx/>
                <a:buNone/>
              </a:pPr>
              <a:t>189</a:t>
            </a:fld>
            <a:endParaRPr lang="en-US" altLang="en-US"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Content Placeholder 2">
            <a:extLst>
              <a:ext uri="{FF2B5EF4-FFF2-40B4-BE49-F238E27FC236}">
                <a16:creationId xmlns:a16="http://schemas.microsoft.com/office/drawing/2014/main" id="{C9E21AF2-1E34-33C2-FE30-A91270D21930}"/>
              </a:ext>
            </a:extLst>
          </p:cNvPr>
          <p:cNvSpPr>
            <a:spLocks noGrp="1" noChangeArrowheads="1"/>
          </p:cNvSpPr>
          <p:nvPr>
            <p:ph sz="quarter" idx="12"/>
          </p:nvPr>
        </p:nvSpPr>
        <p:spPr/>
        <p:txBody>
          <a:bodyPr>
            <a:normAutofit fontScale="92500"/>
          </a:bodyPr>
          <a:lstStyle/>
          <a:p>
            <a:r>
              <a:rPr lang="en-US" altLang="en-US" sz="2800">
                <a:ea typeface="ＭＳ Ｐゴシック" panose="020B0600070205080204" pitchFamily="34" charset="-128"/>
              </a:rPr>
              <a:t>Python is pre-installed on most Unix systems, including Linux and MAC OS X</a:t>
            </a:r>
          </a:p>
          <a:p>
            <a:r>
              <a:rPr lang="en-US" altLang="en-US" sz="2800">
                <a:ea typeface="ＭＳ Ｐゴシック" panose="020B0600070205080204" pitchFamily="34" charset="-128"/>
              </a:rPr>
              <a:t>The pre-installed version may not be the most recent</a:t>
            </a:r>
          </a:p>
          <a:p>
            <a:r>
              <a:rPr lang="en-US" altLang="en-US" sz="2800">
                <a:ea typeface="ＭＳ Ｐゴシック" panose="020B0600070205080204" pitchFamily="34" charset="-128"/>
              </a:rPr>
              <a:t>Two “latest versions”</a:t>
            </a:r>
          </a:p>
          <a:p>
            <a:pPr lvl="1"/>
            <a:r>
              <a:rPr lang="en-US" altLang="en-US" sz="2800">
                <a:ea typeface="ＭＳ Ｐゴシック" panose="020B0600070205080204" pitchFamily="34" charset="-128"/>
              </a:rPr>
              <a:t>2.7 released 7/10 &amp; 3.2 released 10/10</a:t>
            </a:r>
          </a:p>
          <a:p>
            <a:pPr lvl="1"/>
            <a:r>
              <a:rPr lang="en-US" altLang="en-US" sz="2800">
                <a:ea typeface="ＭＳ Ｐゴシック" panose="020B0600070205080204" pitchFamily="34" charset="-128"/>
              </a:rPr>
              <a:t>Python 3 is a non-backward compatible version which you should not use for 331</a:t>
            </a:r>
          </a:p>
          <a:p>
            <a:r>
              <a:rPr lang="en-US" altLang="en-US" sz="2800">
                <a:ea typeface="ＭＳ Ｐゴシック" panose="020B0600070205080204" pitchFamily="34" charset="-128"/>
              </a:rPr>
              <a:t>Download from http://python.org/download/</a:t>
            </a:r>
          </a:p>
          <a:p>
            <a:r>
              <a:rPr lang="en-US" altLang="en-US" sz="2800">
                <a:ea typeface="ＭＳ Ｐゴシック" panose="020B0600070205080204" pitchFamily="34" charset="-128"/>
              </a:rPr>
              <a:t>Python comes with a large library of standard modules</a:t>
            </a:r>
          </a:p>
        </p:txBody>
      </p:sp>
      <p:sp>
        <p:nvSpPr>
          <p:cNvPr id="38914" name="Title 1">
            <a:extLst>
              <a:ext uri="{FF2B5EF4-FFF2-40B4-BE49-F238E27FC236}">
                <a16:creationId xmlns:a16="http://schemas.microsoft.com/office/drawing/2014/main" id="{F2BDA107-51F4-B069-2A1D-D891E375551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Installing</a:t>
            </a:r>
          </a:p>
        </p:txBody>
      </p:sp>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a:extLst>
              <a:ext uri="{FF2B5EF4-FFF2-40B4-BE49-F238E27FC236}">
                <a16:creationId xmlns:a16="http://schemas.microsoft.com/office/drawing/2014/main" id="{E16E822E-0DAF-B6F2-A40A-8504D8C40556}"/>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Meta Class</a:t>
            </a:r>
          </a:p>
        </p:txBody>
      </p:sp>
      <p:sp>
        <p:nvSpPr>
          <p:cNvPr id="171011" name="Content Placeholder 2">
            <a:extLst>
              <a:ext uri="{FF2B5EF4-FFF2-40B4-BE49-F238E27FC236}">
                <a16:creationId xmlns:a16="http://schemas.microsoft.com/office/drawing/2014/main" id="{39805EE7-4A08-E1D7-8366-140D3467DE96}"/>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There are numerous use cases for metaclasses. Just to name a few:</a:t>
            </a:r>
          </a:p>
          <a:p>
            <a:r>
              <a:rPr lang="en-US" altLang="en-US">
                <a:ea typeface="ＭＳ Ｐゴシック" panose="020B0600070205080204" pitchFamily="34" charset="-128"/>
              </a:rPr>
              <a:t>logging and profiling</a:t>
            </a:r>
          </a:p>
          <a:p>
            <a:r>
              <a:rPr lang="en-US" altLang="en-US">
                <a:ea typeface="ＭＳ Ｐゴシック" panose="020B0600070205080204" pitchFamily="34" charset="-128"/>
              </a:rPr>
              <a:t>interface checking</a:t>
            </a:r>
          </a:p>
          <a:p>
            <a:r>
              <a:rPr lang="en-US" altLang="en-US">
                <a:ea typeface="ＭＳ Ｐゴシック" panose="020B0600070205080204" pitchFamily="34" charset="-128"/>
              </a:rPr>
              <a:t>registering classes at creation time</a:t>
            </a:r>
          </a:p>
          <a:p>
            <a:r>
              <a:rPr lang="en-US" altLang="en-US">
                <a:ea typeface="ＭＳ Ｐゴシック" panose="020B0600070205080204" pitchFamily="34" charset="-128"/>
              </a:rPr>
              <a:t>automatically adding new methods</a:t>
            </a:r>
          </a:p>
          <a:p>
            <a:r>
              <a:rPr lang="en-US" altLang="en-US">
                <a:ea typeface="ＭＳ Ｐゴシック" panose="020B0600070205080204" pitchFamily="34" charset="-128"/>
              </a:rPr>
              <a:t>automatic property creation</a:t>
            </a:r>
          </a:p>
          <a:p>
            <a:r>
              <a:rPr lang="en-US" altLang="en-US">
                <a:ea typeface="ＭＳ Ｐゴシック" panose="020B0600070205080204" pitchFamily="34" charset="-128"/>
              </a:rPr>
              <a:t>proxies</a:t>
            </a:r>
          </a:p>
          <a:p>
            <a:r>
              <a:rPr lang="en-US" altLang="en-US">
                <a:ea typeface="ＭＳ Ｐゴシック" panose="020B0600070205080204" pitchFamily="34" charset="-128"/>
              </a:rPr>
              <a:t>automatic resource locking/synchronization.</a:t>
            </a:r>
            <a:endParaRPr lang="en-IN" altLang="en-US">
              <a:ea typeface="ＭＳ Ｐゴシック" panose="020B0600070205080204" pitchFamily="34" charset="-128"/>
            </a:endParaRPr>
          </a:p>
        </p:txBody>
      </p:sp>
      <p:sp>
        <p:nvSpPr>
          <p:cNvPr id="171012" name="Footer Placeholder 3">
            <a:extLst>
              <a:ext uri="{FF2B5EF4-FFF2-40B4-BE49-F238E27FC236}">
                <a16:creationId xmlns:a16="http://schemas.microsoft.com/office/drawing/2014/main" id="{ABC6E988-BFAE-F571-18C0-846D4FD74ABD}"/>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1013" name="Slide Number Placeholder 4">
            <a:extLst>
              <a:ext uri="{FF2B5EF4-FFF2-40B4-BE49-F238E27FC236}">
                <a16:creationId xmlns:a16="http://schemas.microsoft.com/office/drawing/2014/main" id="{F04B1E2A-A968-446A-656C-2DD9ED8FD04E}"/>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9E29A4D-5DA7-4641-B792-6B27EC2A5606}" type="slidenum">
              <a:rPr lang="en-US" altLang="en-US" sz="1400"/>
              <a:pPr>
                <a:spcBef>
                  <a:spcPct val="0"/>
                </a:spcBef>
                <a:buFontTx/>
                <a:buNone/>
              </a:pPr>
              <a:t>190</a:t>
            </a:fld>
            <a:endParaRPr lang="en-US" altLang="en-US" sz="140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a:extLst>
              <a:ext uri="{FF2B5EF4-FFF2-40B4-BE49-F238E27FC236}">
                <a16:creationId xmlns:a16="http://schemas.microsoft.com/office/drawing/2014/main" id="{02DD2E74-2230-CAB2-A724-723D8ABF957E}"/>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Meta Class</a:t>
            </a:r>
          </a:p>
        </p:txBody>
      </p:sp>
      <p:sp>
        <p:nvSpPr>
          <p:cNvPr id="172035" name="Footer Placeholder 3">
            <a:extLst>
              <a:ext uri="{FF2B5EF4-FFF2-40B4-BE49-F238E27FC236}">
                <a16:creationId xmlns:a16="http://schemas.microsoft.com/office/drawing/2014/main" id="{657C069B-6FDE-BF56-58A8-91DA66EA00AB}"/>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2036" name="Slide Number Placeholder 4">
            <a:extLst>
              <a:ext uri="{FF2B5EF4-FFF2-40B4-BE49-F238E27FC236}">
                <a16:creationId xmlns:a16="http://schemas.microsoft.com/office/drawing/2014/main" id="{1452D5A6-2F94-A7C4-F999-1AC44957C69D}"/>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ED492AD9-2CE0-40C4-89DF-0796FDC2EE0F}" type="slidenum">
              <a:rPr lang="en-US" altLang="en-US" sz="1400"/>
              <a:pPr>
                <a:spcBef>
                  <a:spcPct val="0"/>
                </a:spcBef>
                <a:buFontTx/>
                <a:buNone/>
              </a:pPr>
              <a:t>191</a:t>
            </a:fld>
            <a:endParaRPr lang="en-US" altLang="en-US" sz="1400"/>
          </a:p>
        </p:txBody>
      </p:sp>
      <p:pic>
        <p:nvPicPr>
          <p:cNvPr id="172037" name="Picture 2" descr="Python class chain">
            <a:extLst>
              <a:ext uri="{FF2B5EF4-FFF2-40B4-BE49-F238E27FC236}">
                <a16:creationId xmlns:a16="http://schemas.microsoft.com/office/drawing/2014/main" id="{429A5380-075F-0827-8A45-5536E6CC0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989138"/>
            <a:ext cx="1476375"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a:extLst>
              <a:ext uri="{FF2B5EF4-FFF2-40B4-BE49-F238E27FC236}">
                <a16:creationId xmlns:a16="http://schemas.microsoft.com/office/drawing/2014/main" id="{28476D6D-BBFE-E2AC-BA8E-E1D79108CD3D}"/>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Dynamic Meta class</a:t>
            </a:r>
          </a:p>
        </p:txBody>
      </p:sp>
      <p:sp>
        <p:nvSpPr>
          <p:cNvPr id="173059" name="Content Placeholder 2">
            <a:extLst>
              <a:ext uri="{FF2B5EF4-FFF2-40B4-BE49-F238E27FC236}">
                <a16:creationId xmlns:a16="http://schemas.microsoft.com/office/drawing/2014/main" id="{C8FC2E43-C4EE-B1AF-51A8-3D3A3B686C40}"/>
              </a:ext>
            </a:extLst>
          </p:cNvPr>
          <p:cNvSpPr>
            <a:spLocks noGrp="1" noChangeArrowheads="1"/>
          </p:cNvSpPr>
          <p:nvPr>
            <p:ph idx="4294967295"/>
          </p:nvPr>
        </p:nvSpPr>
        <p:spPr>
          <a:xfrm>
            <a:off x="457201" y="1381125"/>
            <a:ext cx="8228012" cy="4824414"/>
          </a:xfrm>
        </p:spPr>
        <p:txBody>
          <a:bodyPr/>
          <a:lstStyle/>
          <a:p>
            <a:r>
              <a:rPr lang="en-IN" altLang="en-US">
                <a:ea typeface="ＭＳ Ｐゴシック" panose="020B0600070205080204" pitchFamily="34" charset="-128"/>
              </a:rPr>
              <a:t>&gt;&gt;&gt; type(3)</a:t>
            </a:r>
          </a:p>
          <a:p>
            <a:r>
              <a:rPr lang="en-IN" altLang="en-US">
                <a:ea typeface="ＭＳ Ｐゴシック" panose="020B0600070205080204" pitchFamily="34" charset="-128"/>
              </a:rPr>
              <a:t>&lt;class 'int'&gt;</a:t>
            </a:r>
          </a:p>
          <a:p>
            <a:endParaRPr lang="en-IN" altLang="en-US">
              <a:ea typeface="ＭＳ Ｐゴシック" panose="020B0600070205080204" pitchFamily="34" charset="-128"/>
            </a:endParaRPr>
          </a:p>
          <a:p>
            <a:r>
              <a:rPr lang="en-IN" altLang="en-US">
                <a:ea typeface="ＭＳ Ｐゴシック" panose="020B0600070205080204" pitchFamily="34" charset="-128"/>
              </a:rPr>
              <a:t>&gt;&gt;&gt; type(['foo', 'bar', 'baz'])</a:t>
            </a:r>
          </a:p>
          <a:p>
            <a:r>
              <a:rPr lang="en-IN" altLang="en-US">
                <a:ea typeface="ＭＳ Ｐゴシック" panose="020B0600070205080204" pitchFamily="34" charset="-128"/>
              </a:rPr>
              <a:t>&lt;class 'list'&gt;</a:t>
            </a:r>
          </a:p>
          <a:p>
            <a:endParaRPr lang="en-IN" altLang="en-US">
              <a:ea typeface="ＭＳ Ｐゴシック" panose="020B0600070205080204" pitchFamily="34" charset="-128"/>
            </a:endParaRPr>
          </a:p>
          <a:p>
            <a:r>
              <a:rPr lang="en-IN" altLang="en-US">
                <a:ea typeface="ＭＳ Ｐゴシック" panose="020B0600070205080204" pitchFamily="34" charset="-128"/>
              </a:rPr>
              <a:t>&gt;&gt;&gt; t = (1, 2, 3, 4, 5)</a:t>
            </a:r>
          </a:p>
          <a:p>
            <a:r>
              <a:rPr lang="en-IN" altLang="en-US">
                <a:ea typeface="ＭＳ Ｐゴシック" panose="020B0600070205080204" pitchFamily="34" charset="-128"/>
              </a:rPr>
              <a:t>&gt;&gt;&gt; type(t)</a:t>
            </a:r>
          </a:p>
          <a:p>
            <a:r>
              <a:rPr lang="en-IN" altLang="en-US">
                <a:ea typeface="ＭＳ Ｐゴシック" panose="020B0600070205080204" pitchFamily="34" charset="-128"/>
              </a:rPr>
              <a:t>&lt;class 'tuple'&gt;</a:t>
            </a:r>
          </a:p>
        </p:txBody>
      </p:sp>
      <p:sp>
        <p:nvSpPr>
          <p:cNvPr id="173060" name="Footer Placeholder 3">
            <a:extLst>
              <a:ext uri="{FF2B5EF4-FFF2-40B4-BE49-F238E27FC236}">
                <a16:creationId xmlns:a16="http://schemas.microsoft.com/office/drawing/2014/main" id="{B687DBFD-61E0-FDFC-E37F-717FA7D8DEDC}"/>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3061" name="Slide Number Placeholder 4">
            <a:extLst>
              <a:ext uri="{FF2B5EF4-FFF2-40B4-BE49-F238E27FC236}">
                <a16:creationId xmlns:a16="http://schemas.microsoft.com/office/drawing/2014/main" id="{EF2B1228-0ABD-DD26-7441-65231A0A8710}"/>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4281D99-9009-4BE5-9F47-76E9257AF301}" type="slidenum">
              <a:rPr lang="en-US" altLang="en-US" sz="1400"/>
              <a:pPr>
                <a:spcBef>
                  <a:spcPct val="0"/>
                </a:spcBef>
                <a:buFontTx/>
                <a:buNone/>
              </a:pPr>
              <a:t>192</a:t>
            </a:fld>
            <a:endParaRPr lang="en-US" altLang="en-US" sz="140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a:extLst>
              <a:ext uri="{FF2B5EF4-FFF2-40B4-BE49-F238E27FC236}">
                <a16:creationId xmlns:a16="http://schemas.microsoft.com/office/drawing/2014/main" id="{4323CB86-A83D-3491-530E-4C5C976A7E85}"/>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Dynamic Meta class</a:t>
            </a:r>
          </a:p>
        </p:txBody>
      </p:sp>
      <p:sp>
        <p:nvSpPr>
          <p:cNvPr id="174083" name="Content Placeholder 2">
            <a:extLst>
              <a:ext uri="{FF2B5EF4-FFF2-40B4-BE49-F238E27FC236}">
                <a16:creationId xmlns:a16="http://schemas.microsoft.com/office/drawing/2014/main" id="{71213A1D-3405-DB20-F293-2B76BCD79179}"/>
              </a:ext>
            </a:extLst>
          </p:cNvPr>
          <p:cNvSpPr>
            <a:spLocks noGrp="1" noChangeArrowheads="1"/>
          </p:cNvSpPr>
          <p:nvPr>
            <p:ph idx="4294967295"/>
          </p:nvPr>
        </p:nvSpPr>
        <p:spPr>
          <a:xfrm>
            <a:off x="457201" y="1381125"/>
            <a:ext cx="8228012" cy="4824414"/>
          </a:xfrm>
        </p:spPr>
        <p:txBody>
          <a:bodyPr/>
          <a:lstStyle/>
          <a:p>
            <a:endParaRPr lang="en-IN" altLang="en-US">
              <a:ea typeface="ＭＳ Ｐゴシック" panose="020B0600070205080204" pitchFamily="34" charset="-128"/>
            </a:endParaRPr>
          </a:p>
          <a:p>
            <a:r>
              <a:rPr lang="en-IN" altLang="en-US">
                <a:ea typeface="ＭＳ Ｐゴシック" panose="020B0600070205080204" pitchFamily="34" charset="-128"/>
              </a:rPr>
              <a:t>&gt;&gt;&gt; class Foo:</a:t>
            </a:r>
          </a:p>
          <a:p>
            <a:r>
              <a:rPr lang="en-IN" altLang="en-US">
                <a:ea typeface="ＭＳ Ｐゴシック" panose="020B0600070205080204" pitchFamily="34" charset="-128"/>
              </a:rPr>
              <a:t>...     pass</a:t>
            </a:r>
          </a:p>
          <a:p>
            <a:r>
              <a:rPr lang="en-IN" altLang="en-US">
                <a:ea typeface="ＭＳ Ｐゴシック" panose="020B0600070205080204" pitchFamily="34" charset="-128"/>
              </a:rPr>
              <a:t>...</a:t>
            </a:r>
          </a:p>
          <a:p>
            <a:r>
              <a:rPr lang="en-IN" altLang="en-US">
                <a:ea typeface="ＭＳ Ｐゴシック" panose="020B0600070205080204" pitchFamily="34" charset="-128"/>
              </a:rPr>
              <a:t>&gt;&gt;&gt; type(Foo())</a:t>
            </a:r>
          </a:p>
          <a:p>
            <a:r>
              <a:rPr lang="en-IN" altLang="en-US">
                <a:ea typeface="ＭＳ Ｐゴシック" panose="020B0600070205080204" pitchFamily="34" charset="-128"/>
              </a:rPr>
              <a:t>&lt;class '__main__.Foo'&gt;</a:t>
            </a:r>
          </a:p>
        </p:txBody>
      </p:sp>
      <p:sp>
        <p:nvSpPr>
          <p:cNvPr id="174084" name="Footer Placeholder 3">
            <a:extLst>
              <a:ext uri="{FF2B5EF4-FFF2-40B4-BE49-F238E27FC236}">
                <a16:creationId xmlns:a16="http://schemas.microsoft.com/office/drawing/2014/main" id="{045F123A-884C-8ACC-8A0C-E5A93959F613}"/>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4085" name="Slide Number Placeholder 4">
            <a:extLst>
              <a:ext uri="{FF2B5EF4-FFF2-40B4-BE49-F238E27FC236}">
                <a16:creationId xmlns:a16="http://schemas.microsoft.com/office/drawing/2014/main" id="{807A158C-D75B-398C-FE30-F3E4390DC33C}"/>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E12B6984-3685-4959-B613-BF661360AC89}" type="slidenum">
              <a:rPr lang="en-US" altLang="en-US" sz="1400"/>
              <a:pPr>
                <a:spcBef>
                  <a:spcPct val="0"/>
                </a:spcBef>
                <a:buFontTx/>
                <a:buNone/>
              </a:pPr>
              <a:t>193</a:t>
            </a:fld>
            <a:endParaRPr lang="en-US" altLang="en-US" sz="140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a:extLst>
              <a:ext uri="{FF2B5EF4-FFF2-40B4-BE49-F238E27FC236}">
                <a16:creationId xmlns:a16="http://schemas.microsoft.com/office/drawing/2014/main" id="{1E073B54-9514-85D8-0442-3CF3DF78CFD8}"/>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Dynamic Meta class</a:t>
            </a:r>
          </a:p>
        </p:txBody>
      </p:sp>
      <p:sp>
        <p:nvSpPr>
          <p:cNvPr id="175107" name="Content Placeholder 2">
            <a:extLst>
              <a:ext uri="{FF2B5EF4-FFF2-40B4-BE49-F238E27FC236}">
                <a16:creationId xmlns:a16="http://schemas.microsoft.com/office/drawing/2014/main" id="{288369D0-60B4-350C-7D85-2B0806E43183}"/>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You can also call type() with three arguments—type(&lt;name&gt;, &lt;bases&gt;, &lt;dct&gt;):</a:t>
            </a:r>
          </a:p>
          <a:p>
            <a:r>
              <a:rPr lang="en-US" altLang="en-US">
                <a:ea typeface="ＭＳ Ｐゴシック" panose="020B0600070205080204" pitchFamily="34" charset="-128"/>
              </a:rPr>
              <a:t>&lt;name&gt; specifies the class name. This becomes the __name__ attribute of the class.</a:t>
            </a:r>
          </a:p>
          <a:p>
            <a:r>
              <a:rPr lang="en-US" altLang="en-US">
                <a:ea typeface="ＭＳ Ｐゴシック" panose="020B0600070205080204" pitchFamily="34" charset="-128"/>
              </a:rPr>
              <a:t>&lt;bases&gt; specifies a tuple of the base classes from which the class inherits. This becomes the __bases__ attribute of the class.</a:t>
            </a:r>
          </a:p>
          <a:p>
            <a:r>
              <a:rPr lang="en-US" altLang="en-US">
                <a:ea typeface="ＭＳ Ｐゴシック" panose="020B0600070205080204" pitchFamily="34" charset="-128"/>
              </a:rPr>
              <a:t>&lt;dct&gt; specifies a namespace dictionary containing definitions for the class body. This becomes the __dict__ attribute of the class.</a:t>
            </a:r>
            <a:endParaRPr lang="en-IN" altLang="en-US">
              <a:ea typeface="ＭＳ Ｐゴシック" panose="020B0600070205080204" pitchFamily="34" charset="-128"/>
            </a:endParaRPr>
          </a:p>
        </p:txBody>
      </p:sp>
      <p:sp>
        <p:nvSpPr>
          <p:cNvPr id="175108" name="Footer Placeholder 3">
            <a:extLst>
              <a:ext uri="{FF2B5EF4-FFF2-40B4-BE49-F238E27FC236}">
                <a16:creationId xmlns:a16="http://schemas.microsoft.com/office/drawing/2014/main" id="{37F449E8-CFB0-02A8-527F-DDFD4DD7482D}"/>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5109" name="Slide Number Placeholder 4">
            <a:extLst>
              <a:ext uri="{FF2B5EF4-FFF2-40B4-BE49-F238E27FC236}">
                <a16:creationId xmlns:a16="http://schemas.microsoft.com/office/drawing/2014/main" id="{BA962684-66D6-DE55-F38C-45A9AF96E140}"/>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D9B3E7F7-DAED-40FA-AA8F-BF7B08A047FA}" type="slidenum">
              <a:rPr lang="en-US" altLang="en-US" sz="1400"/>
              <a:pPr>
                <a:spcBef>
                  <a:spcPct val="0"/>
                </a:spcBef>
                <a:buFontTx/>
                <a:buNone/>
              </a:pPr>
              <a:t>194</a:t>
            </a:fld>
            <a:endParaRPr lang="en-US" altLang="en-US" sz="140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a:extLst>
              <a:ext uri="{FF2B5EF4-FFF2-40B4-BE49-F238E27FC236}">
                <a16:creationId xmlns:a16="http://schemas.microsoft.com/office/drawing/2014/main" id="{1618AFE0-FE27-116A-8E34-D0185D2D5FFD}"/>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Dynamic Meta class</a:t>
            </a:r>
          </a:p>
        </p:txBody>
      </p:sp>
      <p:sp>
        <p:nvSpPr>
          <p:cNvPr id="176131" name="Content Placeholder 2">
            <a:extLst>
              <a:ext uri="{FF2B5EF4-FFF2-40B4-BE49-F238E27FC236}">
                <a16:creationId xmlns:a16="http://schemas.microsoft.com/office/drawing/2014/main" id="{802D9249-C9BF-3AE5-6FE9-518486140842}"/>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&gt;&gt;&gt; Bar = type('Bar', (Foo,), dict(attr=100))</a:t>
            </a:r>
          </a:p>
          <a:p>
            <a:r>
              <a:rPr lang="en-US" altLang="en-US">
                <a:ea typeface="ＭＳ Ｐゴシック" panose="020B0600070205080204" pitchFamily="34" charset="-128"/>
              </a:rPr>
              <a:t>&gt;&gt;&gt; x = Bar()</a:t>
            </a:r>
          </a:p>
          <a:p>
            <a:r>
              <a:rPr lang="en-US" altLang="en-US">
                <a:ea typeface="ＭＳ Ｐゴシック" panose="020B0600070205080204" pitchFamily="34" charset="-128"/>
              </a:rPr>
              <a:t>&gt;&gt;&gt; x.attr</a:t>
            </a:r>
          </a:p>
          <a:p>
            <a:r>
              <a:rPr lang="en-US" altLang="en-US">
                <a:ea typeface="ＭＳ Ｐゴシック" panose="020B0600070205080204" pitchFamily="34" charset="-128"/>
              </a:rPr>
              <a:t>100</a:t>
            </a:r>
          </a:p>
          <a:p>
            <a:r>
              <a:rPr lang="en-US" altLang="en-US">
                <a:ea typeface="ＭＳ Ｐゴシック" panose="020B0600070205080204" pitchFamily="34" charset="-128"/>
              </a:rPr>
              <a:t>&gt;&gt;&gt; x.__class__</a:t>
            </a:r>
          </a:p>
          <a:p>
            <a:r>
              <a:rPr lang="en-US" altLang="en-US">
                <a:ea typeface="ＭＳ Ｐゴシック" panose="020B0600070205080204" pitchFamily="34" charset="-128"/>
              </a:rPr>
              <a:t>&lt;class '__main__.Bar'&gt;</a:t>
            </a:r>
          </a:p>
          <a:p>
            <a:r>
              <a:rPr lang="en-US" altLang="en-US">
                <a:ea typeface="ＭＳ Ｐゴシック" panose="020B0600070205080204" pitchFamily="34" charset="-128"/>
              </a:rPr>
              <a:t>&gt;&gt;&gt; x.__class__.__bases__</a:t>
            </a:r>
          </a:p>
          <a:p>
            <a:r>
              <a:rPr lang="en-US" altLang="en-US">
                <a:ea typeface="ＭＳ Ｐゴシック" panose="020B0600070205080204" pitchFamily="34" charset="-128"/>
              </a:rPr>
              <a:t>(&lt;class '__main__.Foo'&gt;,)</a:t>
            </a:r>
            <a:endParaRPr lang="en-IN" altLang="en-US">
              <a:ea typeface="ＭＳ Ｐゴシック" panose="020B0600070205080204" pitchFamily="34" charset="-128"/>
            </a:endParaRPr>
          </a:p>
        </p:txBody>
      </p:sp>
      <p:sp>
        <p:nvSpPr>
          <p:cNvPr id="176132" name="Footer Placeholder 3">
            <a:extLst>
              <a:ext uri="{FF2B5EF4-FFF2-40B4-BE49-F238E27FC236}">
                <a16:creationId xmlns:a16="http://schemas.microsoft.com/office/drawing/2014/main" id="{250801E2-E736-D342-0F3F-D1E1C6B213DE}"/>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6133" name="Slide Number Placeholder 4">
            <a:extLst>
              <a:ext uri="{FF2B5EF4-FFF2-40B4-BE49-F238E27FC236}">
                <a16:creationId xmlns:a16="http://schemas.microsoft.com/office/drawing/2014/main" id="{97DF9FF6-2F38-E76B-7038-488CB4522B1E}"/>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C51FFC84-DB30-48D7-BB5F-A214C7729AC1}" type="slidenum">
              <a:rPr lang="en-US" altLang="en-US" sz="1400"/>
              <a:pPr>
                <a:spcBef>
                  <a:spcPct val="0"/>
                </a:spcBef>
                <a:buFontTx/>
                <a:buNone/>
              </a:pPr>
              <a:t>195</a:t>
            </a:fld>
            <a:endParaRPr lang="en-US" altLang="en-US" sz="140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a:extLst>
              <a:ext uri="{FF2B5EF4-FFF2-40B4-BE49-F238E27FC236}">
                <a16:creationId xmlns:a16="http://schemas.microsoft.com/office/drawing/2014/main" id="{E882B400-FA58-AB94-4D94-459ADED9F9B3}"/>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Decorators</a:t>
            </a:r>
          </a:p>
        </p:txBody>
      </p:sp>
      <p:sp>
        <p:nvSpPr>
          <p:cNvPr id="177155" name="Content Placeholder 2">
            <a:extLst>
              <a:ext uri="{FF2B5EF4-FFF2-40B4-BE49-F238E27FC236}">
                <a16:creationId xmlns:a16="http://schemas.microsoft.com/office/drawing/2014/main" id="{465F1CF3-D39C-168E-FE18-ACD1EF3DF902}"/>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A decorator in Python is any callable Python object that is used to modify a function or a class.</a:t>
            </a:r>
          </a:p>
          <a:p>
            <a:r>
              <a:rPr lang="en-US" altLang="en-US">
                <a:ea typeface="ＭＳ Ｐゴシック" panose="020B0600070205080204" pitchFamily="34" charset="-128"/>
              </a:rPr>
              <a:t> A reference to a function "func" or a class "C" is passed to a decorator and the decorator returns a modified function or class.</a:t>
            </a:r>
          </a:p>
          <a:p>
            <a:r>
              <a:rPr lang="en-US" altLang="en-US">
                <a:ea typeface="ＭＳ Ｐゴシック" panose="020B0600070205080204" pitchFamily="34" charset="-128"/>
              </a:rPr>
              <a:t> The modified functions or classes usually contain calls to the original function "func" or class "C".</a:t>
            </a:r>
            <a:endParaRPr lang="en-IN" altLang="en-US">
              <a:ea typeface="ＭＳ Ｐゴシック" panose="020B0600070205080204" pitchFamily="34" charset="-128"/>
            </a:endParaRPr>
          </a:p>
        </p:txBody>
      </p:sp>
      <p:sp>
        <p:nvSpPr>
          <p:cNvPr id="177156" name="Footer Placeholder 3">
            <a:extLst>
              <a:ext uri="{FF2B5EF4-FFF2-40B4-BE49-F238E27FC236}">
                <a16:creationId xmlns:a16="http://schemas.microsoft.com/office/drawing/2014/main" id="{E47DBCE7-DF61-9140-489A-B3C0C4A9503C}"/>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7157" name="Slide Number Placeholder 4">
            <a:extLst>
              <a:ext uri="{FF2B5EF4-FFF2-40B4-BE49-F238E27FC236}">
                <a16:creationId xmlns:a16="http://schemas.microsoft.com/office/drawing/2014/main" id="{028E7D5F-3F33-8CE2-D58F-5DA47F27F90D}"/>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EDEB0A8-7816-4E5E-B89F-362AFF223EC7}" type="slidenum">
              <a:rPr lang="en-US" altLang="en-US" sz="1400"/>
              <a:pPr>
                <a:spcBef>
                  <a:spcPct val="0"/>
                </a:spcBef>
                <a:buFontTx/>
                <a:buNone/>
              </a:pPr>
              <a:t>196</a:t>
            </a:fld>
            <a:endParaRPr lang="en-US" altLang="en-US" sz="140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1">
            <a:extLst>
              <a:ext uri="{FF2B5EF4-FFF2-40B4-BE49-F238E27FC236}">
                <a16:creationId xmlns:a16="http://schemas.microsoft.com/office/drawing/2014/main" id="{B2B9048E-2499-21E8-B2CB-128DF67C828B}"/>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Pandas</a:t>
            </a:r>
          </a:p>
        </p:txBody>
      </p:sp>
      <p:sp>
        <p:nvSpPr>
          <p:cNvPr id="178179" name="Content Placeholder 2">
            <a:extLst>
              <a:ext uri="{FF2B5EF4-FFF2-40B4-BE49-F238E27FC236}">
                <a16:creationId xmlns:a16="http://schemas.microsoft.com/office/drawing/2014/main" id="{2A570017-2208-88DA-7F5F-0DCAA67E1ADE}"/>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Pandas is used for data manipulation, analysis and cleaning. Python pandas is well suited for different kinds of data, such as: </a:t>
            </a:r>
          </a:p>
          <a:p>
            <a:r>
              <a:rPr lang="en-US" altLang="en-US">
                <a:ea typeface="ＭＳ Ｐゴシック" panose="020B0600070205080204" pitchFamily="34" charset="-128"/>
              </a:rPr>
              <a:t>Tabular data with heterogeneously-typed columns</a:t>
            </a:r>
          </a:p>
          <a:p>
            <a:r>
              <a:rPr lang="en-US" altLang="en-US">
                <a:ea typeface="ＭＳ Ｐゴシック" panose="020B0600070205080204" pitchFamily="34" charset="-128"/>
              </a:rPr>
              <a:t>Ordered and unordered time series data</a:t>
            </a:r>
          </a:p>
          <a:p>
            <a:r>
              <a:rPr lang="en-US" altLang="en-US">
                <a:ea typeface="ＭＳ Ｐゴシック" panose="020B0600070205080204" pitchFamily="34" charset="-128"/>
              </a:rPr>
              <a:t>Arbitrary matrix data with row &amp; column labels</a:t>
            </a:r>
          </a:p>
          <a:p>
            <a:r>
              <a:rPr lang="en-US" altLang="en-US">
                <a:ea typeface="ＭＳ Ｐゴシック" panose="020B0600070205080204" pitchFamily="34" charset="-128"/>
              </a:rPr>
              <a:t>Unlabelled data</a:t>
            </a:r>
          </a:p>
          <a:p>
            <a:r>
              <a:rPr lang="en-US" altLang="en-US">
                <a:ea typeface="ＭＳ Ｐゴシック" panose="020B0600070205080204" pitchFamily="34" charset="-128"/>
              </a:rPr>
              <a:t>Any other form of observational or statistical data sets</a:t>
            </a:r>
          </a:p>
          <a:p>
            <a:endParaRPr lang="en-IN" altLang="en-US">
              <a:ea typeface="ＭＳ Ｐゴシック" panose="020B0600070205080204" pitchFamily="34" charset="-128"/>
            </a:endParaRPr>
          </a:p>
        </p:txBody>
      </p:sp>
      <p:sp>
        <p:nvSpPr>
          <p:cNvPr id="178180" name="Footer Placeholder 3">
            <a:extLst>
              <a:ext uri="{FF2B5EF4-FFF2-40B4-BE49-F238E27FC236}">
                <a16:creationId xmlns:a16="http://schemas.microsoft.com/office/drawing/2014/main" id="{7225259C-A8EB-0D03-9033-FD7A38C6DD4B}"/>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8181" name="Slide Number Placeholder 4">
            <a:extLst>
              <a:ext uri="{FF2B5EF4-FFF2-40B4-BE49-F238E27FC236}">
                <a16:creationId xmlns:a16="http://schemas.microsoft.com/office/drawing/2014/main" id="{E2766324-DAB9-8492-1E3E-C82C1CCA2CAE}"/>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8BA9740-2DA8-4F91-83BD-2E07EAF0251B}" type="slidenum">
              <a:rPr lang="en-US" altLang="en-US" sz="1400"/>
              <a:pPr>
                <a:spcBef>
                  <a:spcPct val="0"/>
                </a:spcBef>
                <a:buFontTx/>
                <a:buNone/>
              </a:pPr>
              <a:t>197</a:t>
            </a:fld>
            <a:endParaRPr lang="en-US" altLang="en-US" sz="140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a:extLst>
              <a:ext uri="{FF2B5EF4-FFF2-40B4-BE49-F238E27FC236}">
                <a16:creationId xmlns:a16="http://schemas.microsoft.com/office/drawing/2014/main" id="{F2B248FB-2839-C84B-53E3-BB84F123A633}"/>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Pandas</a:t>
            </a:r>
          </a:p>
        </p:txBody>
      </p:sp>
      <p:sp>
        <p:nvSpPr>
          <p:cNvPr id="179203" name="Footer Placeholder 3">
            <a:extLst>
              <a:ext uri="{FF2B5EF4-FFF2-40B4-BE49-F238E27FC236}">
                <a16:creationId xmlns:a16="http://schemas.microsoft.com/office/drawing/2014/main" id="{681A5B19-9ECA-E722-6E7A-BD3C17C8AC8D}"/>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9204" name="Slide Number Placeholder 4">
            <a:extLst>
              <a:ext uri="{FF2B5EF4-FFF2-40B4-BE49-F238E27FC236}">
                <a16:creationId xmlns:a16="http://schemas.microsoft.com/office/drawing/2014/main" id="{ABB27ECA-14AB-13BD-8AAC-9D7E32641041}"/>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834E8F1B-1066-46E8-9CEB-2606D7BCC7A5}" type="slidenum">
              <a:rPr lang="en-US" altLang="en-US" sz="1400"/>
              <a:pPr>
                <a:spcBef>
                  <a:spcPct val="0"/>
                </a:spcBef>
                <a:buFontTx/>
                <a:buNone/>
              </a:pPr>
              <a:t>198</a:t>
            </a:fld>
            <a:endParaRPr lang="en-US" altLang="en-US" sz="1400"/>
          </a:p>
        </p:txBody>
      </p:sp>
      <p:pic>
        <p:nvPicPr>
          <p:cNvPr id="179205" name="Picture 2" descr="PandasOperations - Python Pandas Tutorial - Edureka">
            <a:extLst>
              <a:ext uri="{FF2B5EF4-FFF2-40B4-BE49-F238E27FC236}">
                <a16:creationId xmlns:a16="http://schemas.microsoft.com/office/drawing/2014/main" id="{50B5CE7E-D981-076E-14BE-E3080ED73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738"/>
          <a:stretch>
            <a:fillRect/>
          </a:stretch>
        </p:blipFill>
        <p:spPr bwMode="auto">
          <a:xfrm>
            <a:off x="533400" y="1803400"/>
            <a:ext cx="689451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a:extLst>
              <a:ext uri="{FF2B5EF4-FFF2-40B4-BE49-F238E27FC236}">
                <a16:creationId xmlns:a16="http://schemas.microsoft.com/office/drawing/2014/main" id="{DF383738-13CE-3A37-5853-1E477DF61EF8}"/>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Lambdas</a:t>
            </a:r>
          </a:p>
        </p:txBody>
      </p:sp>
      <p:sp>
        <p:nvSpPr>
          <p:cNvPr id="180227" name="Content Placeholder 2">
            <a:extLst>
              <a:ext uri="{FF2B5EF4-FFF2-40B4-BE49-F238E27FC236}">
                <a16:creationId xmlns:a16="http://schemas.microsoft.com/office/drawing/2014/main" id="{EB002AD4-A0B2-F7E4-1189-D1AA8098EE5D}"/>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In Python, anonymous function is a function that is defined without a name.</a:t>
            </a:r>
          </a:p>
          <a:p>
            <a:endParaRPr lang="en-US" altLang="en-US">
              <a:ea typeface="ＭＳ Ｐゴシック" panose="020B0600070205080204" pitchFamily="34" charset="-128"/>
            </a:endParaRPr>
          </a:p>
          <a:p>
            <a:r>
              <a:rPr lang="en-US" altLang="en-US">
                <a:ea typeface="ＭＳ Ｐゴシック" panose="020B0600070205080204" pitchFamily="34" charset="-128"/>
              </a:rPr>
              <a:t>While normal functions are defined using the def keyword, in Python anonymous functions are defined using the lambda keyword.</a:t>
            </a:r>
            <a:endParaRPr lang="en-IN" altLang="en-US">
              <a:ea typeface="ＭＳ Ｐゴシック" panose="020B0600070205080204" pitchFamily="34" charset="-128"/>
            </a:endParaRPr>
          </a:p>
        </p:txBody>
      </p:sp>
      <p:sp>
        <p:nvSpPr>
          <p:cNvPr id="180228" name="Footer Placeholder 3">
            <a:extLst>
              <a:ext uri="{FF2B5EF4-FFF2-40B4-BE49-F238E27FC236}">
                <a16:creationId xmlns:a16="http://schemas.microsoft.com/office/drawing/2014/main" id="{5134D48F-2BB6-96E1-A951-67E9D0965C84}"/>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80229" name="Slide Number Placeholder 4">
            <a:extLst>
              <a:ext uri="{FF2B5EF4-FFF2-40B4-BE49-F238E27FC236}">
                <a16:creationId xmlns:a16="http://schemas.microsoft.com/office/drawing/2014/main" id="{DB68C60D-2D79-AD07-FEB0-AB3C805F040B}"/>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C4967F0C-6418-40B0-97B0-CF624BEA1552}" type="slidenum">
              <a:rPr lang="en-US" altLang="en-US" sz="1400"/>
              <a:pPr>
                <a:spcBef>
                  <a:spcPct val="0"/>
                </a:spcBef>
                <a:buFontTx/>
                <a:buNone/>
              </a:pPr>
              <a:t>199</a:t>
            </a:fld>
            <a:endParaRPr lang="en-US" altLang="en-US"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Modules Basics</a:t>
            </a:r>
          </a:p>
          <a:p>
            <a:r>
              <a:rPr lang="en-US" dirty="0"/>
              <a:t>Design Pattern</a:t>
            </a:r>
          </a:p>
          <a:p>
            <a:r>
              <a:rPr lang="en-US" dirty="0"/>
              <a:t>Rest API best practices</a:t>
            </a:r>
          </a:p>
          <a:p>
            <a:r>
              <a:rPr lang="en-US" dirty="0"/>
              <a:t>Microservice using Django in depth</a:t>
            </a:r>
          </a:p>
        </p:txBody>
      </p:sp>
      <p:sp>
        <p:nvSpPr>
          <p:cNvPr id="3" name="Title 2"/>
          <p:cNvSpPr>
            <a:spLocks noGrp="1"/>
          </p:cNvSpPr>
          <p:nvPr>
            <p:ph type="title"/>
          </p:nvPr>
        </p:nvSpPr>
        <p:spPr/>
        <p:txBody>
          <a:bodyPr/>
          <a:lstStyle/>
          <a:p>
            <a:r>
              <a:rPr lang="en-IN" dirty="0"/>
              <a:t>Python </a:t>
            </a:r>
          </a:p>
        </p:txBody>
      </p:sp>
    </p:spTree>
    <p:extLst>
      <p:ext uri="{BB962C8B-B14F-4D97-AF65-F5344CB8AC3E}">
        <p14:creationId xmlns:p14="http://schemas.microsoft.com/office/powerpoint/2010/main" val="1882433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54BA46E9-E963-DEB5-C398-5BBE13A7D225}"/>
              </a:ext>
            </a:extLst>
          </p:cNvPr>
          <p:cNvSpPr>
            <a:spLocks noGrp="1" noChangeArrowheads="1"/>
          </p:cNvSpPr>
          <p:nvPr>
            <p:ph type="title"/>
          </p:nvPr>
        </p:nvSpPr>
        <p:spPr/>
        <p:txBody>
          <a:bodyPr/>
          <a:lstStyle/>
          <a:p>
            <a:r>
              <a:rPr lang="en-US" altLang="en-US">
                <a:ea typeface="ＭＳ Ｐゴシック" panose="020B0600070205080204" pitchFamily="34" charset="-128"/>
              </a:rPr>
              <a:t>Python Environment Variables</a:t>
            </a:r>
          </a:p>
        </p:txBody>
      </p:sp>
      <p:sp>
        <p:nvSpPr>
          <p:cNvPr id="39940" name="Slide Number Placeholder 4">
            <a:extLst>
              <a:ext uri="{FF2B5EF4-FFF2-40B4-BE49-F238E27FC236}">
                <a16:creationId xmlns:a16="http://schemas.microsoft.com/office/drawing/2014/main" id="{FCF28636-548B-DEDA-84AE-9C3FBA5D0424}"/>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CD28B64-A700-48C7-A8DE-5772AAE3568D}" type="slidenum">
              <a:rPr lang="en-US" altLang="en-US" sz="1400"/>
              <a:pPr>
                <a:spcBef>
                  <a:spcPct val="0"/>
                </a:spcBef>
                <a:buFontTx/>
                <a:buNone/>
              </a:pPr>
              <a:t>20</a:t>
            </a:fld>
            <a:endParaRPr lang="en-US" altLang="en-US" sz="1400"/>
          </a:p>
        </p:txBody>
      </p:sp>
      <p:graphicFrame>
        <p:nvGraphicFramePr>
          <p:cNvPr id="8" name="Table 7">
            <a:extLst>
              <a:ext uri="{FF2B5EF4-FFF2-40B4-BE49-F238E27FC236}">
                <a16:creationId xmlns:a16="http://schemas.microsoft.com/office/drawing/2014/main" id="{30A92271-8EE9-6CAF-9977-43096496B47E}"/>
              </a:ext>
            </a:extLst>
          </p:cNvPr>
          <p:cNvGraphicFramePr>
            <a:graphicFrameLocks noGrp="1"/>
          </p:cNvGraphicFramePr>
          <p:nvPr>
            <p:extLst>
              <p:ext uri="{D42A27DB-BD31-4B8C-83A1-F6EECF244321}">
                <p14:modId xmlns:p14="http://schemas.microsoft.com/office/powerpoint/2010/main" val="1936338320"/>
              </p:ext>
            </p:extLst>
          </p:nvPr>
        </p:nvGraphicFramePr>
        <p:xfrm>
          <a:off x="492125" y="1371600"/>
          <a:ext cx="8215313" cy="4813301"/>
        </p:xfrm>
        <a:graphic>
          <a:graphicData uri="http://schemas.openxmlformats.org/drawingml/2006/table">
            <a:tbl>
              <a:tblPr/>
              <a:tblGrid>
                <a:gridCol w="1842818">
                  <a:extLst>
                    <a:ext uri="{9D8B030D-6E8A-4147-A177-3AD203B41FA5}">
                      <a16:colId xmlns:a16="http://schemas.microsoft.com/office/drawing/2014/main" val="20000"/>
                    </a:ext>
                  </a:extLst>
                </a:gridCol>
                <a:gridCol w="6372495">
                  <a:extLst>
                    <a:ext uri="{9D8B030D-6E8A-4147-A177-3AD203B41FA5}">
                      <a16:colId xmlns:a16="http://schemas.microsoft.com/office/drawing/2014/main" val="20001"/>
                    </a:ext>
                  </a:extLst>
                </a:gridCol>
              </a:tblGrid>
              <a:tr h="526835">
                <a:tc>
                  <a:txBody>
                    <a:bodyPr/>
                    <a:lstStyle/>
                    <a:p>
                      <a:r>
                        <a:rPr lang="en-US" sz="1400" dirty="0"/>
                        <a:t>Variable</a:t>
                      </a:r>
                    </a:p>
                  </a:txBody>
                  <a:tcPr marL="45662" marR="45662" marT="22831" marB="22831" anchor="ctr">
                    <a:lnL>
                      <a:noFill/>
                    </a:lnL>
                    <a:lnR>
                      <a:noFill/>
                    </a:lnR>
                    <a:lnT>
                      <a:noFill/>
                    </a:lnT>
                    <a:lnB>
                      <a:noFill/>
                    </a:lnB>
                  </a:tcPr>
                </a:tc>
                <a:tc>
                  <a:txBody>
                    <a:bodyPr/>
                    <a:lstStyle/>
                    <a:p>
                      <a:r>
                        <a:rPr lang="en-US" sz="1400"/>
                        <a:t>Description</a:t>
                      </a:r>
                    </a:p>
                  </a:txBody>
                  <a:tcPr marL="45662" marR="45662" marT="22831" marB="22831" anchor="ctr">
                    <a:lnL>
                      <a:noFill/>
                    </a:lnL>
                    <a:lnR>
                      <a:noFill/>
                    </a:lnR>
                    <a:lnT>
                      <a:noFill/>
                    </a:lnT>
                    <a:lnB>
                      <a:noFill/>
                    </a:lnB>
                  </a:tcPr>
                </a:tc>
                <a:extLst>
                  <a:ext uri="{0D108BD9-81ED-4DB2-BD59-A6C34878D82A}">
                    <a16:rowId xmlns:a16="http://schemas.microsoft.com/office/drawing/2014/main" val="10000"/>
                  </a:ext>
                </a:extLst>
              </a:tr>
              <a:tr h="1283502">
                <a:tc>
                  <a:txBody>
                    <a:bodyPr/>
                    <a:lstStyle/>
                    <a:p>
                      <a:r>
                        <a:rPr lang="en-US" sz="1400"/>
                        <a:t>PYTHONPATH</a:t>
                      </a:r>
                    </a:p>
                  </a:txBody>
                  <a:tcPr marL="45662" marR="45662" marT="22831" marB="22831" anchor="ctr">
                    <a:lnL>
                      <a:noFill/>
                    </a:lnL>
                    <a:lnR>
                      <a:noFill/>
                    </a:lnR>
                    <a:lnT>
                      <a:noFill/>
                    </a:lnT>
                    <a:lnB>
                      <a:noFill/>
                    </a:lnB>
                  </a:tcPr>
                </a:tc>
                <a:tc>
                  <a:txBody>
                    <a:bodyPr/>
                    <a:lstStyle/>
                    <a:p>
                      <a:r>
                        <a:rPr lang="en-US" sz="1400" dirty="0"/>
                        <a:t>Has a role similar to PATH. This variable tells the Python interpreter where to locate the module files you import into a program. PYTHONPATH should include the Python source library directory and the directories containing your Python source code. PYTHONPATH is sometimes preset by the Python installer. </a:t>
                      </a:r>
                    </a:p>
                  </a:txBody>
                  <a:tcPr marL="45662" marR="45662" marT="22831" marB="22831" anchor="ctr">
                    <a:lnL>
                      <a:noFill/>
                    </a:lnL>
                    <a:lnR>
                      <a:noFill/>
                    </a:lnR>
                    <a:lnT>
                      <a:noFill/>
                    </a:lnT>
                    <a:lnB>
                      <a:noFill/>
                    </a:lnB>
                  </a:tcPr>
                </a:tc>
                <a:extLst>
                  <a:ext uri="{0D108BD9-81ED-4DB2-BD59-A6C34878D82A}">
                    <a16:rowId xmlns:a16="http://schemas.microsoft.com/office/drawing/2014/main" val="10001"/>
                  </a:ext>
                </a:extLst>
              </a:tr>
              <a:tr h="1159039">
                <a:tc>
                  <a:txBody>
                    <a:bodyPr/>
                    <a:lstStyle/>
                    <a:p>
                      <a:r>
                        <a:rPr lang="en-US" sz="1400"/>
                        <a:t>PYTHONSTARTUP </a:t>
                      </a:r>
                    </a:p>
                  </a:txBody>
                  <a:tcPr marL="45662" marR="45662" marT="22831" marB="22831" anchor="ctr">
                    <a:lnL>
                      <a:noFill/>
                    </a:lnL>
                    <a:lnR>
                      <a:noFill/>
                    </a:lnR>
                    <a:lnT>
                      <a:noFill/>
                    </a:lnT>
                    <a:lnB>
                      <a:noFill/>
                    </a:lnB>
                  </a:tcPr>
                </a:tc>
                <a:tc>
                  <a:txBody>
                    <a:bodyPr/>
                    <a:lstStyle/>
                    <a:p>
                      <a:r>
                        <a:rPr lang="en-US" sz="1400"/>
                        <a:t>Contains the path of an initialization file containing Python source code that is executed every time you start the interpreter (similar to the Unix .profile or .login file). This file, often named .pythonrc.py in Unix, usually contains commands that load utilities or modify PYTHONPATH. </a:t>
                      </a:r>
                    </a:p>
                  </a:txBody>
                  <a:tcPr marL="45662" marR="45662" marT="22831" marB="22831" anchor="ctr">
                    <a:lnL>
                      <a:noFill/>
                    </a:lnL>
                    <a:lnR>
                      <a:noFill/>
                    </a:lnR>
                    <a:lnT>
                      <a:noFill/>
                    </a:lnT>
                    <a:lnB>
                      <a:noFill/>
                    </a:lnB>
                  </a:tcPr>
                </a:tc>
                <a:extLst>
                  <a:ext uri="{0D108BD9-81ED-4DB2-BD59-A6C34878D82A}">
                    <a16:rowId xmlns:a16="http://schemas.microsoft.com/office/drawing/2014/main" val="10002"/>
                  </a:ext>
                </a:extLst>
              </a:tr>
              <a:tr h="1000987">
                <a:tc>
                  <a:txBody>
                    <a:bodyPr/>
                    <a:lstStyle/>
                    <a:p>
                      <a:r>
                        <a:rPr lang="en-US" sz="1400"/>
                        <a:t>PYTHONCASEOK </a:t>
                      </a:r>
                    </a:p>
                  </a:txBody>
                  <a:tcPr marL="45662" marR="45662" marT="22831" marB="22831" anchor="ctr">
                    <a:lnL>
                      <a:noFill/>
                    </a:lnL>
                    <a:lnR>
                      <a:noFill/>
                    </a:lnR>
                    <a:lnT>
                      <a:noFill/>
                    </a:lnT>
                    <a:lnB>
                      <a:noFill/>
                    </a:lnB>
                  </a:tcPr>
                </a:tc>
                <a:tc>
                  <a:txBody>
                    <a:bodyPr/>
                    <a:lstStyle/>
                    <a:p>
                      <a:r>
                        <a:rPr lang="en-US" sz="1400"/>
                        <a:t>Used in Windows to instruct Python to find the first case-insensitive match in an import statement. Set this variable to any value to activate it.</a:t>
                      </a:r>
                    </a:p>
                  </a:txBody>
                  <a:tcPr marL="45662" marR="45662" marT="22831" marB="22831" anchor="ctr">
                    <a:lnL>
                      <a:noFill/>
                    </a:lnL>
                    <a:lnR>
                      <a:noFill/>
                    </a:lnR>
                    <a:lnT>
                      <a:noFill/>
                    </a:lnT>
                    <a:lnB>
                      <a:noFill/>
                    </a:lnB>
                  </a:tcPr>
                </a:tc>
                <a:extLst>
                  <a:ext uri="{0D108BD9-81ED-4DB2-BD59-A6C34878D82A}">
                    <a16:rowId xmlns:a16="http://schemas.microsoft.com/office/drawing/2014/main" val="10003"/>
                  </a:ext>
                </a:extLst>
              </a:tr>
              <a:tr h="842938">
                <a:tc>
                  <a:txBody>
                    <a:bodyPr/>
                    <a:lstStyle/>
                    <a:p>
                      <a:r>
                        <a:rPr lang="en-US" sz="1400"/>
                        <a:t>PYTHONHOME </a:t>
                      </a:r>
                    </a:p>
                  </a:txBody>
                  <a:tcPr marL="45662" marR="45662" marT="22831" marB="22831" anchor="ctr">
                    <a:lnL>
                      <a:noFill/>
                    </a:lnL>
                    <a:lnR>
                      <a:noFill/>
                    </a:lnR>
                    <a:lnT>
                      <a:noFill/>
                    </a:lnT>
                    <a:lnB>
                      <a:noFill/>
                    </a:lnB>
                  </a:tcPr>
                </a:tc>
                <a:tc>
                  <a:txBody>
                    <a:bodyPr/>
                    <a:lstStyle/>
                    <a:p>
                      <a:r>
                        <a:rPr lang="en-US" sz="1400" dirty="0"/>
                        <a:t>An alternative module search path. It's usually embedded in the PYTHONSTARTUP or PYTHONPATH directories to make switching module libraries easy.</a:t>
                      </a:r>
                    </a:p>
                  </a:txBody>
                  <a:tcPr marL="45662" marR="45662" marT="22831" marB="22831" anchor="ctr">
                    <a:lnL>
                      <a:noFill/>
                    </a:lnL>
                    <a:lnR>
                      <a:noFill/>
                    </a:lnR>
                    <a:lnT>
                      <a:noFill/>
                    </a:lnT>
                    <a:lnB>
                      <a:noFill/>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itle 1">
            <a:extLst>
              <a:ext uri="{FF2B5EF4-FFF2-40B4-BE49-F238E27FC236}">
                <a16:creationId xmlns:a16="http://schemas.microsoft.com/office/drawing/2014/main" id="{AC18FD88-02E1-D035-944C-7A32ACF72CDE}"/>
              </a:ext>
            </a:extLst>
          </p:cNvPr>
          <p:cNvSpPr>
            <a:spLocks noGrp="1" noChangeArrowheads="1"/>
          </p:cNvSpPr>
          <p:nvPr>
            <p:ph type="title" idx="4294967295"/>
          </p:nvPr>
        </p:nvSpPr>
        <p:spPr>
          <a:xfrm>
            <a:off x="461035" y="170122"/>
            <a:ext cx="8205261" cy="785553"/>
          </a:xfrm>
        </p:spPr>
        <p:txBody>
          <a:bodyPr/>
          <a:lstStyle/>
          <a:p>
            <a:r>
              <a:rPr lang="en-US" altLang="en-US" b="1">
                <a:ea typeface="ＭＳ Ｐゴシック" panose="020B0600070205080204" pitchFamily="34" charset="-128"/>
              </a:rPr>
              <a:t>How to use lambda Functions in Python?</a:t>
            </a:r>
          </a:p>
        </p:txBody>
      </p:sp>
      <p:sp>
        <p:nvSpPr>
          <p:cNvPr id="181251" name="Content Placeholder 2">
            <a:extLst>
              <a:ext uri="{FF2B5EF4-FFF2-40B4-BE49-F238E27FC236}">
                <a16:creationId xmlns:a16="http://schemas.microsoft.com/office/drawing/2014/main" id="{2762615C-E689-2457-C447-BFCFC5CF8732}"/>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A lambda function in python has the following syntax.</a:t>
            </a:r>
          </a:p>
          <a:p>
            <a:r>
              <a:rPr lang="en-US" altLang="en-US">
                <a:ea typeface="ＭＳ Ｐゴシック" panose="020B0600070205080204" pitchFamily="34" charset="-128"/>
              </a:rPr>
              <a:t>Syntax of Lambda Function in python</a:t>
            </a:r>
          </a:p>
          <a:p>
            <a:r>
              <a:rPr lang="en-US" altLang="en-US">
                <a:solidFill>
                  <a:srgbClr val="FF0000"/>
                </a:solidFill>
                <a:ea typeface="ＭＳ Ｐゴシック" panose="020B0600070205080204" pitchFamily="34" charset="-128"/>
              </a:rPr>
              <a:t>lambda arguments: expression</a:t>
            </a:r>
          </a:p>
          <a:p>
            <a:r>
              <a:rPr lang="en-US" altLang="en-US">
                <a:ea typeface="ＭＳ Ｐゴシック" panose="020B0600070205080204" pitchFamily="34" charset="-128"/>
              </a:rPr>
              <a:t>Lambda functions can have any number of arguments but only one expression.</a:t>
            </a:r>
          </a:p>
          <a:p>
            <a:r>
              <a:rPr lang="en-US" altLang="en-US">
                <a:ea typeface="ＭＳ Ｐゴシック" panose="020B0600070205080204" pitchFamily="34" charset="-128"/>
              </a:rPr>
              <a:t>The expression is evaluated and returned. Lambda functions can be used wherever function objects are required.</a:t>
            </a:r>
            <a:endParaRPr lang="en-IN" altLang="en-US">
              <a:ea typeface="ＭＳ Ｐゴシック" panose="020B0600070205080204" pitchFamily="34" charset="-128"/>
            </a:endParaRPr>
          </a:p>
        </p:txBody>
      </p:sp>
      <p:sp>
        <p:nvSpPr>
          <p:cNvPr id="181252" name="Footer Placeholder 3">
            <a:extLst>
              <a:ext uri="{FF2B5EF4-FFF2-40B4-BE49-F238E27FC236}">
                <a16:creationId xmlns:a16="http://schemas.microsoft.com/office/drawing/2014/main" id="{DE33E7F3-751B-CBD6-FCA2-244C75183FB4}"/>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81253" name="Slide Number Placeholder 4">
            <a:extLst>
              <a:ext uri="{FF2B5EF4-FFF2-40B4-BE49-F238E27FC236}">
                <a16:creationId xmlns:a16="http://schemas.microsoft.com/office/drawing/2014/main" id="{F9E2A8F9-397E-1397-2774-F48C9BB36653}"/>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CC7F354-E760-4E28-89F9-FE216FB28186}" type="slidenum">
              <a:rPr lang="en-US" altLang="en-US" sz="1400"/>
              <a:pPr>
                <a:spcBef>
                  <a:spcPct val="0"/>
                </a:spcBef>
                <a:buFontTx/>
                <a:buNone/>
              </a:pPr>
              <a:t>200</a:t>
            </a:fld>
            <a:endParaRPr lang="en-US" altLang="en-US" sz="140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1">
            <a:extLst>
              <a:ext uri="{FF2B5EF4-FFF2-40B4-BE49-F238E27FC236}">
                <a16:creationId xmlns:a16="http://schemas.microsoft.com/office/drawing/2014/main" id="{22F4EAED-C9A1-44F7-6963-C9716A258BFC}"/>
              </a:ext>
            </a:extLst>
          </p:cNvPr>
          <p:cNvSpPr>
            <a:spLocks noGrp="1" noChangeArrowheads="1"/>
          </p:cNvSpPr>
          <p:nvPr>
            <p:ph type="title" idx="4294967295"/>
          </p:nvPr>
        </p:nvSpPr>
        <p:spPr>
          <a:xfrm>
            <a:off x="461035" y="170122"/>
            <a:ext cx="8205261" cy="785553"/>
          </a:xfrm>
        </p:spPr>
        <p:txBody>
          <a:bodyPr/>
          <a:lstStyle/>
          <a:p>
            <a:r>
              <a:rPr lang="en-US" altLang="en-US" b="1">
                <a:ea typeface="ＭＳ Ｐゴシック" panose="020B0600070205080204" pitchFamily="34" charset="-128"/>
              </a:rPr>
              <a:t>How to use lambda Functions in Python?</a:t>
            </a:r>
          </a:p>
        </p:txBody>
      </p:sp>
      <p:sp>
        <p:nvSpPr>
          <p:cNvPr id="182275" name="Content Placeholder 2">
            <a:extLst>
              <a:ext uri="{FF2B5EF4-FFF2-40B4-BE49-F238E27FC236}">
                <a16:creationId xmlns:a16="http://schemas.microsoft.com/office/drawing/2014/main" id="{8041CDFB-12D6-317C-77BE-683AD0A74E5D}"/>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Lambda functions can have any number of arguments but only one expression.</a:t>
            </a:r>
          </a:p>
          <a:p>
            <a:r>
              <a:rPr lang="en-US" altLang="en-US">
                <a:ea typeface="ＭＳ Ｐゴシック" panose="020B0600070205080204" pitchFamily="34" charset="-128"/>
              </a:rPr>
              <a:t>The expression is evaluated and returned.</a:t>
            </a:r>
          </a:p>
          <a:p>
            <a:r>
              <a:rPr lang="en-US" altLang="en-US">
                <a:ea typeface="ＭＳ Ｐゴシック" panose="020B0600070205080204" pitchFamily="34" charset="-128"/>
              </a:rPr>
              <a:t>Lambda functions can be used wherever function objects are required.</a:t>
            </a:r>
            <a:endParaRPr lang="en-IN" altLang="en-US">
              <a:ea typeface="ＭＳ Ｐゴシック" panose="020B0600070205080204" pitchFamily="34" charset="-128"/>
            </a:endParaRPr>
          </a:p>
        </p:txBody>
      </p:sp>
      <p:sp>
        <p:nvSpPr>
          <p:cNvPr id="182276" name="Footer Placeholder 3">
            <a:extLst>
              <a:ext uri="{FF2B5EF4-FFF2-40B4-BE49-F238E27FC236}">
                <a16:creationId xmlns:a16="http://schemas.microsoft.com/office/drawing/2014/main" id="{D72814A0-BE3D-2EFD-D760-EE3ED3669685}"/>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82277" name="Slide Number Placeholder 4">
            <a:extLst>
              <a:ext uri="{FF2B5EF4-FFF2-40B4-BE49-F238E27FC236}">
                <a16:creationId xmlns:a16="http://schemas.microsoft.com/office/drawing/2014/main" id="{AC6068C0-6D0E-9F6F-989A-44B3943718DF}"/>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E334D4F-5D06-41B3-BBD3-8C767C0DE902}" type="slidenum">
              <a:rPr lang="en-US" altLang="en-US" sz="1400"/>
              <a:pPr>
                <a:spcBef>
                  <a:spcPct val="0"/>
                </a:spcBef>
                <a:buFontTx/>
                <a:buNone/>
              </a:pPr>
              <a:t>201</a:t>
            </a:fld>
            <a:endParaRPr lang="en-US" altLang="en-US" sz="140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itle 1">
            <a:extLst>
              <a:ext uri="{FF2B5EF4-FFF2-40B4-BE49-F238E27FC236}">
                <a16:creationId xmlns:a16="http://schemas.microsoft.com/office/drawing/2014/main" id="{F075A023-D0BE-2FD4-CD21-4B8136691AB6}"/>
              </a:ext>
            </a:extLst>
          </p:cNvPr>
          <p:cNvSpPr>
            <a:spLocks noGrp="1" noChangeArrowheads="1"/>
          </p:cNvSpPr>
          <p:nvPr>
            <p:ph type="title" idx="4294967295"/>
          </p:nvPr>
        </p:nvSpPr>
        <p:spPr>
          <a:xfrm>
            <a:off x="461035" y="170122"/>
            <a:ext cx="8205261" cy="785553"/>
          </a:xfrm>
        </p:spPr>
        <p:txBody>
          <a:bodyPr/>
          <a:lstStyle/>
          <a:p>
            <a:r>
              <a:rPr lang="en-US" altLang="en-US">
                <a:ea typeface="ＭＳ Ｐゴシック" panose="020B0600070205080204" pitchFamily="34" charset="-128"/>
              </a:rPr>
              <a:t>Regular Expression</a:t>
            </a:r>
          </a:p>
        </p:txBody>
      </p:sp>
      <p:sp>
        <p:nvSpPr>
          <p:cNvPr id="183299" name="Content Placeholder 2">
            <a:extLst>
              <a:ext uri="{FF2B5EF4-FFF2-40B4-BE49-F238E27FC236}">
                <a16:creationId xmlns:a16="http://schemas.microsoft.com/office/drawing/2014/main" id="{980326DF-CEA6-14BB-4E7A-8D5ADA0F87A4}"/>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A </a:t>
            </a:r>
            <a:r>
              <a:rPr lang="en-US" altLang="en-US" i="1">
                <a:ea typeface="ＭＳ Ｐゴシック" panose="020B0600070205080204" pitchFamily="34" charset="-128"/>
              </a:rPr>
              <a:t>regular expression</a:t>
            </a:r>
            <a:r>
              <a:rPr lang="en-US" altLang="en-US">
                <a:ea typeface="ＭＳ Ｐゴシック" panose="020B0600070205080204" pitchFamily="34" charset="-128"/>
              </a:rPr>
              <a:t> is a special sequence of characters that helps you match or find other strings or sets of strings, using a specialized syntax held in a pattern. </a:t>
            </a:r>
          </a:p>
          <a:p>
            <a:r>
              <a:rPr lang="en-US" altLang="en-US">
                <a:ea typeface="ＭＳ Ｐゴシック" panose="020B0600070205080204" pitchFamily="34" charset="-128"/>
              </a:rPr>
              <a:t>Regular expressions are widely used in UNIX world.</a:t>
            </a:r>
          </a:p>
          <a:p>
            <a:r>
              <a:rPr lang="en-US" altLang="en-US">
                <a:ea typeface="ＭＳ Ｐゴシック" panose="020B0600070205080204" pitchFamily="34" charset="-128"/>
              </a:rPr>
              <a:t>The module </a:t>
            </a:r>
            <a:r>
              <a:rPr lang="en-US" altLang="en-US" b="1">
                <a:ea typeface="ＭＳ Ｐゴシック" panose="020B0600070205080204" pitchFamily="34" charset="-128"/>
              </a:rPr>
              <a:t>re</a:t>
            </a:r>
            <a:r>
              <a:rPr lang="en-US" altLang="en-US">
                <a:ea typeface="ＭＳ Ｐゴシック" panose="020B0600070205080204" pitchFamily="34" charset="-128"/>
              </a:rPr>
              <a:t> provides full support for Perl-like regular expressions in Python.</a:t>
            </a:r>
          </a:p>
          <a:p>
            <a:r>
              <a:rPr lang="en-US" altLang="en-US">
                <a:ea typeface="ＭＳ Ｐゴシック" panose="020B0600070205080204" pitchFamily="34" charset="-128"/>
              </a:rPr>
              <a:t>The re module raises the exception re.error if an error occurs while compiling or using a regular expression</a:t>
            </a:r>
          </a:p>
        </p:txBody>
      </p:sp>
      <p:sp>
        <p:nvSpPr>
          <p:cNvPr id="183300" name="Footer Placeholder 3">
            <a:extLst>
              <a:ext uri="{FF2B5EF4-FFF2-40B4-BE49-F238E27FC236}">
                <a16:creationId xmlns:a16="http://schemas.microsoft.com/office/drawing/2014/main" id="{FB705E7C-A5FD-0F83-602D-851018274EEB}"/>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83301" name="Slide Number Placeholder 4">
            <a:extLst>
              <a:ext uri="{FF2B5EF4-FFF2-40B4-BE49-F238E27FC236}">
                <a16:creationId xmlns:a16="http://schemas.microsoft.com/office/drawing/2014/main" id="{2774C539-2775-3765-DEA4-3A0EE7DD9417}"/>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2DDFF3F-5A4E-4B7A-B837-27275ED6E145}" type="slidenum">
              <a:rPr lang="en-US" altLang="en-US" sz="1400"/>
              <a:pPr>
                <a:spcBef>
                  <a:spcPct val="0"/>
                </a:spcBef>
                <a:buFontTx/>
                <a:buNone/>
              </a:pPr>
              <a:t>202</a:t>
            </a:fld>
            <a:endParaRPr lang="en-US" altLang="en-US" sz="140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a:extLst>
              <a:ext uri="{FF2B5EF4-FFF2-40B4-BE49-F238E27FC236}">
                <a16:creationId xmlns:a16="http://schemas.microsoft.com/office/drawing/2014/main" id="{B9255A5A-B8F8-D01C-0D12-6679E11CDF66}"/>
              </a:ext>
            </a:extLst>
          </p:cNvPr>
          <p:cNvSpPr>
            <a:spLocks noGrp="1" noChangeArrowheads="1"/>
          </p:cNvSpPr>
          <p:nvPr>
            <p:ph type="title" idx="4294967295"/>
          </p:nvPr>
        </p:nvSpPr>
        <p:spPr>
          <a:xfrm>
            <a:off x="461035" y="170122"/>
            <a:ext cx="8205261" cy="785553"/>
          </a:xfrm>
        </p:spPr>
        <p:txBody>
          <a:bodyPr/>
          <a:lstStyle/>
          <a:p>
            <a:r>
              <a:rPr lang="en-US" altLang="en-US">
                <a:ea typeface="ＭＳ Ｐゴシック" panose="020B0600070205080204" pitchFamily="34" charset="-128"/>
              </a:rPr>
              <a:t>Regular Expression</a:t>
            </a:r>
            <a:endParaRPr lang="en-IN" altLang="en-US">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E2CE8F37-34B1-20ED-7F76-9787F1EC5D19}"/>
              </a:ext>
            </a:extLst>
          </p:cNvPr>
          <p:cNvSpPr>
            <a:spLocks noGrp="1"/>
          </p:cNvSpPr>
          <p:nvPr>
            <p:ph idx="4294967295"/>
          </p:nvPr>
        </p:nvSpPr>
        <p:spPr>
          <a:xfrm>
            <a:off x="457201" y="1381125"/>
            <a:ext cx="8228012" cy="4824414"/>
          </a:xfrm>
        </p:spPr>
        <p:txBody>
          <a:bodyPr/>
          <a:lstStyle/>
          <a:p>
            <a:pPr>
              <a:defRPr/>
            </a:pPr>
            <a:r>
              <a:rPr lang="en-IN" dirty="0"/>
              <a:t>In regular expressions, there are twelve </a:t>
            </a:r>
            <a:r>
              <a:rPr lang="en-IN" dirty="0" err="1"/>
              <a:t>metacharacters</a:t>
            </a:r>
            <a:r>
              <a:rPr lang="en-IN" dirty="0"/>
              <a:t> that should be escaped if they are to be used with their literal meaning:</a:t>
            </a:r>
          </a:p>
          <a:p>
            <a:pPr>
              <a:defRPr/>
            </a:pPr>
            <a:r>
              <a:rPr lang="en-IN" dirty="0"/>
              <a:t>Backslash \</a:t>
            </a:r>
          </a:p>
          <a:p>
            <a:pPr marL="0" indent="0">
              <a:buFontTx/>
              <a:buNone/>
              <a:defRPr/>
            </a:pPr>
            <a:r>
              <a:rPr lang="en-IN" dirty="0"/>
              <a:t>• Caret ^</a:t>
            </a:r>
          </a:p>
          <a:p>
            <a:pPr marL="0" indent="0">
              <a:buFontTx/>
              <a:buNone/>
              <a:defRPr/>
            </a:pPr>
            <a:r>
              <a:rPr lang="en-IN" dirty="0"/>
              <a:t>• Dollar sign $</a:t>
            </a:r>
          </a:p>
          <a:p>
            <a:pPr marL="0" indent="0">
              <a:buFontTx/>
              <a:buNone/>
              <a:defRPr/>
            </a:pPr>
            <a:r>
              <a:rPr lang="en-IN" dirty="0"/>
              <a:t>• Dot .</a:t>
            </a:r>
          </a:p>
        </p:txBody>
      </p:sp>
      <p:sp>
        <p:nvSpPr>
          <p:cNvPr id="184324" name="Footer Placeholder 3">
            <a:extLst>
              <a:ext uri="{FF2B5EF4-FFF2-40B4-BE49-F238E27FC236}">
                <a16:creationId xmlns:a16="http://schemas.microsoft.com/office/drawing/2014/main" id="{A47B3E22-497C-493F-7021-F8C6A1FF0D51}"/>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84325" name="Slide Number Placeholder 4">
            <a:extLst>
              <a:ext uri="{FF2B5EF4-FFF2-40B4-BE49-F238E27FC236}">
                <a16:creationId xmlns:a16="http://schemas.microsoft.com/office/drawing/2014/main" id="{57621544-7743-E563-49D9-CDF02479251C}"/>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1237F8A-ADB0-4E31-A3D6-490AB643A60C}" type="slidenum">
              <a:rPr lang="en-US" altLang="en-US" sz="1400"/>
              <a:pPr>
                <a:spcBef>
                  <a:spcPct val="0"/>
                </a:spcBef>
                <a:buFontTx/>
                <a:buNone/>
              </a:pPr>
              <a:t>203</a:t>
            </a:fld>
            <a:endParaRPr lang="en-US" altLang="en-US" sz="140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a:extLst>
              <a:ext uri="{FF2B5EF4-FFF2-40B4-BE49-F238E27FC236}">
                <a16:creationId xmlns:a16="http://schemas.microsoft.com/office/drawing/2014/main" id="{154EC49C-05A3-91A9-8662-179AD69DA29D}"/>
              </a:ext>
            </a:extLst>
          </p:cNvPr>
          <p:cNvSpPr>
            <a:spLocks noGrp="1" noChangeArrowheads="1"/>
          </p:cNvSpPr>
          <p:nvPr>
            <p:ph type="title" idx="4294967295"/>
          </p:nvPr>
        </p:nvSpPr>
        <p:spPr>
          <a:xfrm>
            <a:off x="461035" y="170122"/>
            <a:ext cx="8205261" cy="785553"/>
          </a:xfrm>
        </p:spPr>
        <p:txBody>
          <a:bodyPr/>
          <a:lstStyle/>
          <a:p>
            <a:r>
              <a:rPr lang="en-US" altLang="en-US">
                <a:ea typeface="ＭＳ Ｐゴシック" panose="020B0600070205080204" pitchFamily="34" charset="-128"/>
              </a:rPr>
              <a:t>Regular Expression</a:t>
            </a:r>
            <a:endParaRPr lang="en-IN" altLang="en-US">
              <a:ea typeface="ＭＳ Ｐゴシック" panose="020B0600070205080204" pitchFamily="34" charset="-128"/>
            </a:endParaRPr>
          </a:p>
        </p:txBody>
      </p:sp>
      <p:sp>
        <p:nvSpPr>
          <p:cNvPr id="185347" name="Content Placeholder 2">
            <a:extLst>
              <a:ext uri="{FF2B5EF4-FFF2-40B4-BE49-F238E27FC236}">
                <a16:creationId xmlns:a16="http://schemas.microsoft.com/office/drawing/2014/main" id="{11432550-A7F3-44C5-CC3D-C97426CEAE3E}"/>
              </a:ext>
            </a:extLst>
          </p:cNvPr>
          <p:cNvSpPr>
            <a:spLocks noGrp="1" noChangeArrowheads="1"/>
          </p:cNvSpPr>
          <p:nvPr>
            <p:ph idx="4294967295"/>
          </p:nvPr>
        </p:nvSpPr>
        <p:spPr>
          <a:xfrm>
            <a:off x="457201" y="1381125"/>
            <a:ext cx="8228012" cy="4824414"/>
          </a:xfrm>
        </p:spPr>
        <p:txBody>
          <a:bodyPr/>
          <a:lstStyle/>
          <a:p>
            <a:pPr marL="0" indent="0">
              <a:buFontTx/>
              <a:buNone/>
            </a:pPr>
            <a:r>
              <a:rPr lang="en-IN" altLang="en-US">
                <a:ea typeface="ＭＳ Ｐゴシック" panose="020B0600070205080204" pitchFamily="34" charset="-128"/>
              </a:rPr>
              <a:t>Pipe symbol |</a:t>
            </a:r>
          </a:p>
          <a:p>
            <a:pPr marL="0" indent="0">
              <a:buFontTx/>
              <a:buNone/>
            </a:pPr>
            <a:r>
              <a:rPr lang="en-IN" altLang="en-US">
                <a:ea typeface="ＭＳ Ｐゴシック" panose="020B0600070205080204" pitchFamily="34" charset="-128"/>
              </a:rPr>
              <a:t>• Question mark ?</a:t>
            </a:r>
          </a:p>
          <a:p>
            <a:pPr marL="0" indent="0">
              <a:buFontTx/>
              <a:buNone/>
            </a:pPr>
            <a:r>
              <a:rPr lang="en-IN" altLang="en-US">
                <a:ea typeface="ＭＳ Ｐゴシック" panose="020B0600070205080204" pitchFamily="34" charset="-128"/>
              </a:rPr>
              <a:t>• Asterisk *</a:t>
            </a:r>
          </a:p>
          <a:p>
            <a:pPr marL="0" indent="0">
              <a:buFontTx/>
              <a:buNone/>
            </a:pPr>
            <a:r>
              <a:rPr lang="en-IN" altLang="en-US">
                <a:ea typeface="ＭＳ Ｐゴシック" panose="020B0600070205080204" pitchFamily="34" charset="-128"/>
              </a:rPr>
              <a:t>• Plus sign +</a:t>
            </a:r>
          </a:p>
          <a:p>
            <a:pPr marL="0" indent="0">
              <a:buFontTx/>
              <a:buNone/>
            </a:pPr>
            <a:r>
              <a:rPr lang="en-IN" altLang="en-US">
                <a:ea typeface="ＭＳ Ｐゴシック" panose="020B0600070205080204" pitchFamily="34" charset="-128"/>
              </a:rPr>
              <a:t>• Opening parenthesis (</a:t>
            </a:r>
          </a:p>
          <a:p>
            <a:pPr marL="0" indent="0">
              <a:buFontTx/>
              <a:buNone/>
            </a:pPr>
            <a:r>
              <a:rPr lang="en-IN" altLang="en-US">
                <a:ea typeface="ＭＳ Ｐゴシック" panose="020B0600070205080204" pitchFamily="34" charset="-128"/>
              </a:rPr>
              <a:t>• Closing parenthesis )</a:t>
            </a:r>
          </a:p>
          <a:p>
            <a:pPr marL="0" indent="0">
              <a:buFontTx/>
              <a:buNone/>
            </a:pPr>
            <a:r>
              <a:rPr lang="en-IN" altLang="en-US">
                <a:ea typeface="ＭＳ Ｐゴシック" panose="020B0600070205080204" pitchFamily="34" charset="-128"/>
              </a:rPr>
              <a:t>• Opening square bracket [</a:t>
            </a:r>
          </a:p>
          <a:p>
            <a:pPr marL="0" indent="0">
              <a:buFontTx/>
              <a:buNone/>
            </a:pPr>
            <a:r>
              <a:rPr lang="en-IN" altLang="en-US">
                <a:ea typeface="ＭＳ Ｐゴシック" panose="020B0600070205080204" pitchFamily="34" charset="-128"/>
              </a:rPr>
              <a:t>• The opening curly brace {</a:t>
            </a:r>
          </a:p>
        </p:txBody>
      </p:sp>
      <p:sp>
        <p:nvSpPr>
          <p:cNvPr id="185348" name="Footer Placeholder 3">
            <a:extLst>
              <a:ext uri="{FF2B5EF4-FFF2-40B4-BE49-F238E27FC236}">
                <a16:creationId xmlns:a16="http://schemas.microsoft.com/office/drawing/2014/main" id="{101F5B8E-2446-3487-E8C0-9BF87541C5EE}"/>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85349" name="Slide Number Placeholder 4">
            <a:extLst>
              <a:ext uri="{FF2B5EF4-FFF2-40B4-BE49-F238E27FC236}">
                <a16:creationId xmlns:a16="http://schemas.microsoft.com/office/drawing/2014/main" id="{983B5516-CA01-06AF-F7CE-74BFE8D39FD2}"/>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D3B230B4-583C-48EE-AC26-CEC27A990DE9}" type="slidenum">
              <a:rPr lang="en-US" altLang="en-US" sz="1400"/>
              <a:pPr>
                <a:spcBef>
                  <a:spcPct val="0"/>
                </a:spcBef>
                <a:buFontTx/>
                <a:buNone/>
              </a:pPr>
              <a:t>204</a:t>
            </a:fld>
            <a:endParaRPr lang="en-US" altLang="en-US" sz="14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1">
            <a:extLst>
              <a:ext uri="{FF2B5EF4-FFF2-40B4-BE49-F238E27FC236}">
                <a16:creationId xmlns:a16="http://schemas.microsoft.com/office/drawing/2014/main" id="{FA61F069-10FF-3F0B-F0A6-62C278A3ED23}"/>
              </a:ext>
            </a:extLst>
          </p:cNvPr>
          <p:cNvSpPr>
            <a:spLocks noGrp="1" noChangeArrowheads="1"/>
          </p:cNvSpPr>
          <p:nvPr>
            <p:ph type="title" idx="4294967295"/>
          </p:nvPr>
        </p:nvSpPr>
        <p:spPr>
          <a:xfrm>
            <a:off x="461035" y="170122"/>
            <a:ext cx="8205261" cy="785553"/>
          </a:xfrm>
        </p:spPr>
        <p:txBody>
          <a:bodyPr/>
          <a:lstStyle/>
          <a:p>
            <a:r>
              <a:rPr lang="en-US" altLang="en-US">
                <a:ea typeface="ＭＳ Ｐゴシック" panose="020B0600070205080204" pitchFamily="34" charset="-128"/>
              </a:rPr>
              <a:t>Regular Expression</a:t>
            </a:r>
            <a:endParaRPr lang="en-IN" altLang="en-US">
              <a:ea typeface="ＭＳ Ｐゴシック" panose="020B0600070205080204" pitchFamily="34" charset="-128"/>
            </a:endParaRPr>
          </a:p>
        </p:txBody>
      </p:sp>
      <p:sp>
        <p:nvSpPr>
          <p:cNvPr id="186371" name="Footer Placeholder 3">
            <a:extLst>
              <a:ext uri="{FF2B5EF4-FFF2-40B4-BE49-F238E27FC236}">
                <a16:creationId xmlns:a16="http://schemas.microsoft.com/office/drawing/2014/main" id="{5198E31E-866F-50FD-1D8C-2FE790BD92EA}"/>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86372" name="Slide Number Placeholder 4">
            <a:extLst>
              <a:ext uri="{FF2B5EF4-FFF2-40B4-BE49-F238E27FC236}">
                <a16:creationId xmlns:a16="http://schemas.microsoft.com/office/drawing/2014/main" id="{E0F82DB7-3830-7C17-CE28-8A8F9823AECB}"/>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AA28252-5BCD-4F0D-B1B3-E574EC5A3DB9}" type="slidenum">
              <a:rPr lang="en-US" altLang="en-US" sz="1400"/>
              <a:pPr>
                <a:spcBef>
                  <a:spcPct val="0"/>
                </a:spcBef>
                <a:buFontTx/>
                <a:buNone/>
              </a:pPr>
              <a:t>205</a:t>
            </a:fld>
            <a:endParaRPr lang="en-US" altLang="en-US" sz="1400"/>
          </a:p>
        </p:txBody>
      </p:sp>
      <p:pic>
        <p:nvPicPr>
          <p:cNvPr id="186373" name="Picture 5">
            <a:extLst>
              <a:ext uri="{FF2B5EF4-FFF2-40B4-BE49-F238E27FC236}">
                <a16:creationId xmlns:a16="http://schemas.microsoft.com/office/drawing/2014/main" id="{D8766552-A24C-C129-9B0A-7E5F698C8B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897063"/>
            <a:ext cx="7858125"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a:extLst>
              <a:ext uri="{FF2B5EF4-FFF2-40B4-BE49-F238E27FC236}">
                <a16:creationId xmlns:a16="http://schemas.microsoft.com/office/drawing/2014/main" id="{B3922763-1AC2-D543-1B9B-DC644A34A84E}"/>
              </a:ext>
            </a:extLst>
          </p:cNvPr>
          <p:cNvSpPr>
            <a:spLocks noGrp="1" noChangeArrowheads="1"/>
          </p:cNvSpPr>
          <p:nvPr>
            <p:ph type="title" idx="4294967295"/>
          </p:nvPr>
        </p:nvSpPr>
        <p:spPr>
          <a:xfrm>
            <a:off x="461035" y="170122"/>
            <a:ext cx="8205261" cy="785553"/>
          </a:xfrm>
        </p:spPr>
        <p:txBody>
          <a:bodyPr/>
          <a:lstStyle/>
          <a:p>
            <a:r>
              <a:rPr lang="en-IN" altLang="en-US" b="1">
                <a:ea typeface="ＭＳ Ｐゴシック" panose="020B0600070205080204" pitchFamily="34" charset="-128"/>
              </a:rPr>
              <a:t>Predefined character classes</a:t>
            </a:r>
            <a:endParaRPr lang="en-IN" altLang="en-US">
              <a:ea typeface="ＭＳ Ｐゴシック" panose="020B0600070205080204" pitchFamily="34" charset="-128"/>
            </a:endParaRPr>
          </a:p>
        </p:txBody>
      </p:sp>
      <p:sp>
        <p:nvSpPr>
          <p:cNvPr id="187395" name="Footer Placeholder 3">
            <a:extLst>
              <a:ext uri="{FF2B5EF4-FFF2-40B4-BE49-F238E27FC236}">
                <a16:creationId xmlns:a16="http://schemas.microsoft.com/office/drawing/2014/main" id="{D65815A5-85F8-ABC8-76E3-CC75E9DD56A1}"/>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87396" name="Slide Number Placeholder 4">
            <a:extLst>
              <a:ext uri="{FF2B5EF4-FFF2-40B4-BE49-F238E27FC236}">
                <a16:creationId xmlns:a16="http://schemas.microsoft.com/office/drawing/2014/main" id="{B3470B62-EA96-FA39-A231-5C12C95687DB}"/>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13511F2-9E2B-4BD7-BFC2-8CEA0FFC4F6B}" type="slidenum">
              <a:rPr lang="en-US" altLang="en-US" sz="1400"/>
              <a:pPr>
                <a:spcBef>
                  <a:spcPct val="0"/>
                </a:spcBef>
                <a:buFontTx/>
                <a:buNone/>
              </a:pPr>
              <a:t>206</a:t>
            </a:fld>
            <a:endParaRPr lang="en-US" altLang="en-US" sz="1400"/>
          </a:p>
        </p:txBody>
      </p:sp>
      <p:pic>
        <p:nvPicPr>
          <p:cNvPr id="187397" name="Picture 5">
            <a:extLst>
              <a:ext uri="{FF2B5EF4-FFF2-40B4-BE49-F238E27FC236}">
                <a16:creationId xmlns:a16="http://schemas.microsoft.com/office/drawing/2014/main" id="{D17AFED3-5DA6-6D70-CA53-9F7A93584F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2150" y="1677988"/>
            <a:ext cx="7569200"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1">
            <a:extLst>
              <a:ext uri="{FF2B5EF4-FFF2-40B4-BE49-F238E27FC236}">
                <a16:creationId xmlns:a16="http://schemas.microsoft.com/office/drawing/2014/main" id="{BA878C4D-7817-370E-45A9-F735A4599017}"/>
              </a:ext>
            </a:extLst>
          </p:cNvPr>
          <p:cNvSpPr>
            <a:spLocks noGrp="1" noChangeArrowheads="1"/>
          </p:cNvSpPr>
          <p:nvPr>
            <p:ph type="title" idx="4294967295"/>
          </p:nvPr>
        </p:nvSpPr>
        <p:spPr>
          <a:xfrm>
            <a:off x="461035" y="170122"/>
            <a:ext cx="8205261" cy="785553"/>
          </a:xfrm>
        </p:spPr>
        <p:txBody>
          <a:bodyPr/>
          <a:lstStyle/>
          <a:p>
            <a:r>
              <a:rPr lang="en-IN" altLang="en-US" b="1">
                <a:ea typeface="ＭＳ Ｐゴシック" panose="020B0600070205080204" pitchFamily="34" charset="-128"/>
              </a:rPr>
              <a:t>Predefined character classes</a:t>
            </a:r>
            <a:endParaRPr lang="en-IN" altLang="en-US">
              <a:ea typeface="ＭＳ Ｐゴシック" panose="020B0600070205080204" pitchFamily="34" charset="-128"/>
            </a:endParaRPr>
          </a:p>
        </p:txBody>
      </p:sp>
      <p:sp>
        <p:nvSpPr>
          <p:cNvPr id="188419" name="Footer Placeholder 3">
            <a:extLst>
              <a:ext uri="{FF2B5EF4-FFF2-40B4-BE49-F238E27FC236}">
                <a16:creationId xmlns:a16="http://schemas.microsoft.com/office/drawing/2014/main" id="{6C073D54-9E23-684B-F30D-1DCFE7A10E92}"/>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88420" name="Slide Number Placeholder 4">
            <a:extLst>
              <a:ext uri="{FF2B5EF4-FFF2-40B4-BE49-F238E27FC236}">
                <a16:creationId xmlns:a16="http://schemas.microsoft.com/office/drawing/2014/main" id="{E5D9D8A3-8B8E-5790-B9B7-5DE2D42E8EEB}"/>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694E78B8-FA4C-4FA3-B9F9-ABE1B271FA75}" type="slidenum">
              <a:rPr lang="en-US" altLang="en-US" sz="1400"/>
              <a:pPr>
                <a:spcBef>
                  <a:spcPct val="0"/>
                </a:spcBef>
                <a:buFontTx/>
                <a:buNone/>
              </a:pPr>
              <a:t>207</a:t>
            </a:fld>
            <a:endParaRPr lang="en-US" altLang="en-US" sz="1400"/>
          </a:p>
        </p:txBody>
      </p:sp>
      <p:pic>
        <p:nvPicPr>
          <p:cNvPr id="188421" name="Picture 2">
            <a:extLst>
              <a:ext uri="{FF2B5EF4-FFF2-40B4-BE49-F238E27FC236}">
                <a16:creationId xmlns:a16="http://schemas.microsoft.com/office/drawing/2014/main" id="{85B3D858-250C-0973-2266-01813817F4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6675" y="2041525"/>
            <a:ext cx="727392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2" name="Picture 6">
            <a:extLst>
              <a:ext uri="{FF2B5EF4-FFF2-40B4-BE49-F238E27FC236}">
                <a16:creationId xmlns:a16="http://schemas.microsoft.com/office/drawing/2014/main" id="{F04D3D2F-97E5-4479-0D77-5CEB7DFA3A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075" y="3789363"/>
            <a:ext cx="6191250"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1">
            <a:extLst>
              <a:ext uri="{FF2B5EF4-FFF2-40B4-BE49-F238E27FC236}">
                <a16:creationId xmlns:a16="http://schemas.microsoft.com/office/drawing/2014/main" id="{4538FC51-575C-15B7-7B0E-6E0AF44E0708}"/>
              </a:ext>
            </a:extLst>
          </p:cNvPr>
          <p:cNvSpPr>
            <a:spLocks noGrp="1" noChangeArrowheads="1"/>
          </p:cNvSpPr>
          <p:nvPr>
            <p:ph type="title" idx="4294967295"/>
          </p:nvPr>
        </p:nvSpPr>
        <p:spPr>
          <a:xfrm>
            <a:off x="461035" y="170122"/>
            <a:ext cx="8205261" cy="785553"/>
          </a:xfrm>
        </p:spPr>
        <p:txBody>
          <a:bodyPr/>
          <a:lstStyle/>
          <a:p>
            <a:r>
              <a:rPr lang="en-IN" altLang="en-US" b="1">
                <a:ea typeface="ＭＳ Ｐゴシック" panose="020B0600070205080204" pitchFamily="34" charset="-128"/>
              </a:rPr>
              <a:t>Quantifiers</a:t>
            </a:r>
            <a:endParaRPr lang="en-IN" altLang="en-US">
              <a:ea typeface="ＭＳ Ｐゴシック" panose="020B0600070205080204" pitchFamily="34" charset="-128"/>
            </a:endParaRPr>
          </a:p>
        </p:txBody>
      </p:sp>
      <p:sp>
        <p:nvSpPr>
          <p:cNvPr id="189443" name="Footer Placeholder 3">
            <a:extLst>
              <a:ext uri="{FF2B5EF4-FFF2-40B4-BE49-F238E27FC236}">
                <a16:creationId xmlns:a16="http://schemas.microsoft.com/office/drawing/2014/main" id="{26975F5A-E34A-D252-CC97-00D6E97EB54E}"/>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89444" name="Slide Number Placeholder 4">
            <a:extLst>
              <a:ext uri="{FF2B5EF4-FFF2-40B4-BE49-F238E27FC236}">
                <a16:creationId xmlns:a16="http://schemas.microsoft.com/office/drawing/2014/main" id="{BD86302C-0C10-D790-64EE-FA7B71682480}"/>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E721B073-4C5B-4A58-91A5-4D3B753050E6}" type="slidenum">
              <a:rPr lang="en-US" altLang="en-US" sz="1400"/>
              <a:pPr>
                <a:spcBef>
                  <a:spcPct val="0"/>
                </a:spcBef>
                <a:buFontTx/>
                <a:buNone/>
              </a:pPr>
              <a:t>208</a:t>
            </a:fld>
            <a:endParaRPr lang="en-US" altLang="en-US" sz="1400"/>
          </a:p>
        </p:txBody>
      </p:sp>
      <p:pic>
        <p:nvPicPr>
          <p:cNvPr id="189445" name="Picture 5">
            <a:extLst>
              <a:ext uri="{FF2B5EF4-FFF2-40B4-BE49-F238E27FC236}">
                <a16:creationId xmlns:a16="http://schemas.microsoft.com/office/drawing/2014/main" id="{AEE62E25-B965-27DE-D645-0746E50D38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151063"/>
            <a:ext cx="7532688"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1">
            <a:extLst>
              <a:ext uri="{FF2B5EF4-FFF2-40B4-BE49-F238E27FC236}">
                <a16:creationId xmlns:a16="http://schemas.microsoft.com/office/drawing/2014/main" id="{87364DB8-13E0-C00B-713F-141A42419F80}"/>
              </a:ext>
            </a:extLst>
          </p:cNvPr>
          <p:cNvSpPr>
            <a:spLocks noGrp="1" noChangeArrowheads="1"/>
          </p:cNvSpPr>
          <p:nvPr>
            <p:ph type="title" idx="4294967295"/>
          </p:nvPr>
        </p:nvSpPr>
        <p:spPr>
          <a:xfrm>
            <a:off x="461035" y="170122"/>
            <a:ext cx="8205261" cy="785553"/>
          </a:xfrm>
        </p:spPr>
        <p:txBody>
          <a:bodyPr/>
          <a:lstStyle/>
          <a:p>
            <a:r>
              <a:rPr lang="en-IN" altLang="en-US" b="1">
                <a:ea typeface="ＭＳ Ｐゴシック" panose="020B0600070205080204" pitchFamily="34" charset="-128"/>
              </a:rPr>
              <a:t>Boundary Matchers</a:t>
            </a:r>
            <a:endParaRPr lang="en-IN" altLang="en-US">
              <a:ea typeface="ＭＳ Ｐゴシック" panose="020B0600070205080204" pitchFamily="34" charset="-128"/>
            </a:endParaRPr>
          </a:p>
        </p:txBody>
      </p:sp>
      <p:sp>
        <p:nvSpPr>
          <p:cNvPr id="190467" name="Footer Placeholder 3">
            <a:extLst>
              <a:ext uri="{FF2B5EF4-FFF2-40B4-BE49-F238E27FC236}">
                <a16:creationId xmlns:a16="http://schemas.microsoft.com/office/drawing/2014/main" id="{40E5F9A7-9233-9D6A-312C-3947A16D19A9}"/>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90468" name="Slide Number Placeholder 4">
            <a:extLst>
              <a:ext uri="{FF2B5EF4-FFF2-40B4-BE49-F238E27FC236}">
                <a16:creationId xmlns:a16="http://schemas.microsoft.com/office/drawing/2014/main" id="{5421ACDC-40F8-A1A4-DC3B-A1630E90EEA3}"/>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4C22238-813A-47FA-B6E8-6C1DE534F042}" type="slidenum">
              <a:rPr lang="en-US" altLang="en-US" sz="1400"/>
              <a:pPr>
                <a:spcBef>
                  <a:spcPct val="0"/>
                </a:spcBef>
                <a:buFontTx/>
                <a:buNone/>
              </a:pPr>
              <a:t>209</a:t>
            </a:fld>
            <a:endParaRPr lang="en-US" altLang="en-US" sz="1400"/>
          </a:p>
        </p:txBody>
      </p:sp>
      <p:pic>
        <p:nvPicPr>
          <p:cNvPr id="190469" name="Picture 2">
            <a:extLst>
              <a:ext uri="{FF2B5EF4-FFF2-40B4-BE49-F238E27FC236}">
                <a16:creationId xmlns:a16="http://schemas.microsoft.com/office/drawing/2014/main" id="{5868322D-182F-79E9-6ECD-2AA8B832D7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3938" y="1677988"/>
            <a:ext cx="7826375"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Content Placeholder 2">
            <a:extLst>
              <a:ext uri="{FF2B5EF4-FFF2-40B4-BE49-F238E27FC236}">
                <a16:creationId xmlns:a16="http://schemas.microsoft.com/office/drawing/2014/main" id="{DB5BE35E-F7A1-1035-692A-CD7CD78B6E22}"/>
              </a:ext>
            </a:extLst>
          </p:cNvPr>
          <p:cNvSpPr>
            <a:spLocks noGrp="1" noChangeArrowheads="1"/>
          </p:cNvSpPr>
          <p:nvPr>
            <p:ph sz="quarter" idx="12"/>
          </p:nvPr>
        </p:nvSpPr>
        <p:spPr/>
        <p:txBody>
          <a:bodyPr/>
          <a:lstStyle/>
          <a:p>
            <a:r>
              <a:rPr lang="en-US" altLang="en-US" sz="3200">
                <a:ea typeface="ＭＳ Ｐゴシック" panose="020B0600070205080204" pitchFamily="34" charset="-128"/>
              </a:rPr>
              <a:t>There are many Integrated Development Environments</a:t>
            </a:r>
          </a:p>
          <a:p>
            <a:pPr lvl="1"/>
            <a:r>
              <a:rPr lang="en-US" altLang="en-US" sz="2800">
                <a:ea typeface="ＭＳ Ｐゴシック" panose="020B0600070205080204" pitchFamily="34" charset="-128"/>
              </a:rPr>
              <a:t>IDLE</a:t>
            </a:r>
          </a:p>
          <a:p>
            <a:pPr lvl="1"/>
            <a:r>
              <a:rPr lang="en-US" altLang="en-US" sz="2800">
                <a:ea typeface="ＭＳ Ｐゴシック" panose="020B0600070205080204" pitchFamily="34" charset="-128"/>
              </a:rPr>
              <a:t>Eclipse + PyDev</a:t>
            </a:r>
          </a:p>
          <a:p>
            <a:pPr lvl="1"/>
            <a:r>
              <a:rPr lang="en-US" altLang="en-US" sz="2800">
                <a:ea typeface="ＭＳ Ｐゴシック" panose="020B0600070205080204" pitchFamily="34" charset="-128"/>
              </a:rPr>
              <a:t>Emacs</a:t>
            </a:r>
          </a:p>
          <a:p>
            <a:r>
              <a:rPr lang="en-US" altLang="en-US" sz="3200">
                <a:ea typeface="ＭＳ Ｐゴシック" panose="020B0600070205080204" pitchFamily="34" charset="-128"/>
              </a:rPr>
              <a:t>As well as enhanced shells</a:t>
            </a:r>
          </a:p>
          <a:p>
            <a:endParaRPr lang="en-US" altLang="en-US" sz="3200">
              <a:ea typeface="ＭＳ Ｐゴシック" panose="020B0600070205080204" pitchFamily="34" charset="-128"/>
            </a:endParaRPr>
          </a:p>
        </p:txBody>
      </p:sp>
      <p:sp>
        <p:nvSpPr>
          <p:cNvPr id="40962" name="Title 1">
            <a:extLst>
              <a:ext uri="{FF2B5EF4-FFF2-40B4-BE49-F238E27FC236}">
                <a16:creationId xmlns:a16="http://schemas.microsoft.com/office/drawing/2014/main" id="{B8083612-C8FA-40DD-962F-64D9BA86DE0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Python IDEs and Shells</a:t>
            </a: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itle 1">
            <a:extLst>
              <a:ext uri="{FF2B5EF4-FFF2-40B4-BE49-F238E27FC236}">
                <a16:creationId xmlns:a16="http://schemas.microsoft.com/office/drawing/2014/main" id="{B470106C-6493-E24A-1E36-EC6F230CB148}"/>
              </a:ext>
            </a:extLst>
          </p:cNvPr>
          <p:cNvSpPr>
            <a:spLocks noGrp="1" noChangeArrowheads="1"/>
          </p:cNvSpPr>
          <p:nvPr>
            <p:ph type="title" idx="4294967295"/>
          </p:nvPr>
        </p:nvSpPr>
        <p:spPr>
          <a:xfrm>
            <a:off x="461035" y="170122"/>
            <a:ext cx="8205261" cy="785553"/>
          </a:xfrm>
        </p:spPr>
        <p:txBody>
          <a:bodyPr/>
          <a:lstStyle/>
          <a:p>
            <a:r>
              <a:rPr lang="en-IN" altLang="en-US" b="1">
                <a:ea typeface="ＭＳ Ｐゴシック" panose="020B0600070205080204" pitchFamily="34" charset="-128"/>
              </a:rPr>
              <a:t>Boundary Matchers</a:t>
            </a:r>
            <a:endParaRPr lang="en-IN" altLang="en-US">
              <a:ea typeface="ＭＳ Ｐゴシック" panose="020B0600070205080204" pitchFamily="34" charset="-128"/>
            </a:endParaRPr>
          </a:p>
        </p:txBody>
      </p:sp>
      <p:sp>
        <p:nvSpPr>
          <p:cNvPr id="191491" name="Footer Placeholder 3">
            <a:extLst>
              <a:ext uri="{FF2B5EF4-FFF2-40B4-BE49-F238E27FC236}">
                <a16:creationId xmlns:a16="http://schemas.microsoft.com/office/drawing/2014/main" id="{A943571D-64CD-A55A-AA0F-01BC2486B46E}"/>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91492" name="Slide Number Placeholder 4">
            <a:extLst>
              <a:ext uri="{FF2B5EF4-FFF2-40B4-BE49-F238E27FC236}">
                <a16:creationId xmlns:a16="http://schemas.microsoft.com/office/drawing/2014/main" id="{BA5E55C7-1A73-E238-AD74-188FFDC46833}"/>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780FACD-99F9-4C82-9723-F5B78B0B7900}" type="slidenum">
              <a:rPr lang="en-US" altLang="en-US" sz="1400"/>
              <a:pPr>
                <a:spcBef>
                  <a:spcPct val="0"/>
                </a:spcBef>
                <a:buFontTx/>
                <a:buNone/>
              </a:pPr>
              <a:t>210</a:t>
            </a:fld>
            <a:endParaRPr lang="en-US" altLang="en-US" sz="1400"/>
          </a:p>
        </p:txBody>
      </p:sp>
      <p:pic>
        <p:nvPicPr>
          <p:cNvPr id="191493" name="Picture 5">
            <a:extLst>
              <a:ext uri="{FF2B5EF4-FFF2-40B4-BE49-F238E27FC236}">
                <a16:creationId xmlns:a16="http://schemas.microsoft.com/office/drawing/2014/main" id="{0A07B687-B48F-F06C-1913-A43C877B57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6525" y="1265238"/>
            <a:ext cx="7104063" cy="31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a:extLst>
              <a:ext uri="{FF2B5EF4-FFF2-40B4-BE49-F238E27FC236}">
                <a16:creationId xmlns:a16="http://schemas.microsoft.com/office/drawing/2014/main" id="{8B477E62-5F42-BA22-5323-2B80C0638C1E}"/>
              </a:ext>
            </a:extLst>
          </p:cNvPr>
          <p:cNvSpPr>
            <a:spLocks noGrp="1" noChangeArrowheads="1"/>
          </p:cNvSpPr>
          <p:nvPr>
            <p:ph type="title" idx="4294967295"/>
          </p:nvPr>
        </p:nvSpPr>
        <p:spPr>
          <a:xfrm>
            <a:off x="461035" y="170122"/>
            <a:ext cx="8205261" cy="785553"/>
          </a:xfrm>
        </p:spPr>
        <p:txBody>
          <a:bodyPr/>
          <a:lstStyle/>
          <a:p>
            <a:r>
              <a:rPr lang="en-IN" altLang="en-US" b="1">
                <a:ea typeface="ＭＳ Ｐゴシック" panose="020B0600070205080204" pitchFamily="34" charset="-128"/>
              </a:rPr>
              <a:t>Boundary Matchers</a:t>
            </a:r>
            <a:endParaRPr lang="en-IN" altLang="en-US">
              <a:ea typeface="ＭＳ Ｐゴシック" panose="020B0600070205080204" pitchFamily="34" charset="-128"/>
            </a:endParaRPr>
          </a:p>
        </p:txBody>
      </p:sp>
      <p:sp>
        <p:nvSpPr>
          <p:cNvPr id="192515" name="Footer Placeholder 3">
            <a:extLst>
              <a:ext uri="{FF2B5EF4-FFF2-40B4-BE49-F238E27FC236}">
                <a16:creationId xmlns:a16="http://schemas.microsoft.com/office/drawing/2014/main" id="{6F864E2B-C7B5-DCB9-AFE9-C7D8157C0724}"/>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92516" name="Slide Number Placeholder 4">
            <a:extLst>
              <a:ext uri="{FF2B5EF4-FFF2-40B4-BE49-F238E27FC236}">
                <a16:creationId xmlns:a16="http://schemas.microsoft.com/office/drawing/2014/main" id="{171C2232-E439-9B1E-4B6F-0E8486C34CE8}"/>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651DEF7E-367F-48C1-9D63-291503556A30}" type="slidenum">
              <a:rPr lang="en-US" altLang="en-US" sz="1400"/>
              <a:pPr>
                <a:spcBef>
                  <a:spcPct val="0"/>
                </a:spcBef>
                <a:buFontTx/>
                <a:buNone/>
              </a:pPr>
              <a:t>211</a:t>
            </a:fld>
            <a:endParaRPr lang="en-US" altLang="en-US" sz="1400"/>
          </a:p>
        </p:txBody>
      </p:sp>
      <p:pic>
        <p:nvPicPr>
          <p:cNvPr id="192517" name="Picture 2">
            <a:extLst>
              <a:ext uri="{FF2B5EF4-FFF2-40B4-BE49-F238E27FC236}">
                <a16:creationId xmlns:a16="http://schemas.microsoft.com/office/drawing/2014/main" id="{7B06898F-0F24-1A6E-9B9C-7E8D24130E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6938" y="1768475"/>
            <a:ext cx="7350125"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itle 1">
            <a:extLst>
              <a:ext uri="{FF2B5EF4-FFF2-40B4-BE49-F238E27FC236}">
                <a16:creationId xmlns:a16="http://schemas.microsoft.com/office/drawing/2014/main" id="{5BAA7B1A-8AA4-6F15-DC5D-4723E9341446}"/>
              </a:ext>
            </a:extLst>
          </p:cNvPr>
          <p:cNvSpPr>
            <a:spLocks noGrp="1" noChangeArrowheads="1"/>
          </p:cNvSpPr>
          <p:nvPr>
            <p:ph type="title" idx="4294967295"/>
          </p:nvPr>
        </p:nvSpPr>
        <p:spPr>
          <a:xfrm>
            <a:off x="461035" y="170122"/>
            <a:ext cx="8205261" cy="785553"/>
          </a:xfrm>
        </p:spPr>
        <p:txBody>
          <a:bodyPr/>
          <a:lstStyle/>
          <a:p>
            <a:r>
              <a:rPr lang="en-IN" altLang="en-US" b="1">
                <a:ea typeface="ＭＳ Ｐゴシック" panose="020B0600070205080204" pitchFamily="34" charset="-128"/>
              </a:rPr>
              <a:t>Boundary Matchers</a:t>
            </a:r>
            <a:endParaRPr lang="en-IN" altLang="en-US">
              <a:ea typeface="ＭＳ Ｐゴシック" panose="020B0600070205080204" pitchFamily="34" charset="-128"/>
            </a:endParaRPr>
          </a:p>
        </p:txBody>
      </p:sp>
      <p:sp>
        <p:nvSpPr>
          <p:cNvPr id="193539" name="Footer Placeholder 3">
            <a:extLst>
              <a:ext uri="{FF2B5EF4-FFF2-40B4-BE49-F238E27FC236}">
                <a16:creationId xmlns:a16="http://schemas.microsoft.com/office/drawing/2014/main" id="{059B2BBF-E57E-D7CE-C4BE-D07C11D12895}"/>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93540" name="Slide Number Placeholder 4">
            <a:extLst>
              <a:ext uri="{FF2B5EF4-FFF2-40B4-BE49-F238E27FC236}">
                <a16:creationId xmlns:a16="http://schemas.microsoft.com/office/drawing/2014/main" id="{4B40A783-6198-876E-DCEF-CAAFA87F1843}"/>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784E4B7-F9C2-4013-9534-3D3C6E8EAB01}" type="slidenum">
              <a:rPr lang="en-US" altLang="en-US" sz="1400"/>
              <a:pPr>
                <a:spcBef>
                  <a:spcPct val="0"/>
                </a:spcBef>
                <a:buFontTx/>
                <a:buNone/>
              </a:pPr>
              <a:t>212</a:t>
            </a:fld>
            <a:endParaRPr lang="en-US" altLang="en-US" sz="1400"/>
          </a:p>
        </p:txBody>
      </p:sp>
      <p:pic>
        <p:nvPicPr>
          <p:cNvPr id="193541" name="Picture 5">
            <a:extLst>
              <a:ext uri="{FF2B5EF4-FFF2-40B4-BE49-F238E27FC236}">
                <a16:creationId xmlns:a16="http://schemas.microsoft.com/office/drawing/2014/main" id="{6FEE5614-D7A1-A4BF-E28B-4731C3CD6E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8238" y="1733550"/>
            <a:ext cx="7472362"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a:extLst>
              <a:ext uri="{FF2B5EF4-FFF2-40B4-BE49-F238E27FC236}">
                <a16:creationId xmlns:a16="http://schemas.microsoft.com/office/drawing/2014/main" id="{1F2D33C4-F5A8-7C63-E0EB-9D6C38E6B914}"/>
              </a:ext>
            </a:extLst>
          </p:cNvPr>
          <p:cNvSpPr>
            <a:spLocks noGrp="1" noChangeArrowheads="1"/>
          </p:cNvSpPr>
          <p:nvPr>
            <p:ph type="title" idx="4294967295"/>
          </p:nvPr>
        </p:nvSpPr>
        <p:spPr>
          <a:xfrm>
            <a:off x="461035" y="170122"/>
            <a:ext cx="8205261" cy="785553"/>
          </a:xfrm>
        </p:spPr>
        <p:txBody>
          <a:bodyPr/>
          <a:lstStyle/>
          <a:p>
            <a:r>
              <a:rPr lang="en-IN" altLang="en-US" b="1">
                <a:ea typeface="ＭＳ Ｐゴシック" panose="020B0600070205080204" pitchFamily="34" charset="-128"/>
              </a:rPr>
              <a:t>Boundary Matchers</a:t>
            </a:r>
            <a:endParaRPr lang="en-IN" altLang="en-US">
              <a:ea typeface="ＭＳ Ｐゴシック" panose="020B0600070205080204" pitchFamily="34" charset="-128"/>
            </a:endParaRPr>
          </a:p>
        </p:txBody>
      </p:sp>
      <p:sp>
        <p:nvSpPr>
          <p:cNvPr id="194563" name="Footer Placeholder 3">
            <a:extLst>
              <a:ext uri="{FF2B5EF4-FFF2-40B4-BE49-F238E27FC236}">
                <a16:creationId xmlns:a16="http://schemas.microsoft.com/office/drawing/2014/main" id="{32870F09-E9E8-A31E-39C0-C8ADE8FEB468}"/>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94564" name="Slide Number Placeholder 4">
            <a:extLst>
              <a:ext uri="{FF2B5EF4-FFF2-40B4-BE49-F238E27FC236}">
                <a16:creationId xmlns:a16="http://schemas.microsoft.com/office/drawing/2014/main" id="{F3FDA43F-E243-4E11-600F-9613C871975D}"/>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F47EAF1A-5219-4C51-A918-E7E4EA84AE22}" type="slidenum">
              <a:rPr lang="en-US" altLang="en-US" sz="1400"/>
              <a:pPr>
                <a:spcBef>
                  <a:spcPct val="0"/>
                </a:spcBef>
                <a:buFontTx/>
                <a:buNone/>
              </a:pPr>
              <a:t>213</a:t>
            </a:fld>
            <a:endParaRPr lang="en-US" altLang="en-US" sz="1400"/>
          </a:p>
        </p:txBody>
      </p:sp>
      <p:pic>
        <p:nvPicPr>
          <p:cNvPr id="194565" name="Picture 2">
            <a:extLst>
              <a:ext uri="{FF2B5EF4-FFF2-40B4-BE49-F238E27FC236}">
                <a16:creationId xmlns:a16="http://schemas.microsoft.com/office/drawing/2014/main" id="{2BBCBD2D-0973-0E43-DC7A-2204B7CD20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8838" y="1422400"/>
            <a:ext cx="5035550" cy="367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itle 1">
            <a:extLst>
              <a:ext uri="{FF2B5EF4-FFF2-40B4-BE49-F238E27FC236}">
                <a16:creationId xmlns:a16="http://schemas.microsoft.com/office/drawing/2014/main" id="{0969CE15-8D0A-05DC-1DBC-308917FEA0AB}"/>
              </a:ext>
            </a:extLst>
          </p:cNvPr>
          <p:cNvSpPr>
            <a:spLocks noGrp="1" noChangeArrowheads="1"/>
          </p:cNvSpPr>
          <p:nvPr>
            <p:ph type="title" idx="4294967295"/>
          </p:nvPr>
        </p:nvSpPr>
        <p:spPr>
          <a:xfrm>
            <a:off x="461035" y="170122"/>
            <a:ext cx="8205261" cy="785553"/>
          </a:xfrm>
        </p:spPr>
        <p:txBody>
          <a:bodyPr/>
          <a:lstStyle/>
          <a:p>
            <a:r>
              <a:rPr lang="en-IN" altLang="en-US" b="1">
                <a:ea typeface="ＭＳ Ｐゴシック" panose="020B0600070205080204" pitchFamily="34" charset="-128"/>
              </a:rPr>
              <a:t>Functions</a:t>
            </a:r>
            <a:endParaRPr lang="en-IN" altLang="en-US">
              <a:ea typeface="ＭＳ Ｐゴシック" panose="020B0600070205080204" pitchFamily="34" charset="-128"/>
            </a:endParaRPr>
          </a:p>
        </p:txBody>
      </p:sp>
      <p:sp>
        <p:nvSpPr>
          <p:cNvPr id="195587" name="Footer Placeholder 3">
            <a:extLst>
              <a:ext uri="{FF2B5EF4-FFF2-40B4-BE49-F238E27FC236}">
                <a16:creationId xmlns:a16="http://schemas.microsoft.com/office/drawing/2014/main" id="{928914CE-F0F2-E441-080B-5AE49B3E0D7C}"/>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95588" name="Slide Number Placeholder 4">
            <a:extLst>
              <a:ext uri="{FF2B5EF4-FFF2-40B4-BE49-F238E27FC236}">
                <a16:creationId xmlns:a16="http://schemas.microsoft.com/office/drawing/2014/main" id="{C3C82822-E738-C1C1-F463-45ED53274DFE}"/>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F8548BFC-6F5E-4CC3-A2A5-38203BDE8309}" type="slidenum">
              <a:rPr lang="en-US" altLang="en-US" sz="1400"/>
              <a:pPr>
                <a:spcBef>
                  <a:spcPct val="0"/>
                </a:spcBef>
                <a:buFontTx/>
                <a:buNone/>
              </a:pPr>
              <a:t>214</a:t>
            </a:fld>
            <a:endParaRPr lang="en-US" altLang="en-US" sz="1400"/>
          </a:p>
        </p:txBody>
      </p:sp>
      <p:pic>
        <p:nvPicPr>
          <p:cNvPr id="195589" name="Picture 5">
            <a:extLst>
              <a:ext uri="{FF2B5EF4-FFF2-40B4-BE49-F238E27FC236}">
                <a16:creationId xmlns:a16="http://schemas.microsoft.com/office/drawing/2014/main" id="{B393CBD8-6926-4C18-7254-3FCBF0BC70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525" y="1736725"/>
            <a:ext cx="861695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1">
            <a:extLst>
              <a:ext uri="{FF2B5EF4-FFF2-40B4-BE49-F238E27FC236}">
                <a16:creationId xmlns:a16="http://schemas.microsoft.com/office/drawing/2014/main" id="{20A09CE6-BB23-9CD6-479D-7A02A5EFD798}"/>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Regular Expressions</a:t>
            </a:r>
          </a:p>
        </p:txBody>
      </p:sp>
      <p:graphicFrame>
        <p:nvGraphicFramePr>
          <p:cNvPr id="6" name="Content Placeholder 5">
            <a:extLst>
              <a:ext uri="{FF2B5EF4-FFF2-40B4-BE49-F238E27FC236}">
                <a16:creationId xmlns:a16="http://schemas.microsoft.com/office/drawing/2014/main" id="{8421AFF8-CD54-41C1-8098-D66FA08248A6}"/>
              </a:ext>
            </a:extLst>
          </p:cNvPr>
          <p:cNvGraphicFramePr>
            <a:graphicFrameLocks noGrp="1"/>
          </p:cNvGraphicFramePr>
          <p:nvPr>
            <p:ph idx="4294967295"/>
          </p:nvPr>
        </p:nvGraphicFramePr>
        <p:xfrm>
          <a:off x="771525" y="1414463"/>
          <a:ext cx="7600950" cy="4683126"/>
        </p:xfrm>
        <a:graphic>
          <a:graphicData uri="http://schemas.openxmlformats.org/drawingml/2006/table">
            <a:tbl>
              <a:tblPr/>
              <a:tblGrid>
                <a:gridCol w="884334">
                  <a:extLst>
                    <a:ext uri="{9D8B030D-6E8A-4147-A177-3AD203B41FA5}">
                      <a16:colId xmlns:a16="http://schemas.microsoft.com/office/drawing/2014/main" val="20000"/>
                    </a:ext>
                  </a:extLst>
                </a:gridCol>
                <a:gridCol w="4182966">
                  <a:extLst>
                    <a:ext uri="{9D8B030D-6E8A-4147-A177-3AD203B41FA5}">
                      <a16:colId xmlns:a16="http://schemas.microsoft.com/office/drawing/2014/main" val="20001"/>
                    </a:ext>
                  </a:extLst>
                </a:gridCol>
                <a:gridCol w="2533650">
                  <a:extLst>
                    <a:ext uri="{9D8B030D-6E8A-4147-A177-3AD203B41FA5}">
                      <a16:colId xmlns:a16="http://schemas.microsoft.com/office/drawing/2014/main" val="20002"/>
                    </a:ext>
                  </a:extLst>
                </a:gridCol>
              </a:tblGrid>
              <a:tr h="320695">
                <a:tc>
                  <a:txBody>
                    <a:bodyPr/>
                    <a:lstStyle/>
                    <a:p>
                      <a:pPr algn="l" fontAlgn="t"/>
                      <a:r>
                        <a:rPr lang="en-IN" sz="1600" dirty="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A set of characters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dirty="0">
                          <a:effectLst/>
                        </a:rPr>
                        <a:t>"[a-m]"</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0"/>
                  </a:ext>
                </a:extLst>
              </a:tr>
              <a:tr h="941338">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Signals a special sequence (can also be used to escape special characters)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"\d"</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95541">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600">
                          <a:effectLst/>
                        </a:rPr>
                        <a:t>Any character (except newline character)</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"he..o"</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2"/>
                  </a:ext>
                </a:extLst>
              </a:tr>
              <a:tr h="320695">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Starts with</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"^hello"</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20695">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Ends with</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"world$"</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4"/>
                  </a:ext>
                </a:extLst>
              </a:tr>
              <a:tr h="422642">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Zero or more occurrences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"aix*"</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22642">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One or more occurrences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"aix+"</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6"/>
                  </a:ext>
                </a:extLst>
              </a:tr>
              <a:tr h="595541">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Excactly the specified number of occurrences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"al{2}"</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20695">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Either or</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"falls|stays"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0008"/>
                  </a:ext>
                </a:extLst>
              </a:tr>
              <a:tr h="422642">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Capture and group</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endParaRPr lang="en-IN" sz="1600" dirty="0"/>
                    </a:p>
                  </a:txBody>
                  <a:tcPr marL="57638" marR="57638" marT="28816" marB="28816">
                    <a:lnL w="7620" cap="flat" cmpd="sng" algn="ctr">
                      <a:solidFill>
                        <a:srgbClr val="CCCCCC"/>
                      </a:solidFill>
                      <a:prstDash val="solid"/>
                      <a:round/>
                      <a:headEnd type="none" w="med" len="med"/>
                      <a:tailEnd type="none" w="med" len="med"/>
                    </a:lnL>
                    <a:lnT w="7620" cap="flat" cmpd="sng" algn="ctr">
                      <a:solidFill>
                        <a:srgbClr val="DDDDDD"/>
                      </a:solidFill>
                      <a:prstDash val="solid"/>
                      <a:round/>
                      <a:headEnd type="none" w="med" len="med"/>
                      <a:tailEnd type="none" w="med" len="med"/>
                    </a:lnT>
                  </a:tcPr>
                </a:tc>
                <a:extLst>
                  <a:ext uri="{0D108BD9-81ED-4DB2-BD59-A6C34878D82A}">
                    <a16:rowId xmlns:a16="http://schemas.microsoft.com/office/drawing/2014/main" val="10009"/>
                  </a:ext>
                </a:extLst>
              </a:tr>
            </a:tbl>
          </a:graphicData>
        </a:graphic>
      </p:graphicFrame>
      <p:sp>
        <p:nvSpPr>
          <p:cNvPr id="196660" name="Footer Placeholder 3">
            <a:extLst>
              <a:ext uri="{FF2B5EF4-FFF2-40B4-BE49-F238E27FC236}">
                <a16:creationId xmlns:a16="http://schemas.microsoft.com/office/drawing/2014/main" id="{647B62F4-1B3F-76B9-DEDE-4F88A5C87525}"/>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96661" name="Slide Number Placeholder 4">
            <a:extLst>
              <a:ext uri="{FF2B5EF4-FFF2-40B4-BE49-F238E27FC236}">
                <a16:creationId xmlns:a16="http://schemas.microsoft.com/office/drawing/2014/main" id="{903662B2-83ED-C1E8-A28E-59F9CBD74BA7}"/>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BF73847-FF55-4864-BC2F-DBD32DAC4FC0}" type="slidenum">
              <a:rPr lang="en-US" altLang="en-US" sz="1400"/>
              <a:pPr>
                <a:spcBef>
                  <a:spcPct val="0"/>
                </a:spcBef>
                <a:buFontTx/>
                <a:buNone/>
              </a:pPr>
              <a:t>215</a:t>
            </a:fld>
            <a:endParaRPr lang="en-US" altLang="en-US" sz="140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itle 1">
            <a:extLst>
              <a:ext uri="{FF2B5EF4-FFF2-40B4-BE49-F238E27FC236}">
                <a16:creationId xmlns:a16="http://schemas.microsoft.com/office/drawing/2014/main" id="{CE9228DE-C73F-3095-DDE1-E0529B871BF7}"/>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Regular Expressions</a:t>
            </a:r>
          </a:p>
        </p:txBody>
      </p:sp>
      <p:sp>
        <p:nvSpPr>
          <p:cNvPr id="197635" name="Footer Placeholder 3">
            <a:extLst>
              <a:ext uri="{FF2B5EF4-FFF2-40B4-BE49-F238E27FC236}">
                <a16:creationId xmlns:a16="http://schemas.microsoft.com/office/drawing/2014/main" id="{6F7AC0D3-93BF-506B-89C8-5BA41DC83845}"/>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97636" name="Slide Number Placeholder 4">
            <a:extLst>
              <a:ext uri="{FF2B5EF4-FFF2-40B4-BE49-F238E27FC236}">
                <a16:creationId xmlns:a16="http://schemas.microsoft.com/office/drawing/2014/main" id="{77313DCA-FCD6-DE4E-B5F4-6CFAE0EFE2DB}"/>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0403AD6-F1B0-40B1-BC26-078AF18E3438}" type="slidenum">
              <a:rPr lang="en-US" altLang="en-US" sz="1400"/>
              <a:pPr>
                <a:spcBef>
                  <a:spcPct val="0"/>
                </a:spcBef>
                <a:buFontTx/>
                <a:buNone/>
              </a:pPr>
              <a:t>216</a:t>
            </a:fld>
            <a:endParaRPr lang="en-US" altLang="en-US" sz="1400"/>
          </a:p>
        </p:txBody>
      </p:sp>
      <p:graphicFrame>
        <p:nvGraphicFramePr>
          <p:cNvPr id="7" name="Table 6">
            <a:extLst>
              <a:ext uri="{FF2B5EF4-FFF2-40B4-BE49-F238E27FC236}">
                <a16:creationId xmlns:a16="http://schemas.microsoft.com/office/drawing/2014/main" id="{DF517A3A-A12A-92E6-D338-03090E228D55}"/>
              </a:ext>
            </a:extLst>
          </p:cNvPr>
          <p:cNvGraphicFramePr>
            <a:graphicFrameLocks noGrp="1"/>
          </p:cNvGraphicFramePr>
          <p:nvPr/>
        </p:nvGraphicFramePr>
        <p:xfrm>
          <a:off x="465138" y="1460500"/>
          <a:ext cx="8281987" cy="4572002"/>
        </p:xfrm>
        <a:graphic>
          <a:graphicData uri="http://schemas.openxmlformats.org/drawingml/2006/table">
            <a:tbl>
              <a:tblPr/>
              <a:tblGrid>
                <a:gridCol w="1018903">
                  <a:extLst>
                    <a:ext uri="{9D8B030D-6E8A-4147-A177-3AD203B41FA5}">
                      <a16:colId xmlns:a16="http://schemas.microsoft.com/office/drawing/2014/main" val="20000"/>
                    </a:ext>
                  </a:extLst>
                </a:gridCol>
                <a:gridCol w="6244181">
                  <a:extLst>
                    <a:ext uri="{9D8B030D-6E8A-4147-A177-3AD203B41FA5}">
                      <a16:colId xmlns:a16="http://schemas.microsoft.com/office/drawing/2014/main" val="20001"/>
                    </a:ext>
                  </a:extLst>
                </a:gridCol>
                <a:gridCol w="1018903">
                  <a:extLst>
                    <a:ext uri="{9D8B030D-6E8A-4147-A177-3AD203B41FA5}">
                      <a16:colId xmlns:a16="http://schemas.microsoft.com/office/drawing/2014/main" val="20002"/>
                    </a:ext>
                  </a:extLst>
                </a:gridCol>
              </a:tblGrid>
              <a:tr h="350467">
                <a:tc>
                  <a:txBody>
                    <a:bodyPr/>
                    <a:lstStyle/>
                    <a:p>
                      <a:pPr algn="l" fontAlgn="t"/>
                      <a:r>
                        <a:rPr lang="en-IN" sz="1200">
                          <a:effectLst/>
                        </a:rPr>
                        <a:t>Character</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Description</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Example</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50467">
                <a:tc>
                  <a:txBody>
                    <a:bodyPr/>
                    <a:lstStyle/>
                    <a:p>
                      <a:pPr algn="l" fontAlgn="t"/>
                      <a:r>
                        <a:rPr lang="en-IN" sz="1200">
                          <a:effectLst/>
                        </a:rPr>
                        <a:t>\A</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if the specified characters are at the beginning of the string</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"\AThe"</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1"/>
                  </a:ext>
                </a:extLst>
              </a:tr>
              <a:tr h="637213">
                <a:tc>
                  <a:txBody>
                    <a:bodyPr/>
                    <a:lstStyle/>
                    <a:p>
                      <a:pPr algn="l" fontAlgn="t"/>
                      <a:r>
                        <a:rPr lang="en-IN" sz="1200">
                          <a:effectLst/>
                        </a:rPr>
                        <a:t>\b</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specified characters are at the beginning or at the end of a word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r"\bain"</a:t>
                      </a:r>
                      <a:br>
                        <a:rPr lang="en-IN" sz="1200">
                          <a:effectLst/>
                        </a:rPr>
                      </a:br>
                      <a:r>
                        <a:rPr lang="en-IN" sz="1200">
                          <a:effectLst/>
                        </a:rPr>
                        <a:t>r"ain\b"</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37213">
                <a:tc>
                  <a:txBody>
                    <a:bodyPr/>
                    <a:lstStyle/>
                    <a:p>
                      <a:pPr algn="l" fontAlgn="t"/>
                      <a:r>
                        <a:rPr lang="en-IN" sz="1200">
                          <a:effectLst/>
                        </a:rPr>
                        <a:t>\B</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specified characters are present, but NOT at the beginning (or at the end) of a word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r"\Bain"</a:t>
                      </a:r>
                      <a:br>
                        <a:rPr lang="en-IN" sz="1200">
                          <a:effectLst/>
                        </a:rPr>
                      </a:br>
                      <a:r>
                        <a:rPr lang="en-IN" sz="1200">
                          <a:effectLst/>
                        </a:rPr>
                        <a:t>r"ain\B"</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3"/>
                  </a:ext>
                </a:extLst>
              </a:tr>
              <a:tr h="350467">
                <a:tc>
                  <a:txBody>
                    <a:bodyPr/>
                    <a:lstStyle/>
                    <a:p>
                      <a:pPr algn="l" fontAlgn="t"/>
                      <a:r>
                        <a:rPr lang="en-IN" sz="1200">
                          <a:effectLst/>
                        </a:rPr>
                        <a:t>\d</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string contains digits (numbers from 0-9)</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50467">
                <a:tc>
                  <a:txBody>
                    <a:bodyPr/>
                    <a:lstStyle/>
                    <a:p>
                      <a:pPr algn="l" fontAlgn="t"/>
                      <a:r>
                        <a:rPr lang="en-IN" sz="1200">
                          <a:effectLst/>
                        </a:rPr>
                        <a:t>\D</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string DOES NOT contain digits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5"/>
                  </a:ext>
                </a:extLst>
              </a:tr>
              <a:tr h="350467">
                <a:tc>
                  <a:txBody>
                    <a:bodyPr/>
                    <a:lstStyle/>
                    <a:p>
                      <a:pPr algn="l" fontAlgn="t"/>
                      <a:r>
                        <a:rPr lang="en-IN" sz="1200">
                          <a:effectLst/>
                        </a:rPr>
                        <a:t>\s</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string contains a white space character</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50467">
                <a:tc>
                  <a:txBody>
                    <a:bodyPr/>
                    <a:lstStyle/>
                    <a:p>
                      <a:pPr algn="l" fontAlgn="t"/>
                      <a:r>
                        <a:rPr lang="en-IN" sz="1200">
                          <a:effectLst/>
                        </a:rPr>
                        <a:t>\S</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string DOES NOT contain a white space character</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7"/>
                  </a:ext>
                </a:extLst>
              </a:tr>
              <a:tr h="493840">
                <a:tc>
                  <a:txBody>
                    <a:bodyPr/>
                    <a:lstStyle/>
                    <a:p>
                      <a:pPr algn="l" fontAlgn="t"/>
                      <a:r>
                        <a:rPr lang="en-IN" sz="1200">
                          <a:effectLst/>
                        </a:rPr>
                        <a:t>\w</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string contains any word characters (characters from a to Z, digits from 0-9, and the underscore _ character)</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"\w"</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50467">
                <a:tc>
                  <a:txBody>
                    <a:bodyPr/>
                    <a:lstStyle/>
                    <a:p>
                      <a:pPr algn="l" fontAlgn="t"/>
                      <a:r>
                        <a:rPr lang="en-IN" sz="1200">
                          <a:effectLst/>
                        </a:rPr>
                        <a:t>\W</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string DOES NOT contain any word characters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"\W"</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9"/>
                  </a:ext>
                </a:extLst>
              </a:tr>
              <a:tr h="350467">
                <a:tc>
                  <a:txBody>
                    <a:bodyPr/>
                    <a:lstStyle/>
                    <a:p>
                      <a:pPr algn="l" fontAlgn="t"/>
                      <a:r>
                        <a:rPr lang="en-IN" sz="1200">
                          <a:effectLst/>
                        </a:rPr>
                        <a:t>\Z</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200">
                          <a:effectLst/>
                        </a:rPr>
                        <a:t>Returns a match if the specified characters are at the end of the string</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200" dirty="0">
                          <a:effectLst/>
                        </a:rPr>
                        <a:t>"Spain\Z"</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1">
            <a:extLst>
              <a:ext uri="{FF2B5EF4-FFF2-40B4-BE49-F238E27FC236}">
                <a16:creationId xmlns:a16="http://schemas.microsoft.com/office/drawing/2014/main" id="{A59C5B2F-8D18-2A8D-5F6E-3DB67D1F19F6}"/>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Regular Expressions</a:t>
            </a:r>
          </a:p>
        </p:txBody>
      </p:sp>
      <p:sp>
        <p:nvSpPr>
          <p:cNvPr id="198659" name="Footer Placeholder 3">
            <a:extLst>
              <a:ext uri="{FF2B5EF4-FFF2-40B4-BE49-F238E27FC236}">
                <a16:creationId xmlns:a16="http://schemas.microsoft.com/office/drawing/2014/main" id="{D1723149-2D7B-C3B8-627A-387E75482DF0}"/>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98660" name="Slide Number Placeholder 4">
            <a:extLst>
              <a:ext uri="{FF2B5EF4-FFF2-40B4-BE49-F238E27FC236}">
                <a16:creationId xmlns:a16="http://schemas.microsoft.com/office/drawing/2014/main" id="{F0BE9919-5B92-F487-C170-6AEC321C30F5}"/>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CCC2B963-5E58-45CD-B08D-F649264BBF03}" type="slidenum">
              <a:rPr lang="en-US" altLang="en-US" sz="1400"/>
              <a:pPr>
                <a:spcBef>
                  <a:spcPct val="0"/>
                </a:spcBef>
                <a:buFontTx/>
                <a:buNone/>
              </a:pPr>
              <a:t>217</a:t>
            </a:fld>
            <a:endParaRPr lang="en-US" altLang="en-US" sz="1400"/>
          </a:p>
        </p:txBody>
      </p:sp>
      <p:graphicFrame>
        <p:nvGraphicFramePr>
          <p:cNvPr id="3" name="Table 2">
            <a:extLst>
              <a:ext uri="{FF2B5EF4-FFF2-40B4-BE49-F238E27FC236}">
                <a16:creationId xmlns:a16="http://schemas.microsoft.com/office/drawing/2014/main" id="{DDD99567-B907-D14A-91EB-676107DA7112}"/>
              </a:ext>
            </a:extLst>
          </p:cNvPr>
          <p:cNvGraphicFramePr>
            <a:graphicFrameLocks noGrp="1"/>
          </p:cNvGraphicFramePr>
          <p:nvPr/>
        </p:nvGraphicFramePr>
        <p:xfrm>
          <a:off x="388938" y="1524000"/>
          <a:ext cx="8496300" cy="4660898"/>
        </p:xfrm>
        <a:graphic>
          <a:graphicData uri="http://schemas.openxmlformats.org/drawingml/2006/table">
            <a:tbl>
              <a:tblPr/>
              <a:tblGrid>
                <a:gridCol w="1045270">
                  <a:extLst>
                    <a:ext uri="{9D8B030D-6E8A-4147-A177-3AD203B41FA5}">
                      <a16:colId xmlns:a16="http://schemas.microsoft.com/office/drawing/2014/main" val="20000"/>
                    </a:ext>
                  </a:extLst>
                </a:gridCol>
                <a:gridCol w="7451030">
                  <a:extLst>
                    <a:ext uri="{9D8B030D-6E8A-4147-A177-3AD203B41FA5}">
                      <a16:colId xmlns:a16="http://schemas.microsoft.com/office/drawing/2014/main" val="20001"/>
                    </a:ext>
                  </a:extLst>
                </a:gridCol>
              </a:tblGrid>
              <a:tr h="516625">
                <a:tc>
                  <a:txBody>
                    <a:bodyPr/>
                    <a:lstStyle/>
                    <a:p>
                      <a:pPr algn="l" fontAlgn="t"/>
                      <a:r>
                        <a:rPr lang="en-IN" sz="1400" dirty="0">
                          <a:effectLst/>
                        </a:rPr>
                        <a:t>Set</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400" dirty="0">
                          <a:effectLst/>
                        </a:rPr>
                        <a:t>Description</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516625">
                <a:tc>
                  <a:txBody>
                    <a:bodyPr/>
                    <a:lstStyle/>
                    <a:p>
                      <a:pPr algn="l" fontAlgn="t"/>
                      <a:r>
                        <a:rPr lang="en-IN" sz="1400">
                          <a:effectLst/>
                        </a:rPr>
                        <a:t>[arn]</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where one of the specified characters (a, r, or n) are present</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1"/>
                  </a:ext>
                </a:extLst>
              </a:tr>
              <a:tr h="516625">
                <a:tc>
                  <a:txBody>
                    <a:bodyPr/>
                    <a:lstStyle/>
                    <a:p>
                      <a:pPr algn="l" fontAlgn="t"/>
                      <a:r>
                        <a:rPr lang="en-IN" sz="1400">
                          <a:effectLst/>
                        </a:rPr>
                        <a:t>[a-n]</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Returns a match for any lower case character, alphabetically between a and n</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16625">
                <a:tc>
                  <a:txBody>
                    <a:bodyPr/>
                    <a:lstStyle/>
                    <a:p>
                      <a:pPr algn="l" fontAlgn="t"/>
                      <a:r>
                        <a:rPr lang="en-IN" sz="1400">
                          <a:effectLst/>
                        </a:rPr>
                        <a:t>[^arn]</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for any character EXCEPT a, r, and n</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3"/>
                  </a:ext>
                </a:extLst>
              </a:tr>
              <a:tr h="516625">
                <a:tc>
                  <a:txBody>
                    <a:bodyPr/>
                    <a:lstStyle/>
                    <a:p>
                      <a:pPr algn="l" fontAlgn="t"/>
                      <a:r>
                        <a:rPr lang="en-IN" sz="1400">
                          <a:effectLst/>
                        </a:rPr>
                        <a:t>[0123]</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Returns a match where any of the specified digits (0, 1, 2, or 3) are present</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16625">
                <a:tc>
                  <a:txBody>
                    <a:bodyPr/>
                    <a:lstStyle/>
                    <a:p>
                      <a:pPr algn="l" fontAlgn="t"/>
                      <a:r>
                        <a:rPr lang="en-IN" sz="1400">
                          <a:effectLst/>
                        </a:rPr>
                        <a:t>[0-9]</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for any digit between 0 and 9</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5"/>
                  </a:ext>
                </a:extLst>
              </a:tr>
              <a:tr h="516625">
                <a:tc>
                  <a:txBody>
                    <a:bodyPr/>
                    <a:lstStyle/>
                    <a:p>
                      <a:pPr algn="l" fontAlgn="t"/>
                      <a:r>
                        <a:rPr lang="en-IN" sz="1400">
                          <a:effectLst/>
                        </a:rPr>
                        <a:t>[0-5][0-9]</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Returns a match for any two-digit numbers from 00 and 59</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516625">
                <a:tc>
                  <a:txBody>
                    <a:bodyPr/>
                    <a:lstStyle/>
                    <a:p>
                      <a:pPr algn="l" fontAlgn="t"/>
                      <a:r>
                        <a:rPr lang="en-IN" sz="1400">
                          <a:effectLst/>
                        </a:rPr>
                        <a:t>[a-zA-Z]</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for any character alphabetically between a and z, lower case OR upper case</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7"/>
                  </a:ext>
                </a:extLst>
              </a:tr>
              <a:tr h="527898">
                <a:tc>
                  <a:txBody>
                    <a:bodyPr/>
                    <a:lstStyle/>
                    <a:p>
                      <a:pPr algn="l" fontAlgn="t"/>
                      <a:r>
                        <a:rPr lang="en-IN" sz="1400">
                          <a:effectLst/>
                        </a:rPr>
                        <a:t>[+]</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In sets, +, *, ., |, (), $,{} has no special meaning, so [+] means: return a match for any +character in the string</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itle 1">
            <a:extLst>
              <a:ext uri="{FF2B5EF4-FFF2-40B4-BE49-F238E27FC236}">
                <a16:creationId xmlns:a16="http://schemas.microsoft.com/office/drawing/2014/main" id="{0D4398AF-17AE-4A5F-8722-78E61BDB8415}"/>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Sub Process</a:t>
            </a:r>
          </a:p>
        </p:txBody>
      </p:sp>
      <p:sp>
        <p:nvSpPr>
          <p:cNvPr id="199683" name="Content Placeholder 1">
            <a:extLst>
              <a:ext uri="{FF2B5EF4-FFF2-40B4-BE49-F238E27FC236}">
                <a16:creationId xmlns:a16="http://schemas.microsoft.com/office/drawing/2014/main" id="{9483ACC8-BB86-BC88-9716-055B146D1609}"/>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The subprocess module allows you to spawn new processes, connect to their input/output/error pipes, and obtain their return codes.</a:t>
            </a:r>
          </a:p>
          <a:p>
            <a:r>
              <a:rPr lang="en-US" altLang="en-US">
                <a:ea typeface="ＭＳ Ｐゴシック" panose="020B0600070205080204" pitchFamily="34" charset="-128"/>
              </a:rPr>
              <a:t>This module intends to replace several older modules and functions:</a:t>
            </a:r>
          </a:p>
          <a:p>
            <a:r>
              <a:rPr lang="en-IN" altLang="en-US">
                <a:ea typeface="ＭＳ Ｐゴシック" panose="020B0600070205080204" pitchFamily="34" charset="-128"/>
              </a:rPr>
              <a:t>os.system</a:t>
            </a:r>
          </a:p>
          <a:p>
            <a:r>
              <a:rPr lang="en-IN" altLang="en-US">
                <a:ea typeface="ＭＳ Ｐゴシック" panose="020B0600070205080204" pitchFamily="34" charset="-128"/>
              </a:rPr>
              <a:t>os.spawn*</a:t>
            </a:r>
          </a:p>
        </p:txBody>
      </p:sp>
      <p:sp>
        <p:nvSpPr>
          <p:cNvPr id="199684" name="Footer Placeholder 3">
            <a:extLst>
              <a:ext uri="{FF2B5EF4-FFF2-40B4-BE49-F238E27FC236}">
                <a16:creationId xmlns:a16="http://schemas.microsoft.com/office/drawing/2014/main" id="{93AA4A85-576C-A1F3-7261-9E86AADBB102}"/>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99685" name="Slide Number Placeholder 4">
            <a:extLst>
              <a:ext uri="{FF2B5EF4-FFF2-40B4-BE49-F238E27FC236}">
                <a16:creationId xmlns:a16="http://schemas.microsoft.com/office/drawing/2014/main" id="{5682E11A-AC9F-EF61-07BD-3C918432AB90}"/>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882F7CC1-388F-494C-B71B-DA8505CB5362}" type="slidenum">
              <a:rPr lang="en-US" altLang="en-US" sz="1400"/>
              <a:pPr>
                <a:spcBef>
                  <a:spcPct val="0"/>
                </a:spcBef>
                <a:buFontTx/>
                <a:buNone/>
              </a:pPr>
              <a:t>218</a:t>
            </a:fld>
            <a:endParaRPr lang="en-US" altLang="en-US" sz="140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1">
            <a:extLst>
              <a:ext uri="{FF2B5EF4-FFF2-40B4-BE49-F238E27FC236}">
                <a16:creationId xmlns:a16="http://schemas.microsoft.com/office/drawing/2014/main" id="{77DE45F7-231C-9D89-5995-A4EE6A68026C}"/>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Using Sub Process Module</a:t>
            </a:r>
          </a:p>
        </p:txBody>
      </p:sp>
      <p:sp>
        <p:nvSpPr>
          <p:cNvPr id="200707" name="Content Placeholder 1">
            <a:extLst>
              <a:ext uri="{FF2B5EF4-FFF2-40B4-BE49-F238E27FC236}">
                <a16:creationId xmlns:a16="http://schemas.microsoft.com/office/drawing/2014/main" id="{2B4EA677-7307-AC18-A651-43FBE487CE18}"/>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The recommended approach to invoking subprocesses is to use the run() function for all use cases it can handle. For more advanced use cases, the underlying Popen interface can be used directly.</a:t>
            </a:r>
          </a:p>
          <a:p>
            <a:endParaRPr lang="en-US" altLang="en-US">
              <a:ea typeface="ＭＳ Ｐゴシック" panose="020B0600070205080204" pitchFamily="34" charset="-128"/>
            </a:endParaRPr>
          </a:p>
          <a:p>
            <a:r>
              <a:rPr lang="en-US" altLang="en-US">
                <a:ea typeface="ＭＳ Ｐゴシック" panose="020B0600070205080204" pitchFamily="34" charset="-128"/>
              </a:rPr>
              <a:t>The run() function was added in Python 3.5; if you need to retain compatibility</a:t>
            </a:r>
            <a:endParaRPr lang="en-IN" altLang="en-US">
              <a:ea typeface="ＭＳ Ｐゴシック" panose="020B0600070205080204" pitchFamily="34" charset="-128"/>
            </a:endParaRPr>
          </a:p>
        </p:txBody>
      </p:sp>
      <p:sp>
        <p:nvSpPr>
          <p:cNvPr id="200708" name="Footer Placeholder 3">
            <a:extLst>
              <a:ext uri="{FF2B5EF4-FFF2-40B4-BE49-F238E27FC236}">
                <a16:creationId xmlns:a16="http://schemas.microsoft.com/office/drawing/2014/main" id="{D741E6A3-C3B8-FC41-9216-E32574E94E8A}"/>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200709" name="Slide Number Placeholder 4">
            <a:extLst>
              <a:ext uri="{FF2B5EF4-FFF2-40B4-BE49-F238E27FC236}">
                <a16:creationId xmlns:a16="http://schemas.microsoft.com/office/drawing/2014/main" id="{9A4C5976-82EC-C12B-93AE-F94D1AACB19A}"/>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7AD48D76-0CEE-44C0-9CB7-4EC4EDDF8B2C}" type="slidenum">
              <a:rPr lang="en-US" altLang="en-US" sz="1400"/>
              <a:pPr>
                <a:spcBef>
                  <a:spcPct val="0"/>
                </a:spcBef>
                <a:buFontTx/>
                <a:buNone/>
              </a:pPr>
              <a:t>219</a:t>
            </a:fld>
            <a:endParaRPr lang="en-US" altLang="en-US"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Content Placeholder 2">
            <a:extLst>
              <a:ext uri="{FF2B5EF4-FFF2-40B4-BE49-F238E27FC236}">
                <a16:creationId xmlns:a16="http://schemas.microsoft.com/office/drawing/2014/main" id="{32901B9F-DA4C-E031-A570-FD508569061F}"/>
              </a:ext>
            </a:extLst>
          </p:cNvPr>
          <p:cNvSpPr>
            <a:spLocks noGrp="1" noChangeArrowheads="1"/>
          </p:cNvSpPr>
          <p:nvPr>
            <p:ph sz="quarter" idx="12"/>
          </p:nvPr>
        </p:nvSpPr>
        <p:spPr/>
        <p:txBody>
          <a:bodyPr>
            <a:normAutofit fontScale="92500" lnSpcReduction="10000"/>
          </a:bodyPr>
          <a:lstStyle/>
          <a:p>
            <a:pPr marL="236538" indent="-236538"/>
            <a:r>
              <a:rPr lang="en-US" altLang="en-US" sz="2800">
                <a:ea typeface="ＭＳ Ｐゴシック" panose="020B0600070205080204" pitchFamily="34" charset="-128"/>
                <a:hlinkClick r:id="rId2"/>
              </a:rPr>
              <a:t>IDLE</a:t>
            </a:r>
            <a:r>
              <a:rPr lang="en-US" altLang="en-US" sz="2800">
                <a:ea typeface="ＭＳ Ｐゴシック" panose="020B0600070205080204" pitchFamily="34" charset="-128"/>
              </a:rPr>
              <a:t> is the “official” IDE distributed with Python</a:t>
            </a:r>
          </a:p>
          <a:p>
            <a:pPr marL="236538" indent="-236538"/>
            <a:r>
              <a:rPr lang="en-US" altLang="en-US" sz="2800">
                <a:ea typeface="ＭＳ Ｐゴシック" panose="020B0600070205080204" pitchFamily="34" charset="-128"/>
              </a:rPr>
              <a:t>Preinstalled on MAC OS X</a:t>
            </a:r>
          </a:p>
          <a:p>
            <a:pPr marL="236538" indent="-236538"/>
            <a:r>
              <a:rPr lang="en-US" altLang="en-US" sz="2800">
                <a:ea typeface="ＭＳ Ｐゴシック" panose="020B0600070205080204" pitchFamily="34" charset="-128"/>
              </a:rPr>
              <a:t>Written in Python with the </a:t>
            </a:r>
            <a:r>
              <a:rPr lang="en-US" altLang="en-US" sz="2800">
                <a:ea typeface="ＭＳ Ｐゴシック" panose="020B0600070205080204" pitchFamily="34" charset="-128"/>
                <a:hlinkClick r:id="rId3"/>
              </a:rPr>
              <a:t>Tkinter</a:t>
            </a:r>
            <a:r>
              <a:rPr lang="en-US" altLang="en-US" sz="2800">
                <a:ea typeface="ＭＳ Ｐゴシック" panose="020B0600070205080204" pitchFamily="34" charset="-128"/>
              </a:rPr>
              <a:t> GUI package </a:t>
            </a:r>
          </a:p>
          <a:p>
            <a:pPr marL="236538" indent="-236538"/>
            <a:r>
              <a:rPr lang="en-US" altLang="en-US" sz="2800">
                <a:ea typeface="ＭＳ Ｐゴシック" panose="020B0600070205080204" pitchFamily="34" charset="-128"/>
              </a:rPr>
              <a:t>Multi-window text editor with syntax highlighting, auto-completion, smart indent and other features</a:t>
            </a:r>
          </a:p>
          <a:p>
            <a:pPr marL="236538" indent="-236538"/>
            <a:r>
              <a:rPr lang="en-US" altLang="en-US" sz="2800">
                <a:ea typeface="ＭＳ Ｐゴシック" panose="020B0600070205080204" pitchFamily="34" charset="-128"/>
              </a:rPr>
              <a:t>Python shell with syntax highlighting, line recall, …</a:t>
            </a:r>
          </a:p>
          <a:p>
            <a:pPr marL="236538" indent="-236538"/>
            <a:r>
              <a:rPr lang="en-US" altLang="en-US" sz="2800">
                <a:ea typeface="ＭＳ Ｐゴシック" panose="020B0600070205080204" pitchFamily="34" charset="-128"/>
              </a:rPr>
              <a:t>Integrated debugger</a:t>
            </a:r>
            <a:br>
              <a:rPr lang="en-US" altLang="en-US" sz="2800">
                <a:ea typeface="ＭＳ Ｐゴシック" panose="020B0600070205080204" pitchFamily="34" charset="-128"/>
              </a:rPr>
            </a:br>
            <a:r>
              <a:rPr lang="en-US" altLang="en-US" sz="2800">
                <a:ea typeface="ＭＳ Ｐゴシック" panose="020B0600070205080204" pitchFamily="34" charset="-128"/>
              </a:rPr>
              <a:t>with stepping, persis-</a:t>
            </a:r>
            <a:br>
              <a:rPr lang="en-US" altLang="en-US" sz="2800">
                <a:ea typeface="ＭＳ Ｐゴシック" panose="020B0600070205080204" pitchFamily="34" charset="-128"/>
              </a:rPr>
            </a:br>
            <a:r>
              <a:rPr lang="en-US" altLang="en-US" sz="2800">
                <a:ea typeface="ＭＳ Ｐゴシック" panose="020B0600070205080204" pitchFamily="34" charset="-128"/>
              </a:rPr>
              <a:t>tent breakpoints,</a:t>
            </a:r>
            <a:br>
              <a:rPr lang="en-US" altLang="en-US" sz="2800">
                <a:ea typeface="ＭＳ Ｐゴシック" panose="020B0600070205080204" pitchFamily="34" charset="-128"/>
              </a:rPr>
            </a:br>
            <a:r>
              <a:rPr lang="en-US" altLang="en-US" sz="2800">
                <a:ea typeface="ＭＳ Ｐゴシック" panose="020B0600070205080204" pitchFamily="34" charset="-128"/>
              </a:rPr>
              <a:t>and call stack visi-</a:t>
            </a:r>
            <a:br>
              <a:rPr lang="en-US" altLang="en-US" sz="2800">
                <a:ea typeface="ＭＳ Ｐゴシック" panose="020B0600070205080204" pitchFamily="34" charset="-128"/>
              </a:rPr>
            </a:br>
            <a:r>
              <a:rPr lang="en-US" altLang="en-US" sz="2800">
                <a:ea typeface="ＭＳ Ｐゴシック" panose="020B0600070205080204" pitchFamily="34" charset="-128"/>
              </a:rPr>
              <a:t>bility</a:t>
            </a:r>
          </a:p>
        </p:txBody>
      </p:sp>
      <p:sp>
        <p:nvSpPr>
          <p:cNvPr id="41986" name="Title 1">
            <a:extLst>
              <a:ext uri="{FF2B5EF4-FFF2-40B4-BE49-F238E27FC236}">
                <a16:creationId xmlns:a16="http://schemas.microsoft.com/office/drawing/2014/main" id="{8B9E6428-B714-2A6C-A16E-A789EA89AB6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IDLE Development Environment</a:t>
            </a:r>
          </a:p>
        </p:txBody>
      </p:sp>
      <p:pic>
        <p:nvPicPr>
          <p:cNvPr id="41988" name="Picture 3">
            <a:extLst>
              <a:ext uri="{FF2B5EF4-FFF2-40B4-BE49-F238E27FC236}">
                <a16:creationId xmlns:a16="http://schemas.microsoft.com/office/drawing/2014/main" id="{BB60ED26-8E33-B247-622D-F87988DD4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6425" y="4267200"/>
            <a:ext cx="465137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itle 1">
            <a:extLst>
              <a:ext uri="{FF2B5EF4-FFF2-40B4-BE49-F238E27FC236}">
                <a16:creationId xmlns:a16="http://schemas.microsoft.com/office/drawing/2014/main" id="{0DE0F293-1D83-ECE7-A1A7-061C88FD80A4}"/>
              </a:ext>
            </a:extLst>
          </p:cNvPr>
          <p:cNvSpPr>
            <a:spLocks noGrp="1" noChangeArrowheads="1"/>
          </p:cNvSpPr>
          <p:nvPr>
            <p:ph type="title" idx="4294967295"/>
          </p:nvPr>
        </p:nvSpPr>
        <p:spPr>
          <a:xfrm>
            <a:off x="461035" y="170122"/>
            <a:ext cx="8205261" cy="785553"/>
          </a:xfrm>
        </p:spPr>
        <p:txBody>
          <a:bodyPr/>
          <a:lstStyle/>
          <a:p>
            <a:r>
              <a:rPr lang="en-IN" altLang="en-US">
                <a:ea typeface="ＭＳ Ｐゴシック" panose="020B0600070205080204" pitchFamily="34" charset="-128"/>
              </a:rPr>
              <a:t>Using Sub Process Module</a:t>
            </a:r>
          </a:p>
        </p:txBody>
      </p:sp>
      <p:sp>
        <p:nvSpPr>
          <p:cNvPr id="201731" name="Content Placeholder 1">
            <a:extLst>
              <a:ext uri="{FF2B5EF4-FFF2-40B4-BE49-F238E27FC236}">
                <a16:creationId xmlns:a16="http://schemas.microsoft.com/office/drawing/2014/main" id="{DFA1036D-5355-2C45-24E3-885EA71F6FB4}"/>
              </a:ext>
            </a:extLst>
          </p:cNvPr>
          <p:cNvSpPr>
            <a:spLocks noGrp="1" noChangeArrowheads="1"/>
          </p:cNvSpPr>
          <p:nvPr>
            <p:ph idx="4294967295"/>
          </p:nvPr>
        </p:nvSpPr>
        <p:spPr>
          <a:xfrm>
            <a:off x="457201" y="1381125"/>
            <a:ext cx="8228012" cy="4824414"/>
          </a:xfrm>
        </p:spPr>
        <p:txBody>
          <a:bodyPr/>
          <a:lstStyle/>
          <a:p>
            <a:r>
              <a:rPr lang="en-US" altLang="en-US">
                <a:ea typeface="ＭＳ Ｐゴシック" panose="020B0600070205080204" pitchFamily="34" charset="-128"/>
              </a:rPr>
              <a:t>subprocess.run(args, *, stdin=None, input=None, stdout=None, stderr=None, capture_output=False, shell=False, cwd=None, timeout=None, check=False, encoding=None, errors=None, text=None, env=None, universal_newlines=None)</a:t>
            </a:r>
          </a:p>
          <a:p>
            <a:endParaRPr lang="en-IN" altLang="en-US">
              <a:ea typeface="ＭＳ Ｐゴシック" panose="020B0600070205080204" pitchFamily="34" charset="-128"/>
            </a:endParaRPr>
          </a:p>
        </p:txBody>
      </p:sp>
      <p:sp>
        <p:nvSpPr>
          <p:cNvPr id="201732" name="Footer Placeholder 3">
            <a:extLst>
              <a:ext uri="{FF2B5EF4-FFF2-40B4-BE49-F238E27FC236}">
                <a16:creationId xmlns:a16="http://schemas.microsoft.com/office/drawing/2014/main" id="{9BCDB97D-E655-0AB0-638F-E6BF93178C4C}"/>
              </a:ext>
            </a:extLst>
          </p:cNvPr>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201733" name="Slide Number Placeholder 4">
            <a:extLst>
              <a:ext uri="{FF2B5EF4-FFF2-40B4-BE49-F238E27FC236}">
                <a16:creationId xmlns:a16="http://schemas.microsoft.com/office/drawing/2014/main" id="{0A22154E-33AB-7833-1FB2-C05F2424E761}"/>
              </a:ext>
            </a:extLst>
          </p:cNvPr>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66A8D832-0C0C-46AE-B651-193771F60FCF}" type="slidenum">
              <a:rPr lang="en-US" altLang="en-US" sz="1400"/>
              <a:pPr>
                <a:spcBef>
                  <a:spcPct val="0"/>
                </a:spcBef>
                <a:buFontTx/>
                <a:buNone/>
              </a:pPr>
              <a:t>220</a:t>
            </a:fld>
            <a:endParaRPr lang="en-US" altLang="en-US" sz="140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94F8D3-6167-EBA9-1B77-3402F354C218}"/>
              </a:ext>
            </a:extLst>
          </p:cNvPr>
          <p:cNvSpPr>
            <a:spLocks noGrp="1"/>
          </p:cNvSpPr>
          <p:nvPr>
            <p:ph sz="quarter" idx="12"/>
          </p:nvPr>
        </p:nvSpPr>
        <p:spPr/>
        <p:txBody>
          <a:bodyPr/>
          <a:lstStyle/>
          <a:p>
            <a:r>
              <a:rPr lang="en-US" dirty="0"/>
              <a:t>What is Modular Programming?</a:t>
            </a:r>
          </a:p>
          <a:p>
            <a:pPr lvl="1"/>
            <a:r>
              <a:rPr lang="en-US" dirty="0"/>
              <a:t>Modular programming is the practice of segmenting a single, complicated coding task into multiple, simpler, easier-to-manage sub-tasks. </a:t>
            </a:r>
          </a:p>
          <a:p>
            <a:pPr lvl="1"/>
            <a:r>
              <a:rPr lang="en-US" dirty="0"/>
              <a:t>We call these subtasks modules. </a:t>
            </a:r>
          </a:p>
          <a:p>
            <a:pPr lvl="1"/>
            <a:r>
              <a:rPr lang="en-US" dirty="0"/>
              <a:t>Therefore, we can build a bigger program by assembling different modules that act like building blocks.</a:t>
            </a:r>
            <a:endParaRPr lang="en-IN" dirty="0"/>
          </a:p>
        </p:txBody>
      </p:sp>
      <p:sp>
        <p:nvSpPr>
          <p:cNvPr id="3" name="Title 2">
            <a:extLst>
              <a:ext uri="{FF2B5EF4-FFF2-40B4-BE49-F238E27FC236}">
                <a16:creationId xmlns:a16="http://schemas.microsoft.com/office/drawing/2014/main" id="{0414D408-B9C0-DCA9-610C-566FB5E17339}"/>
              </a:ext>
            </a:extLst>
          </p:cNvPr>
          <p:cNvSpPr>
            <a:spLocks noGrp="1"/>
          </p:cNvSpPr>
          <p:nvPr>
            <p:ph type="title"/>
          </p:nvPr>
        </p:nvSpPr>
        <p:spPr/>
        <p:txBody>
          <a:bodyPr/>
          <a:lstStyle/>
          <a:p>
            <a:r>
              <a:rPr lang="en-IN" dirty="0"/>
              <a:t>Module Basics </a:t>
            </a:r>
          </a:p>
        </p:txBody>
      </p:sp>
    </p:spTree>
    <p:extLst>
      <p:ext uri="{BB962C8B-B14F-4D97-AF65-F5344CB8AC3E}">
        <p14:creationId xmlns:p14="http://schemas.microsoft.com/office/powerpoint/2010/main" val="309492945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94F8D3-6167-EBA9-1B77-3402F354C218}"/>
              </a:ext>
            </a:extLst>
          </p:cNvPr>
          <p:cNvSpPr>
            <a:spLocks noGrp="1"/>
          </p:cNvSpPr>
          <p:nvPr>
            <p:ph sz="quarter" idx="12"/>
          </p:nvPr>
        </p:nvSpPr>
        <p:spPr/>
        <p:txBody>
          <a:bodyPr/>
          <a:lstStyle/>
          <a:p>
            <a:r>
              <a:rPr lang="en-US" dirty="0"/>
              <a:t>A Python module is a file containing Python definitions and statements. </a:t>
            </a:r>
          </a:p>
          <a:p>
            <a:r>
              <a:rPr lang="en-US" dirty="0"/>
              <a:t>A module can define functions, classes, and variables.</a:t>
            </a:r>
          </a:p>
          <a:p>
            <a:r>
              <a:rPr lang="en-US" dirty="0"/>
              <a:t> A module can also include runnable code.</a:t>
            </a:r>
          </a:p>
          <a:p>
            <a:r>
              <a:rPr lang="en-US" dirty="0"/>
              <a:t>Grouping related code into a module makes the code easier to understand and use. </a:t>
            </a:r>
          </a:p>
          <a:p>
            <a:r>
              <a:rPr lang="en-US" dirty="0"/>
              <a:t>It also makes the code logically organized.</a:t>
            </a:r>
            <a:endParaRPr lang="en-IN" dirty="0"/>
          </a:p>
        </p:txBody>
      </p:sp>
      <p:sp>
        <p:nvSpPr>
          <p:cNvPr id="3" name="Title 2">
            <a:extLst>
              <a:ext uri="{FF2B5EF4-FFF2-40B4-BE49-F238E27FC236}">
                <a16:creationId xmlns:a16="http://schemas.microsoft.com/office/drawing/2014/main" id="{0414D408-B9C0-DCA9-610C-566FB5E17339}"/>
              </a:ext>
            </a:extLst>
          </p:cNvPr>
          <p:cNvSpPr>
            <a:spLocks noGrp="1"/>
          </p:cNvSpPr>
          <p:nvPr>
            <p:ph type="title"/>
          </p:nvPr>
        </p:nvSpPr>
        <p:spPr/>
        <p:txBody>
          <a:bodyPr/>
          <a:lstStyle/>
          <a:p>
            <a:r>
              <a:rPr lang="en-IN" dirty="0"/>
              <a:t>Module Basics </a:t>
            </a:r>
          </a:p>
        </p:txBody>
      </p:sp>
    </p:spTree>
    <p:extLst>
      <p:ext uri="{BB962C8B-B14F-4D97-AF65-F5344CB8AC3E}">
        <p14:creationId xmlns:p14="http://schemas.microsoft.com/office/powerpoint/2010/main" val="57286464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94F8D3-6167-EBA9-1B77-3402F354C218}"/>
              </a:ext>
            </a:extLst>
          </p:cNvPr>
          <p:cNvSpPr>
            <a:spLocks noGrp="1"/>
          </p:cNvSpPr>
          <p:nvPr>
            <p:ph sz="quarter" idx="12"/>
          </p:nvPr>
        </p:nvSpPr>
        <p:spPr/>
        <p:txBody>
          <a:bodyPr/>
          <a:lstStyle/>
          <a:p>
            <a:r>
              <a:rPr lang="en-US" dirty="0"/>
              <a:t>There are three different ways to define a module in Python:</a:t>
            </a:r>
          </a:p>
          <a:p>
            <a:pPr lvl="1"/>
            <a:r>
              <a:rPr lang="en-US" dirty="0"/>
              <a:t>A module can be written in Python itself.</a:t>
            </a:r>
          </a:p>
          <a:p>
            <a:pPr lvl="1"/>
            <a:r>
              <a:rPr lang="en-US" dirty="0"/>
              <a:t>A module can be written in C and loaded dynamically at run-time, like the re (regular expression) module.</a:t>
            </a:r>
          </a:p>
          <a:p>
            <a:pPr lvl="1"/>
            <a:r>
              <a:rPr lang="en-US" dirty="0"/>
              <a:t>A built-in module is intrinsically contained in the interpreter, like the </a:t>
            </a:r>
            <a:r>
              <a:rPr lang="en-US" dirty="0" err="1"/>
              <a:t>itertools</a:t>
            </a:r>
            <a:r>
              <a:rPr lang="en-US" dirty="0"/>
              <a:t> module.</a:t>
            </a:r>
            <a:endParaRPr lang="en-IN" dirty="0"/>
          </a:p>
        </p:txBody>
      </p:sp>
      <p:sp>
        <p:nvSpPr>
          <p:cNvPr id="3" name="Title 2">
            <a:extLst>
              <a:ext uri="{FF2B5EF4-FFF2-40B4-BE49-F238E27FC236}">
                <a16:creationId xmlns:a16="http://schemas.microsoft.com/office/drawing/2014/main" id="{0414D408-B9C0-DCA9-610C-566FB5E17339}"/>
              </a:ext>
            </a:extLst>
          </p:cNvPr>
          <p:cNvSpPr>
            <a:spLocks noGrp="1"/>
          </p:cNvSpPr>
          <p:nvPr>
            <p:ph type="title"/>
          </p:nvPr>
        </p:nvSpPr>
        <p:spPr/>
        <p:txBody>
          <a:bodyPr/>
          <a:lstStyle/>
          <a:p>
            <a:r>
              <a:rPr lang="en-IN" dirty="0"/>
              <a:t>Types of Modules</a:t>
            </a:r>
          </a:p>
        </p:txBody>
      </p:sp>
    </p:spTree>
    <p:extLst>
      <p:ext uri="{BB962C8B-B14F-4D97-AF65-F5344CB8AC3E}">
        <p14:creationId xmlns:p14="http://schemas.microsoft.com/office/powerpoint/2010/main" val="13022174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14D408-B9C0-DCA9-610C-566FB5E17339}"/>
              </a:ext>
            </a:extLst>
          </p:cNvPr>
          <p:cNvSpPr>
            <a:spLocks noGrp="1"/>
          </p:cNvSpPr>
          <p:nvPr>
            <p:ph type="title"/>
          </p:nvPr>
        </p:nvSpPr>
        <p:spPr/>
        <p:txBody>
          <a:bodyPr/>
          <a:lstStyle/>
          <a:p>
            <a:r>
              <a:rPr lang="en-IN" dirty="0"/>
              <a:t>Module Basics </a:t>
            </a:r>
          </a:p>
        </p:txBody>
      </p:sp>
      <p:pic>
        <p:nvPicPr>
          <p:cNvPr id="7" name="Picture 6">
            <a:extLst>
              <a:ext uri="{FF2B5EF4-FFF2-40B4-BE49-F238E27FC236}">
                <a16:creationId xmlns:a16="http://schemas.microsoft.com/office/drawing/2014/main" id="{803395A0-2B45-6ABA-C866-0FE05D5653F7}"/>
              </a:ext>
            </a:extLst>
          </p:cNvPr>
          <p:cNvPicPr>
            <a:picLocks noChangeAspect="1"/>
          </p:cNvPicPr>
          <p:nvPr/>
        </p:nvPicPr>
        <p:blipFill>
          <a:blip r:embed="rId2"/>
          <a:stretch>
            <a:fillRect/>
          </a:stretch>
        </p:blipFill>
        <p:spPr>
          <a:xfrm>
            <a:off x="533400" y="1905000"/>
            <a:ext cx="8167044" cy="3733800"/>
          </a:xfrm>
          <a:prstGeom prst="rect">
            <a:avLst/>
          </a:prstGeom>
        </p:spPr>
      </p:pic>
    </p:spTree>
    <p:extLst>
      <p:ext uri="{BB962C8B-B14F-4D97-AF65-F5344CB8AC3E}">
        <p14:creationId xmlns:p14="http://schemas.microsoft.com/office/powerpoint/2010/main" val="350365688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14D408-B9C0-DCA9-610C-566FB5E17339}"/>
              </a:ext>
            </a:extLst>
          </p:cNvPr>
          <p:cNvSpPr>
            <a:spLocks noGrp="1"/>
          </p:cNvSpPr>
          <p:nvPr>
            <p:ph type="title"/>
          </p:nvPr>
        </p:nvSpPr>
        <p:spPr/>
        <p:txBody>
          <a:bodyPr/>
          <a:lstStyle/>
          <a:p>
            <a:r>
              <a:rPr lang="en-IN" dirty="0"/>
              <a:t>Module Basics </a:t>
            </a:r>
          </a:p>
        </p:txBody>
      </p:sp>
      <p:pic>
        <p:nvPicPr>
          <p:cNvPr id="4" name="Picture 3">
            <a:extLst>
              <a:ext uri="{FF2B5EF4-FFF2-40B4-BE49-F238E27FC236}">
                <a16:creationId xmlns:a16="http://schemas.microsoft.com/office/drawing/2014/main" id="{E346AFB7-E74E-C12D-086F-A431402FCB75}"/>
              </a:ext>
            </a:extLst>
          </p:cNvPr>
          <p:cNvPicPr>
            <a:picLocks noChangeAspect="1"/>
          </p:cNvPicPr>
          <p:nvPr/>
        </p:nvPicPr>
        <p:blipFill>
          <a:blip r:embed="rId2"/>
          <a:stretch>
            <a:fillRect/>
          </a:stretch>
        </p:blipFill>
        <p:spPr>
          <a:xfrm>
            <a:off x="680494" y="2609735"/>
            <a:ext cx="7783011" cy="1638529"/>
          </a:xfrm>
          <a:prstGeom prst="rect">
            <a:avLst/>
          </a:prstGeom>
        </p:spPr>
      </p:pic>
    </p:spTree>
    <p:extLst>
      <p:ext uri="{BB962C8B-B14F-4D97-AF65-F5344CB8AC3E}">
        <p14:creationId xmlns:p14="http://schemas.microsoft.com/office/powerpoint/2010/main" val="30930711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6D483B-64A5-2851-15BF-825226473E28}"/>
              </a:ext>
            </a:extLst>
          </p:cNvPr>
          <p:cNvSpPr>
            <a:spLocks noGrp="1"/>
          </p:cNvSpPr>
          <p:nvPr>
            <p:ph sz="quarter" idx="12"/>
          </p:nvPr>
        </p:nvSpPr>
        <p:spPr>
          <a:xfrm>
            <a:off x="457201" y="1381124"/>
            <a:ext cx="8228012" cy="5019675"/>
          </a:xfrm>
        </p:spPr>
        <p:txBody>
          <a:bodyPr/>
          <a:lstStyle/>
          <a:p>
            <a:r>
              <a:rPr lang="en-US" dirty="0"/>
              <a:t>Python Packages are a way to organize and structure python code into reusable components. </a:t>
            </a:r>
          </a:p>
          <a:p>
            <a:r>
              <a:rPr lang="en-US" dirty="0"/>
              <a:t>Like a folder that contains related Python files (modules) that work together to provide certain functionality. </a:t>
            </a:r>
          </a:p>
          <a:p>
            <a:r>
              <a:rPr lang="en-US" dirty="0"/>
              <a:t>Packages help keep your code organized, make it easier to manage and maintain, and allow you to share your code with others. </a:t>
            </a:r>
          </a:p>
          <a:p>
            <a:r>
              <a:rPr lang="en-US" dirty="0"/>
              <a:t>They’re like a toolbox where you can store and organize your tools (functions and classes) for easy access and reuse in different projects.</a:t>
            </a:r>
            <a:endParaRPr lang="en-IN" dirty="0"/>
          </a:p>
        </p:txBody>
      </p:sp>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IN" dirty="0"/>
              <a:t>Packages </a:t>
            </a:r>
          </a:p>
        </p:txBody>
      </p:sp>
    </p:spTree>
    <p:extLst>
      <p:ext uri="{BB962C8B-B14F-4D97-AF65-F5344CB8AC3E}">
        <p14:creationId xmlns:p14="http://schemas.microsoft.com/office/powerpoint/2010/main" val="219064065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6D483B-64A5-2851-15BF-825226473E28}"/>
              </a:ext>
            </a:extLst>
          </p:cNvPr>
          <p:cNvSpPr>
            <a:spLocks noGrp="1"/>
          </p:cNvSpPr>
          <p:nvPr>
            <p:ph sz="quarter" idx="12"/>
          </p:nvPr>
        </p:nvSpPr>
        <p:spPr>
          <a:xfrm>
            <a:off x="457201" y="1381124"/>
            <a:ext cx="8228012" cy="5019675"/>
          </a:xfrm>
        </p:spPr>
        <p:txBody>
          <a:bodyPr>
            <a:normAutofit fontScale="85000" lnSpcReduction="20000"/>
          </a:bodyPr>
          <a:lstStyle/>
          <a:p>
            <a:r>
              <a:rPr lang="en-US" dirty="0"/>
              <a:t>Creating packages in Python allows you to organize your code into reusable and manageable modules. </a:t>
            </a:r>
          </a:p>
          <a:p>
            <a:r>
              <a:rPr lang="en-US" dirty="0"/>
              <a:t>Create a Directory: Start by creating a directory (folder) for your package. </a:t>
            </a:r>
          </a:p>
          <a:p>
            <a:r>
              <a:rPr lang="en-US" dirty="0"/>
              <a:t>This directory will serve as the root of your package structure.</a:t>
            </a:r>
          </a:p>
          <a:p>
            <a:r>
              <a:rPr lang="en-US" dirty="0"/>
              <a:t>Add Modules: Within the package directory, you can add Python files (modules) containing your code. </a:t>
            </a:r>
          </a:p>
          <a:p>
            <a:r>
              <a:rPr lang="en-US" dirty="0"/>
              <a:t>Each module should represent a distinct functionality or component of your package.</a:t>
            </a:r>
          </a:p>
          <a:p>
            <a:r>
              <a:rPr lang="en-US" dirty="0"/>
              <a:t>Init File: Include an __init__.py file in the package directory. This file can be empty or can contain an initialization code for your package. </a:t>
            </a:r>
          </a:p>
          <a:p>
            <a:r>
              <a:rPr lang="en-US" dirty="0"/>
              <a:t>It signals to Python that the directory should be treated as a package.</a:t>
            </a:r>
            <a:endParaRPr lang="en-IN" dirty="0"/>
          </a:p>
        </p:txBody>
      </p:sp>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How to Create Package in Python?</a:t>
            </a:r>
            <a:endParaRPr lang="en-IN" dirty="0"/>
          </a:p>
        </p:txBody>
      </p:sp>
    </p:spTree>
    <p:extLst>
      <p:ext uri="{BB962C8B-B14F-4D97-AF65-F5344CB8AC3E}">
        <p14:creationId xmlns:p14="http://schemas.microsoft.com/office/powerpoint/2010/main" val="301948754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6D483B-64A5-2851-15BF-825226473E28}"/>
              </a:ext>
            </a:extLst>
          </p:cNvPr>
          <p:cNvSpPr>
            <a:spLocks noGrp="1"/>
          </p:cNvSpPr>
          <p:nvPr>
            <p:ph sz="quarter" idx="12"/>
          </p:nvPr>
        </p:nvSpPr>
        <p:spPr>
          <a:xfrm>
            <a:off x="457201" y="1381124"/>
            <a:ext cx="8228012" cy="5019675"/>
          </a:xfrm>
        </p:spPr>
        <p:txBody>
          <a:bodyPr>
            <a:normAutofit/>
          </a:bodyPr>
          <a:lstStyle/>
          <a:p>
            <a:r>
              <a:rPr lang="en-US" dirty="0"/>
              <a:t>Subpackages: You can create sub-packages within your package by adding additional directories containing modules, along with their own __init__.py files.</a:t>
            </a:r>
          </a:p>
          <a:p>
            <a:r>
              <a:rPr lang="en-US" dirty="0"/>
              <a:t>Importing: To use modules from your package, import them into your Python scripts using dot notation. </a:t>
            </a:r>
          </a:p>
          <a:p>
            <a:r>
              <a:rPr lang="en-US" dirty="0"/>
              <a:t>For example, if you have a module named module1.py inside a package named </a:t>
            </a:r>
            <a:r>
              <a:rPr lang="en-US" dirty="0" err="1"/>
              <a:t>mypackage</a:t>
            </a:r>
            <a:r>
              <a:rPr lang="en-US" dirty="0"/>
              <a:t>, you would import its function like this: from mypackage.module1 import greet.</a:t>
            </a:r>
            <a:endParaRPr lang="en-IN" dirty="0"/>
          </a:p>
        </p:txBody>
      </p:sp>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How to Create Package in Python?</a:t>
            </a:r>
            <a:endParaRPr lang="en-IN" dirty="0"/>
          </a:p>
        </p:txBody>
      </p:sp>
    </p:spTree>
    <p:extLst>
      <p:ext uri="{BB962C8B-B14F-4D97-AF65-F5344CB8AC3E}">
        <p14:creationId xmlns:p14="http://schemas.microsoft.com/office/powerpoint/2010/main" val="422311738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6D483B-64A5-2851-15BF-825226473E28}"/>
              </a:ext>
            </a:extLst>
          </p:cNvPr>
          <p:cNvSpPr>
            <a:spLocks noGrp="1"/>
          </p:cNvSpPr>
          <p:nvPr>
            <p:ph sz="quarter" idx="12"/>
          </p:nvPr>
        </p:nvSpPr>
        <p:spPr>
          <a:xfrm>
            <a:off x="457201" y="1381124"/>
            <a:ext cx="8228012" cy="5019675"/>
          </a:xfrm>
        </p:spPr>
        <p:txBody>
          <a:bodyPr>
            <a:normAutofit/>
          </a:bodyPr>
          <a:lstStyle/>
          <a:p>
            <a:r>
              <a:rPr lang="en-US" dirty="0"/>
              <a:t>Distribution: If you want to distribute your package for others to use, you can create a setup.py file using Python’s </a:t>
            </a:r>
            <a:r>
              <a:rPr lang="en-US" dirty="0" err="1"/>
              <a:t>setuptools</a:t>
            </a:r>
            <a:r>
              <a:rPr lang="en-US" dirty="0"/>
              <a:t> library. This file defines metadata about your package and specifies how it should be installed.</a:t>
            </a:r>
            <a:endParaRPr lang="en-IN" dirty="0"/>
          </a:p>
        </p:txBody>
      </p:sp>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How to Create Package in Python?</a:t>
            </a:r>
            <a:endParaRPr lang="en-IN" dirty="0"/>
          </a:p>
        </p:txBody>
      </p:sp>
    </p:spTree>
    <p:extLst>
      <p:ext uri="{BB962C8B-B14F-4D97-AF65-F5344CB8AC3E}">
        <p14:creationId xmlns:p14="http://schemas.microsoft.com/office/powerpoint/2010/main" val="495656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Content Placeholder 2">
            <a:extLst>
              <a:ext uri="{FF2B5EF4-FFF2-40B4-BE49-F238E27FC236}">
                <a16:creationId xmlns:a16="http://schemas.microsoft.com/office/drawing/2014/main" id="{BEF429E5-00C4-11C6-6EA9-BE8760066431}"/>
              </a:ext>
            </a:extLst>
          </p:cNvPr>
          <p:cNvSpPr>
            <a:spLocks noGrp="1" noChangeArrowheads="1"/>
          </p:cNvSpPr>
          <p:nvPr>
            <p:ph sz="quarter" idx="12"/>
          </p:nvPr>
        </p:nvSpPr>
        <p:spPr/>
        <p:txBody>
          <a:bodyPr/>
          <a:lstStyle/>
          <a:p>
            <a:r>
              <a:rPr lang="en-US" altLang="en-US" sz="3200">
                <a:ea typeface="ＭＳ Ｐゴシック" panose="020B0600070205080204" pitchFamily="34" charset="-128"/>
              </a:rPr>
              <a:t>Pydev is an Eclipse plugin for</a:t>
            </a:r>
            <a:br>
              <a:rPr lang="en-US" altLang="en-US" sz="3200">
                <a:ea typeface="ＭＳ Ｐゴシック" panose="020B0600070205080204" pitchFamily="34" charset="-128"/>
              </a:rPr>
            </a:br>
            <a:r>
              <a:rPr lang="en-US" altLang="en-US" sz="3200">
                <a:ea typeface="ＭＳ Ｐゴシック" panose="020B0600070205080204" pitchFamily="34" charset="-128"/>
              </a:rPr>
              <a:t>Python</a:t>
            </a:r>
          </a:p>
          <a:p>
            <a:r>
              <a:rPr lang="en-US" altLang="en-US" sz="3200">
                <a:ea typeface="ＭＳ Ｐゴシック" panose="020B0600070205080204" pitchFamily="34" charset="-128"/>
              </a:rPr>
              <a:t>Download from </a:t>
            </a:r>
            <a:r>
              <a:rPr lang="en-US" altLang="en-US" sz="3200">
                <a:ea typeface="ＭＳ Ｐゴシック" panose="020B0600070205080204" pitchFamily="34" charset="-128"/>
                <a:hlinkClick r:id="rId2"/>
              </a:rPr>
              <a:t>http://pydev.org/</a:t>
            </a:r>
            <a:endParaRPr lang="en-US" altLang="en-US" sz="3200">
              <a:ea typeface="ＭＳ Ｐゴシック" panose="020B0600070205080204" pitchFamily="34" charset="-128"/>
            </a:endParaRPr>
          </a:p>
          <a:p>
            <a:r>
              <a:rPr lang="en-US" altLang="en-US" sz="3200">
                <a:ea typeface="ＭＳ Ｐゴシック" panose="020B0600070205080204" pitchFamily="34" charset="-128"/>
              </a:rPr>
              <a:t>Syntax highlighting, code completion, goto function, debugger, …</a:t>
            </a:r>
          </a:p>
        </p:txBody>
      </p:sp>
      <p:sp>
        <p:nvSpPr>
          <p:cNvPr id="43010" name="Title 1">
            <a:extLst>
              <a:ext uri="{FF2B5EF4-FFF2-40B4-BE49-F238E27FC236}">
                <a16:creationId xmlns:a16="http://schemas.microsoft.com/office/drawing/2014/main" id="{50206A07-2CD2-1C19-BE9F-636EF745C86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Eclipse + Pydev</a:t>
            </a:r>
          </a:p>
        </p:txBody>
      </p:sp>
      <p:pic>
        <p:nvPicPr>
          <p:cNvPr id="43012" name="Picture 3">
            <a:extLst>
              <a:ext uri="{FF2B5EF4-FFF2-40B4-BE49-F238E27FC236}">
                <a16:creationId xmlns:a16="http://schemas.microsoft.com/office/drawing/2014/main" id="{87108C61-E5CB-A8A9-30A0-7170C640E5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94400" y="1676400"/>
            <a:ext cx="18796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6D483B-64A5-2851-15BF-825226473E28}"/>
              </a:ext>
            </a:extLst>
          </p:cNvPr>
          <p:cNvSpPr>
            <a:spLocks noGrp="1"/>
          </p:cNvSpPr>
          <p:nvPr>
            <p:ph sz="quarter" idx="12"/>
          </p:nvPr>
        </p:nvSpPr>
        <p:spPr>
          <a:xfrm>
            <a:off x="457201" y="1381125"/>
            <a:ext cx="8228012" cy="3343276"/>
          </a:xfrm>
        </p:spPr>
        <p:txBody>
          <a:bodyPr>
            <a:normAutofit/>
          </a:bodyPr>
          <a:lstStyle/>
          <a:p>
            <a:r>
              <a:rPr lang="en-US" dirty="0"/>
              <a:t>Create a directory named </a:t>
            </a:r>
            <a:r>
              <a:rPr lang="en-US" dirty="0" err="1"/>
              <a:t>mypackage</a:t>
            </a:r>
            <a:r>
              <a:rPr lang="en-US" dirty="0"/>
              <a:t>.</a:t>
            </a:r>
          </a:p>
          <a:p>
            <a:pPr lvl="1"/>
            <a:r>
              <a:rPr lang="en-US" dirty="0"/>
              <a:t>Inside </a:t>
            </a:r>
            <a:r>
              <a:rPr lang="en-US" dirty="0" err="1"/>
              <a:t>mypackage</a:t>
            </a:r>
            <a:r>
              <a:rPr lang="en-US" dirty="0"/>
              <a:t>, create two Python files: module1.py and module2.py.</a:t>
            </a:r>
          </a:p>
          <a:p>
            <a:pPr lvl="1"/>
            <a:r>
              <a:rPr lang="en-US" dirty="0"/>
              <a:t>Create an __init__.py file inside </a:t>
            </a:r>
            <a:r>
              <a:rPr lang="en-US" dirty="0" err="1"/>
              <a:t>mypackage</a:t>
            </a:r>
            <a:r>
              <a:rPr lang="en-US" dirty="0"/>
              <a:t> (it can be empty).</a:t>
            </a:r>
          </a:p>
          <a:p>
            <a:pPr lvl="1"/>
            <a:r>
              <a:rPr lang="en-US" dirty="0"/>
              <a:t>Add some code to the modules.</a:t>
            </a:r>
          </a:p>
          <a:p>
            <a:pPr lvl="1"/>
            <a:r>
              <a:rPr lang="en-US" dirty="0"/>
              <a:t>Finally, demonstrate how to import and use the modules from the package.</a:t>
            </a:r>
            <a:endParaRPr lang="en-IN" dirty="0"/>
          </a:p>
        </p:txBody>
      </p:sp>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How to Create Package in Python?</a:t>
            </a:r>
            <a:endParaRPr lang="en-IN" dirty="0"/>
          </a:p>
        </p:txBody>
      </p:sp>
      <p:pic>
        <p:nvPicPr>
          <p:cNvPr id="5" name="Picture 4">
            <a:extLst>
              <a:ext uri="{FF2B5EF4-FFF2-40B4-BE49-F238E27FC236}">
                <a16:creationId xmlns:a16="http://schemas.microsoft.com/office/drawing/2014/main" id="{2DE17803-554F-1EB1-6638-FE06429EC276}"/>
              </a:ext>
            </a:extLst>
          </p:cNvPr>
          <p:cNvPicPr>
            <a:picLocks noChangeAspect="1"/>
          </p:cNvPicPr>
          <p:nvPr/>
        </p:nvPicPr>
        <p:blipFill>
          <a:blip r:embed="rId2"/>
          <a:stretch>
            <a:fillRect/>
          </a:stretch>
        </p:blipFill>
        <p:spPr>
          <a:xfrm>
            <a:off x="3886200" y="4405163"/>
            <a:ext cx="2734057" cy="2143424"/>
          </a:xfrm>
          <a:prstGeom prst="rect">
            <a:avLst/>
          </a:prstGeom>
        </p:spPr>
      </p:pic>
    </p:spTree>
    <p:extLst>
      <p:ext uri="{BB962C8B-B14F-4D97-AF65-F5344CB8AC3E}">
        <p14:creationId xmlns:p14="http://schemas.microsoft.com/office/powerpoint/2010/main" val="53351938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6D483B-64A5-2851-15BF-825226473E28}"/>
              </a:ext>
            </a:extLst>
          </p:cNvPr>
          <p:cNvSpPr>
            <a:spLocks noGrp="1"/>
          </p:cNvSpPr>
          <p:nvPr>
            <p:ph sz="quarter" idx="12"/>
          </p:nvPr>
        </p:nvSpPr>
        <p:spPr>
          <a:xfrm>
            <a:off x="457201" y="1381124"/>
            <a:ext cx="8228012" cy="5095875"/>
          </a:xfrm>
        </p:spPr>
        <p:txBody>
          <a:bodyPr>
            <a:normAutofit fontScale="92500" lnSpcReduction="20000"/>
          </a:bodyPr>
          <a:lstStyle/>
          <a:p>
            <a:r>
              <a:rPr lang="en-US" dirty="0"/>
              <a:t>The __init__.py file is a Python file that is executed when a package is imported.</a:t>
            </a:r>
          </a:p>
          <a:p>
            <a:r>
              <a:rPr lang="en-US" dirty="0"/>
              <a:t> __init__.py is a special file used in Python to define packages and initialize their namespaces. </a:t>
            </a:r>
          </a:p>
          <a:p>
            <a:r>
              <a:rPr lang="en-US" dirty="0"/>
              <a:t>It can contain an initialization code that runs when the package is imported. </a:t>
            </a:r>
          </a:p>
          <a:p>
            <a:r>
              <a:rPr lang="en-US" dirty="0"/>
              <a:t>Without this file, Python won’t recognize a directory as a package. </a:t>
            </a:r>
          </a:p>
          <a:p>
            <a:r>
              <a:rPr lang="en-US" dirty="0"/>
              <a:t>It serves two main purposes:</a:t>
            </a:r>
          </a:p>
          <a:p>
            <a:pPr lvl="1"/>
            <a:r>
              <a:rPr lang="en-US" dirty="0"/>
              <a:t>It marks the directory as a Python Package so that the interpreter can find the modules inside it.</a:t>
            </a:r>
          </a:p>
          <a:p>
            <a:pPr lvl="1"/>
            <a:r>
              <a:rPr lang="en-US" dirty="0"/>
              <a:t>It can contain initialization code for the Package, such as importing submodules, defining variables, or executing other code.</a:t>
            </a:r>
            <a:endParaRPr lang="en-IN" dirty="0"/>
          </a:p>
        </p:txBody>
      </p:sp>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__init__.py</a:t>
            </a:r>
            <a:endParaRPr lang="en-IN" dirty="0"/>
          </a:p>
        </p:txBody>
      </p:sp>
    </p:spTree>
    <p:extLst>
      <p:ext uri="{BB962C8B-B14F-4D97-AF65-F5344CB8AC3E}">
        <p14:creationId xmlns:p14="http://schemas.microsoft.com/office/powerpoint/2010/main" val="3727413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__init__.py</a:t>
            </a:r>
            <a:endParaRPr lang="en-IN" dirty="0"/>
          </a:p>
        </p:txBody>
      </p:sp>
      <p:pic>
        <p:nvPicPr>
          <p:cNvPr id="7" name="Picture 6">
            <a:extLst>
              <a:ext uri="{FF2B5EF4-FFF2-40B4-BE49-F238E27FC236}">
                <a16:creationId xmlns:a16="http://schemas.microsoft.com/office/drawing/2014/main" id="{E1B1CBF7-C100-E718-EE72-0913849E0390}"/>
              </a:ext>
            </a:extLst>
          </p:cNvPr>
          <p:cNvPicPr>
            <a:picLocks noChangeAspect="1"/>
          </p:cNvPicPr>
          <p:nvPr/>
        </p:nvPicPr>
        <p:blipFill>
          <a:blip r:embed="rId2"/>
          <a:stretch>
            <a:fillRect/>
          </a:stretch>
        </p:blipFill>
        <p:spPr>
          <a:xfrm>
            <a:off x="685800" y="2209800"/>
            <a:ext cx="8113221" cy="3657600"/>
          </a:xfrm>
          <a:prstGeom prst="rect">
            <a:avLst/>
          </a:prstGeom>
        </p:spPr>
      </p:pic>
      <p:sp>
        <p:nvSpPr>
          <p:cNvPr id="8" name="TextBox 7">
            <a:extLst>
              <a:ext uri="{FF2B5EF4-FFF2-40B4-BE49-F238E27FC236}">
                <a16:creationId xmlns:a16="http://schemas.microsoft.com/office/drawing/2014/main" id="{CA1CD85F-7F9A-5F4E-08F8-1E49E9F63D43}"/>
              </a:ext>
            </a:extLst>
          </p:cNvPr>
          <p:cNvSpPr txBox="1"/>
          <p:nvPr/>
        </p:nvSpPr>
        <p:spPr>
          <a:xfrm>
            <a:off x="702906" y="1371600"/>
            <a:ext cx="7963390" cy="646331"/>
          </a:xfrm>
          <a:prstGeom prst="rect">
            <a:avLst/>
          </a:prstGeom>
          <a:noFill/>
        </p:spPr>
        <p:txBody>
          <a:bodyPr wrap="square" rtlCol="0">
            <a:spAutoFit/>
          </a:bodyPr>
          <a:lstStyle/>
          <a:p>
            <a:r>
              <a:rPr lang="en-US"/>
              <a:t>__all__ variable to specify which modules or names should be imported when using the wildcard (*) import.</a:t>
            </a:r>
            <a:endParaRPr lang="en-IN" dirty="0"/>
          </a:p>
        </p:txBody>
      </p:sp>
    </p:spTree>
    <p:extLst>
      <p:ext uri="{BB962C8B-B14F-4D97-AF65-F5344CB8AC3E}">
        <p14:creationId xmlns:p14="http://schemas.microsoft.com/office/powerpoint/2010/main" val="207703817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__init__.py</a:t>
            </a:r>
            <a:endParaRPr lang="en-IN" dirty="0"/>
          </a:p>
        </p:txBody>
      </p:sp>
      <p:pic>
        <p:nvPicPr>
          <p:cNvPr id="4" name="Picture 3">
            <a:extLst>
              <a:ext uri="{FF2B5EF4-FFF2-40B4-BE49-F238E27FC236}">
                <a16:creationId xmlns:a16="http://schemas.microsoft.com/office/drawing/2014/main" id="{B2FB058D-5883-DCAB-859C-FEFC9CFCF464}"/>
              </a:ext>
            </a:extLst>
          </p:cNvPr>
          <p:cNvPicPr>
            <a:picLocks noChangeAspect="1"/>
          </p:cNvPicPr>
          <p:nvPr/>
        </p:nvPicPr>
        <p:blipFill>
          <a:blip r:embed="rId2"/>
          <a:stretch>
            <a:fillRect/>
          </a:stretch>
        </p:blipFill>
        <p:spPr>
          <a:xfrm>
            <a:off x="228600" y="2209800"/>
            <a:ext cx="8675987" cy="3124200"/>
          </a:xfrm>
          <a:prstGeom prst="rect">
            <a:avLst/>
          </a:prstGeom>
        </p:spPr>
      </p:pic>
    </p:spTree>
    <p:extLst>
      <p:ext uri="{BB962C8B-B14F-4D97-AF65-F5344CB8AC3E}">
        <p14:creationId xmlns:p14="http://schemas.microsoft.com/office/powerpoint/2010/main" val="342727548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How to Create Package in Python?</a:t>
            </a:r>
            <a:endParaRPr lang="en-IN" dirty="0"/>
          </a:p>
        </p:txBody>
      </p:sp>
      <p:pic>
        <p:nvPicPr>
          <p:cNvPr id="1026" name="Picture 2" descr="Package Model Structure">
            <a:extLst>
              <a:ext uri="{FF2B5EF4-FFF2-40B4-BE49-F238E27FC236}">
                <a16:creationId xmlns:a16="http://schemas.microsoft.com/office/drawing/2014/main" id="{90FADDA8-9913-4E1E-512D-82D7F9970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00200"/>
            <a:ext cx="6229350"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38600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678247-51C0-CF18-7A49-6295B9FCFE95}"/>
              </a:ext>
            </a:extLst>
          </p:cNvPr>
          <p:cNvSpPr>
            <a:spLocks noGrp="1"/>
          </p:cNvSpPr>
          <p:nvPr>
            <p:ph sz="quarter" idx="12"/>
          </p:nvPr>
        </p:nvSpPr>
        <p:spPr/>
        <p:txBody>
          <a:bodyPr/>
          <a:lstStyle/>
          <a:p>
            <a:r>
              <a:rPr lang="en-IN" dirty="0"/>
              <a:t>Flask</a:t>
            </a:r>
          </a:p>
          <a:p>
            <a:r>
              <a:rPr lang="en-IN" dirty="0" err="1"/>
              <a:t>FastAPI</a:t>
            </a:r>
            <a:endParaRPr lang="en-IN" dirty="0"/>
          </a:p>
          <a:p>
            <a:r>
              <a:rPr lang="en-IN" dirty="0"/>
              <a:t>Django</a:t>
            </a:r>
          </a:p>
          <a:p>
            <a:r>
              <a:rPr lang="en-IN" dirty="0"/>
              <a:t>Pyramid</a:t>
            </a:r>
          </a:p>
          <a:p>
            <a:r>
              <a:rPr lang="en-IN" dirty="0"/>
              <a:t>Tornado</a:t>
            </a:r>
          </a:p>
          <a:p>
            <a:r>
              <a:rPr lang="en-IN" dirty="0"/>
              <a:t>Falcon</a:t>
            </a:r>
          </a:p>
          <a:p>
            <a:r>
              <a:rPr lang="en-IN" dirty="0" err="1"/>
              <a:t>Cherrypy</a:t>
            </a:r>
            <a:endParaRPr lang="en-IN" dirty="0"/>
          </a:p>
          <a:p>
            <a:r>
              <a:rPr lang="en-IN" dirty="0"/>
              <a:t>Bottle</a:t>
            </a:r>
          </a:p>
          <a:p>
            <a:r>
              <a:rPr lang="en-IN" dirty="0"/>
              <a:t>Web2py</a:t>
            </a:r>
          </a:p>
          <a:p>
            <a:endParaRPr lang="en-IN" dirty="0"/>
          </a:p>
        </p:txBody>
      </p:sp>
      <p:sp>
        <p:nvSpPr>
          <p:cNvPr id="3" name="Title 2">
            <a:extLst>
              <a:ext uri="{FF2B5EF4-FFF2-40B4-BE49-F238E27FC236}">
                <a16:creationId xmlns:a16="http://schemas.microsoft.com/office/drawing/2014/main" id="{914DE69A-9A9A-3B73-0D21-C61C86D2B239}"/>
              </a:ext>
            </a:extLst>
          </p:cNvPr>
          <p:cNvSpPr>
            <a:spLocks noGrp="1"/>
          </p:cNvSpPr>
          <p:nvPr>
            <p:ph type="title"/>
          </p:nvPr>
        </p:nvSpPr>
        <p:spPr/>
        <p:txBody>
          <a:bodyPr/>
          <a:lstStyle/>
          <a:p>
            <a:r>
              <a:rPr lang="en-US" dirty="0"/>
              <a:t>Python Packages for Web frameworks</a:t>
            </a:r>
            <a:endParaRPr lang="en-IN" dirty="0"/>
          </a:p>
        </p:txBody>
      </p:sp>
    </p:spTree>
    <p:extLst>
      <p:ext uri="{BB962C8B-B14F-4D97-AF65-F5344CB8AC3E}">
        <p14:creationId xmlns:p14="http://schemas.microsoft.com/office/powerpoint/2010/main" val="192377795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678247-51C0-CF18-7A49-6295B9FCFE95}"/>
              </a:ext>
            </a:extLst>
          </p:cNvPr>
          <p:cNvSpPr>
            <a:spLocks noGrp="1"/>
          </p:cNvSpPr>
          <p:nvPr>
            <p:ph sz="quarter" idx="12"/>
          </p:nvPr>
        </p:nvSpPr>
        <p:spPr/>
        <p:txBody>
          <a:bodyPr/>
          <a:lstStyle/>
          <a:p>
            <a:r>
              <a:rPr lang="en-IN" dirty="0"/>
              <a:t>NumPy</a:t>
            </a:r>
          </a:p>
          <a:p>
            <a:r>
              <a:rPr lang="en-IN" dirty="0"/>
              <a:t>Pandas</a:t>
            </a:r>
          </a:p>
          <a:p>
            <a:r>
              <a:rPr lang="en-IN" dirty="0"/>
              <a:t>SciPy</a:t>
            </a:r>
          </a:p>
          <a:p>
            <a:r>
              <a:rPr lang="en-IN" dirty="0" err="1"/>
              <a:t>XGBoost</a:t>
            </a:r>
            <a:endParaRPr lang="en-IN" dirty="0"/>
          </a:p>
          <a:p>
            <a:r>
              <a:rPr lang="en-IN" dirty="0" err="1"/>
              <a:t>StatsModels</a:t>
            </a:r>
            <a:endParaRPr lang="en-IN" dirty="0"/>
          </a:p>
          <a:p>
            <a:r>
              <a:rPr lang="en-IN" dirty="0" err="1"/>
              <a:t>Yellowbrick</a:t>
            </a:r>
            <a:endParaRPr lang="en-IN" dirty="0"/>
          </a:p>
          <a:p>
            <a:r>
              <a:rPr lang="en-IN" dirty="0"/>
              <a:t>Arch</a:t>
            </a:r>
          </a:p>
          <a:p>
            <a:r>
              <a:rPr lang="en-IN" dirty="0" err="1"/>
              <a:t>Dask</a:t>
            </a:r>
            <a:r>
              <a:rPr lang="en-IN" dirty="0"/>
              <a:t>-ML</a:t>
            </a:r>
          </a:p>
        </p:txBody>
      </p:sp>
      <p:sp>
        <p:nvSpPr>
          <p:cNvPr id="3" name="Title 2">
            <a:extLst>
              <a:ext uri="{FF2B5EF4-FFF2-40B4-BE49-F238E27FC236}">
                <a16:creationId xmlns:a16="http://schemas.microsoft.com/office/drawing/2014/main" id="{914DE69A-9A9A-3B73-0D21-C61C86D2B239}"/>
              </a:ext>
            </a:extLst>
          </p:cNvPr>
          <p:cNvSpPr>
            <a:spLocks noGrp="1"/>
          </p:cNvSpPr>
          <p:nvPr>
            <p:ph type="title"/>
          </p:nvPr>
        </p:nvSpPr>
        <p:spPr/>
        <p:txBody>
          <a:bodyPr/>
          <a:lstStyle/>
          <a:p>
            <a:r>
              <a:rPr lang="en-US" dirty="0"/>
              <a:t>Python Packages for Statistical Analysis</a:t>
            </a:r>
            <a:endParaRPr lang="en-IN" dirty="0"/>
          </a:p>
        </p:txBody>
      </p:sp>
    </p:spTree>
    <p:extLst>
      <p:ext uri="{BB962C8B-B14F-4D97-AF65-F5344CB8AC3E}">
        <p14:creationId xmlns:p14="http://schemas.microsoft.com/office/powerpoint/2010/main" val="355522176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678247-51C0-CF18-7A49-6295B9FCFE95}"/>
              </a:ext>
            </a:extLst>
          </p:cNvPr>
          <p:cNvSpPr>
            <a:spLocks noGrp="1"/>
          </p:cNvSpPr>
          <p:nvPr>
            <p:ph sz="quarter" idx="12"/>
          </p:nvPr>
        </p:nvSpPr>
        <p:spPr/>
        <p:txBody>
          <a:bodyPr/>
          <a:lstStyle/>
          <a:p>
            <a:r>
              <a:rPr lang="en-IN" dirty="0"/>
              <a:t>Matplotlib</a:t>
            </a:r>
          </a:p>
          <a:p>
            <a:r>
              <a:rPr lang="en-IN" dirty="0"/>
              <a:t>Seaborn</a:t>
            </a:r>
          </a:p>
          <a:p>
            <a:r>
              <a:rPr lang="en-IN" dirty="0" err="1"/>
              <a:t>Plotly</a:t>
            </a:r>
            <a:endParaRPr lang="en-IN" dirty="0"/>
          </a:p>
          <a:p>
            <a:r>
              <a:rPr lang="en-IN" dirty="0"/>
              <a:t>Bokeh</a:t>
            </a:r>
          </a:p>
          <a:p>
            <a:r>
              <a:rPr lang="en-IN" dirty="0"/>
              <a:t>Altair</a:t>
            </a:r>
          </a:p>
          <a:p>
            <a:r>
              <a:rPr lang="en-IN" dirty="0" err="1"/>
              <a:t>Pygal</a:t>
            </a:r>
            <a:endParaRPr lang="en-IN" dirty="0"/>
          </a:p>
          <a:p>
            <a:r>
              <a:rPr lang="en-IN" dirty="0" err="1"/>
              <a:t>Plotnine</a:t>
            </a:r>
            <a:endParaRPr lang="en-IN" dirty="0"/>
          </a:p>
          <a:p>
            <a:r>
              <a:rPr lang="en-IN" dirty="0"/>
              <a:t>Dash</a:t>
            </a:r>
          </a:p>
        </p:txBody>
      </p:sp>
      <p:sp>
        <p:nvSpPr>
          <p:cNvPr id="3" name="Title 2">
            <a:extLst>
              <a:ext uri="{FF2B5EF4-FFF2-40B4-BE49-F238E27FC236}">
                <a16:creationId xmlns:a16="http://schemas.microsoft.com/office/drawing/2014/main" id="{914DE69A-9A9A-3B73-0D21-C61C86D2B239}"/>
              </a:ext>
            </a:extLst>
          </p:cNvPr>
          <p:cNvSpPr>
            <a:spLocks noGrp="1"/>
          </p:cNvSpPr>
          <p:nvPr>
            <p:ph type="title"/>
          </p:nvPr>
        </p:nvSpPr>
        <p:spPr/>
        <p:txBody>
          <a:bodyPr/>
          <a:lstStyle/>
          <a:p>
            <a:r>
              <a:rPr lang="en-US" dirty="0"/>
              <a:t>Python Packages for Data Visualization</a:t>
            </a:r>
            <a:endParaRPr lang="en-IN" dirty="0"/>
          </a:p>
        </p:txBody>
      </p:sp>
    </p:spTree>
    <p:extLst>
      <p:ext uri="{BB962C8B-B14F-4D97-AF65-F5344CB8AC3E}">
        <p14:creationId xmlns:p14="http://schemas.microsoft.com/office/powerpoint/2010/main" val="25081373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678247-51C0-CF18-7A49-6295B9FCFE95}"/>
              </a:ext>
            </a:extLst>
          </p:cNvPr>
          <p:cNvSpPr>
            <a:spLocks noGrp="1"/>
          </p:cNvSpPr>
          <p:nvPr>
            <p:ph sz="quarter" idx="12"/>
          </p:nvPr>
        </p:nvSpPr>
        <p:spPr/>
        <p:txBody>
          <a:bodyPr/>
          <a:lstStyle/>
          <a:p>
            <a:r>
              <a:rPr lang="en-IN" dirty="0"/>
              <a:t>Scikit-learn</a:t>
            </a:r>
          </a:p>
          <a:p>
            <a:r>
              <a:rPr lang="en-IN" dirty="0"/>
              <a:t>TensorFlow</a:t>
            </a:r>
          </a:p>
          <a:p>
            <a:r>
              <a:rPr lang="en-IN" dirty="0"/>
              <a:t>torch</a:t>
            </a:r>
          </a:p>
          <a:p>
            <a:r>
              <a:rPr lang="en-IN" dirty="0" err="1"/>
              <a:t>Keras</a:t>
            </a:r>
            <a:endParaRPr lang="en-IN" dirty="0"/>
          </a:p>
          <a:p>
            <a:r>
              <a:rPr lang="en-IN" dirty="0" err="1"/>
              <a:t>Keras</a:t>
            </a:r>
            <a:r>
              <a:rPr lang="en-IN" dirty="0"/>
              <a:t>-RL</a:t>
            </a:r>
          </a:p>
          <a:p>
            <a:r>
              <a:rPr lang="en-IN" dirty="0"/>
              <a:t>Lasagne</a:t>
            </a:r>
          </a:p>
          <a:p>
            <a:r>
              <a:rPr lang="en-IN" dirty="0" err="1"/>
              <a:t>Fastai</a:t>
            </a:r>
            <a:endParaRPr lang="en-IN" dirty="0"/>
          </a:p>
        </p:txBody>
      </p:sp>
      <p:sp>
        <p:nvSpPr>
          <p:cNvPr id="3" name="Title 2">
            <a:extLst>
              <a:ext uri="{FF2B5EF4-FFF2-40B4-BE49-F238E27FC236}">
                <a16:creationId xmlns:a16="http://schemas.microsoft.com/office/drawing/2014/main" id="{914DE69A-9A9A-3B73-0D21-C61C86D2B239}"/>
              </a:ext>
            </a:extLst>
          </p:cNvPr>
          <p:cNvSpPr>
            <a:spLocks noGrp="1"/>
          </p:cNvSpPr>
          <p:nvPr>
            <p:ph type="title"/>
          </p:nvPr>
        </p:nvSpPr>
        <p:spPr/>
        <p:txBody>
          <a:bodyPr/>
          <a:lstStyle/>
          <a:p>
            <a:r>
              <a:rPr lang="en-US" dirty="0"/>
              <a:t>Python Packages for Deep Learning</a:t>
            </a:r>
            <a:endParaRPr lang="en-IN" dirty="0"/>
          </a:p>
        </p:txBody>
      </p:sp>
    </p:spTree>
    <p:extLst>
      <p:ext uri="{BB962C8B-B14F-4D97-AF65-F5344CB8AC3E}">
        <p14:creationId xmlns:p14="http://schemas.microsoft.com/office/powerpoint/2010/main" val="415169716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678247-51C0-CF18-7A49-6295B9FCFE95}"/>
              </a:ext>
            </a:extLst>
          </p:cNvPr>
          <p:cNvSpPr>
            <a:spLocks noGrp="1"/>
          </p:cNvSpPr>
          <p:nvPr>
            <p:ph sz="quarter" idx="12"/>
          </p:nvPr>
        </p:nvSpPr>
        <p:spPr/>
        <p:txBody>
          <a:bodyPr/>
          <a:lstStyle/>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NLTK</a:t>
            </a: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spaCy</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FastText</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Transformers</a:t>
            </a: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fastText</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AllenNLP</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TextBlob</a:t>
            </a:r>
            <a:endParaRPr lang="en-US" b="0" i="0" dirty="0">
              <a:solidFill>
                <a:srgbClr val="273239"/>
              </a:solidFill>
              <a:effectLst/>
              <a:highlight>
                <a:srgbClr val="FFFFFF"/>
              </a:highlight>
              <a:latin typeface="Nunito" pitchFamily="2" charset="0"/>
            </a:endParaRPr>
          </a:p>
        </p:txBody>
      </p:sp>
      <p:sp>
        <p:nvSpPr>
          <p:cNvPr id="3" name="Title 2">
            <a:extLst>
              <a:ext uri="{FF2B5EF4-FFF2-40B4-BE49-F238E27FC236}">
                <a16:creationId xmlns:a16="http://schemas.microsoft.com/office/drawing/2014/main" id="{914DE69A-9A9A-3B73-0D21-C61C86D2B239}"/>
              </a:ext>
            </a:extLst>
          </p:cNvPr>
          <p:cNvSpPr>
            <a:spLocks noGrp="1"/>
          </p:cNvSpPr>
          <p:nvPr>
            <p:ph type="title"/>
          </p:nvPr>
        </p:nvSpPr>
        <p:spPr/>
        <p:txBody>
          <a:bodyPr/>
          <a:lstStyle/>
          <a:p>
            <a:r>
              <a:rPr lang="en-US" dirty="0"/>
              <a:t>Python Packages for Natural Processing Language</a:t>
            </a:r>
            <a:endParaRPr lang="en-IN" dirty="0"/>
          </a:p>
        </p:txBody>
      </p:sp>
    </p:spTree>
    <p:extLst>
      <p:ext uri="{BB962C8B-B14F-4D97-AF65-F5344CB8AC3E}">
        <p14:creationId xmlns:p14="http://schemas.microsoft.com/office/powerpoint/2010/main" val="2117945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Content Placeholder 2">
            <a:extLst>
              <a:ext uri="{FF2B5EF4-FFF2-40B4-BE49-F238E27FC236}">
                <a16:creationId xmlns:a16="http://schemas.microsoft.com/office/drawing/2014/main" id="{00D7B2D9-5FE8-1FB7-59B7-FA149F94232B}"/>
              </a:ext>
            </a:extLst>
          </p:cNvPr>
          <p:cNvSpPr>
            <a:spLocks noGrp="1" noChangeArrowheads="1"/>
          </p:cNvSpPr>
          <p:nvPr>
            <p:ph sz="quarter" idx="12"/>
          </p:nvPr>
        </p:nvSpPr>
        <p:spPr/>
        <p:txBody>
          <a:bodyPr/>
          <a:lstStyle/>
          <a:p>
            <a:r>
              <a:rPr lang="en-US" altLang="en-US" sz="2800">
                <a:ea typeface="ＭＳ Ｐゴシック" panose="020B0600070205080204" pitchFamily="34" charset="-128"/>
              </a:rPr>
              <a:t>You can fire up a shell in emacs via M-x python-shell</a:t>
            </a:r>
          </a:p>
          <a:p>
            <a:r>
              <a:rPr lang="en-US" altLang="en-US" sz="2800">
                <a:ea typeface="ＭＳ Ｐゴシック" panose="020B0600070205080204" pitchFamily="34" charset="-128"/>
              </a:rPr>
              <a:t>You can also set up a more powerful Python IDE environment in EMACS</a:t>
            </a:r>
          </a:p>
          <a:p>
            <a:pPr lvl="1"/>
            <a:r>
              <a:rPr lang="en-US" altLang="en-US" sz="2800">
                <a:ea typeface="ＭＳ Ｐゴシック" panose="020B0600070205080204" pitchFamily="34" charset="-128"/>
                <a:hlinkClick r:id="rId2" action="ppaction://hlinkfile"/>
              </a:rPr>
              <a:t>Pymacs</a:t>
            </a:r>
            <a:r>
              <a:rPr lang="en-US" altLang="en-US" sz="2800">
                <a:ea typeface="ＭＳ Ｐゴシック" panose="020B0600070205080204" pitchFamily="34" charset="-128"/>
              </a:rPr>
              <a:t> allows two-way communication between Emacs Lisp and Python</a:t>
            </a:r>
          </a:p>
          <a:p>
            <a:pPr lvl="1"/>
            <a:r>
              <a:rPr lang="en-US" altLang="en-US" sz="2800">
                <a:ea typeface="ＭＳ Ｐゴシック" panose="020B0600070205080204" pitchFamily="34" charset="-128"/>
                <a:hlinkClick r:id="rId3"/>
              </a:rPr>
              <a:t>Ropemacs</a:t>
            </a:r>
            <a:r>
              <a:rPr lang="en-US" altLang="en-US" sz="2800">
                <a:ea typeface="ＭＳ Ｐゴシック" panose="020B0600070205080204" pitchFamily="34" charset="-128"/>
              </a:rPr>
              <a:t> provides advanced features such as completion, refactoring, etc</a:t>
            </a:r>
          </a:p>
        </p:txBody>
      </p:sp>
      <p:sp>
        <p:nvSpPr>
          <p:cNvPr id="44034" name="Title 1">
            <a:extLst>
              <a:ext uri="{FF2B5EF4-FFF2-40B4-BE49-F238E27FC236}">
                <a16:creationId xmlns:a16="http://schemas.microsoft.com/office/drawing/2014/main" id="{F3F8F2D0-977F-9BDA-E94A-4B2AEDAEAAF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Emacs as a Python IDE</a:t>
            </a:r>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678247-51C0-CF18-7A49-6295B9FCFE95}"/>
              </a:ext>
            </a:extLst>
          </p:cNvPr>
          <p:cNvSpPr>
            <a:spLocks noGrp="1"/>
          </p:cNvSpPr>
          <p:nvPr>
            <p:ph sz="quarter" idx="12"/>
          </p:nvPr>
        </p:nvSpPr>
        <p:spPr/>
        <p:txBody>
          <a:bodyPr/>
          <a:lstStyle/>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Keras</a:t>
            </a: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spaCy</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generative</a:t>
            </a: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GPy</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u="sng" dirty="0">
                <a:solidFill>
                  <a:srgbClr val="273239"/>
                </a:solidFill>
                <a:effectLst/>
                <a:highlight>
                  <a:srgbClr val="FFFFFF"/>
                </a:highlight>
                <a:latin typeface="Nunito" pitchFamily="2" charset="0"/>
                <a:hlinkClick r:id="rId2"/>
              </a:rPr>
              <a:t>Pillow</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ImageIO</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Fastai</a:t>
            </a:r>
            <a:endParaRPr lang="en-US" b="0" i="0" dirty="0">
              <a:solidFill>
                <a:srgbClr val="273239"/>
              </a:solidFill>
              <a:effectLst/>
              <a:highlight>
                <a:srgbClr val="FFFFFF"/>
              </a:highlight>
              <a:latin typeface="Nunito" pitchFamily="2" charset="0"/>
            </a:endParaRPr>
          </a:p>
        </p:txBody>
      </p:sp>
      <p:sp>
        <p:nvSpPr>
          <p:cNvPr id="3" name="Title 2">
            <a:extLst>
              <a:ext uri="{FF2B5EF4-FFF2-40B4-BE49-F238E27FC236}">
                <a16:creationId xmlns:a16="http://schemas.microsoft.com/office/drawing/2014/main" id="{914DE69A-9A9A-3B73-0D21-C61C86D2B239}"/>
              </a:ext>
            </a:extLst>
          </p:cNvPr>
          <p:cNvSpPr>
            <a:spLocks noGrp="1"/>
          </p:cNvSpPr>
          <p:nvPr>
            <p:ph type="title"/>
          </p:nvPr>
        </p:nvSpPr>
        <p:spPr/>
        <p:txBody>
          <a:bodyPr/>
          <a:lstStyle/>
          <a:p>
            <a:r>
              <a:rPr lang="en-US" dirty="0"/>
              <a:t>Python Packages for Gen AI</a:t>
            </a:r>
            <a:endParaRPr lang="en-IN" dirty="0"/>
          </a:p>
        </p:txBody>
      </p:sp>
    </p:spTree>
    <p:extLst>
      <p:ext uri="{BB962C8B-B14F-4D97-AF65-F5344CB8AC3E}">
        <p14:creationId xmlns:p14="http://schemas.microsoft.com/office/powerpoint/2010/main" val="41656736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678247-51C0-CF18-7A49-6295B9FCFE95}"/>
              </a:ext>
            </a:extLst>
          </p:cNvPr>
          <p:cNvSpPr>
            <a:spLocks noGrp="1"/>
          </p:cNvSpPr>
          <p:nvPr>
            <p:ph sz="quarter" idx="12"/>
          </p:nvPr>
        </p:nvSpPr>
        <p:spPr/>
        <p:txBody>
          <a:bodyPr>
            <a:normAutofit fontScale="92500" lnSpcReduction="10000"/>
          </a:bodyPr>
          <a:lstStyle/>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OpenCV</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TensorFlow</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torch</a:t>
            </a: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scikit-image</a:t>
            </a: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SimpleCV</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ImageAI</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imageio</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Dlib</a:t>
            </a:r>
            <a:endParaRPr lang="en-US"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b="0" i="0" dirty="0">
                <a:solidFill>
                  <a:srgbClr val="273239"/>
                </a:solidFill>
                <a:effectLst/>
                <a:highlight>
                  <a:srgbClr val="FFFFFF"/>
                </a:highlight>
                <a:latin typeface="Nunito" pitchFamily="2" charset="0"/>
              </a:rPr>
              <a:t>Theano</a:t>
            </a:r>
          </a:p>
          <a:p>
            <a:pPr algn="l" fontAlgn="base">
              <a:buFont typeface="Arial" panose="020B0604020202020204" pitchFamily="34" charset="0"/>
              <a:buChar char="•"/>
            </a:pPr>
            <a:r>
              <a:rPr lang="en-US" b="0" i="0" dirty="0" err="1">
                <a:solidFill>
                  <a:srgbClr val="273239"/>
                </a:solidFill>
                <a:effectLst/>
                <a:highlight>
                  <a:srgbClr val="FFFFFF"/>
                </a:highlight>
                <a:latin typeface="Nunito" pitchFamily="2" charset="0"/>
              </a:rPr>
              <a:t>Mahotas</a:t>
            </a:r>
            <a:endParaRPr lang="en-US" b="0" i="0" dirty="0">
              <a:solidFill>
                <a:srgbClr val="273239"/>
              </a:solidFill>
              <a:effectLst/>
              <a:highlight>
                <a:srgbClr val="FFFFFF"/>
              </a:highlight>
              <a:latin typeface="Nunito" pitchFamily="2" charset="0"/>
            </a:endParaRPr>
          </a:p>
        </p:txBody>
      </p:sp>
      <p:sp>
        <p:nvSpPr>
          <p:cNvPr id="3" name="Title 2">
            <a:extLst>
              <a:ext uri="{FF2B5EF4-FFF2-40B4-BE49-F238E27FC236}">
                <a16:creationId xmlns:a16="http://schemas.microsoft.com/office/drawing/2014/main" id="{914DE69A-9A9A-3B73-0D21-C61C86D2B239}"/>
              </a:ext>
            </a:extLst>
          </p:cNvPr>
          <p:cNvSpPr>
            <a:spLocks noGrp="1"/>
          </p:cNvSpPr>
          <p:nvPr>
            <p:ph type="title"/>
          </p:nvPr>
        </p:nvSpPr>
        <p:spPr/>
        <p:txBody>
          <a:bodyPr/>
          <a:lstStyle/>
          <a:p>
            <a:r>
              <a:rPr lang="en-US" dirty="0"/>
              <a:t>Python Packages for Computer Vision</a:t>
            </a:r>
            <a:endParaRPr lang="en-IN" dirty="0"/>
          </a:p>
        </p:txBody>
      </p:sp>
    </p:spTree>
    <p:extLst>
      <p:ext uri="{BB962C8B-B14F-4D97-AF65-F5344CB8AC3E}">
        <p14:creationId xmlns:p14="http://schemas.microsoft.com/office/powerpoint/2010/main" val="21340713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AFCE22-E9DD-496D-F607-33990A963914}"/>
              </a:ext>
            </a:extLst>
          </p:cNvPr>
          <p:cNvSpPr>
            <a:spLocks noGrp="1"/>
          </p:cNvSpPr>
          <p:nvPr>
            <p:ph sz="quarter" idx="12"/>
          </p:nvPr>
        </p:nvSpPr>
        <p:spPr/>
        <p:txBody>
          <a:bodyPr/>
          <a:lstStyle/>
          <a:p>
            <a:r>
              <a:rPr lang="en-IN" dirty="0"/>
              <a:t>Underscore(_) can be used to name variables, functions and classes, etc..,</a:t>
            </a:r>
          </a:p>
          <a:p>
            <a:pPr lvl="1"/>
            <a:r>
              <a:rPr lang="en-IN" dirty="0"/>
              <a:t>Single Pre Underscore:- _variable</a:t>
            </a:r>
          </a:p>
          <a:p>
            <a:pPr lvl="1"/>
            <a:r>
              <a:rPr lang="en-IN" dirty="0" err="1"/>
              <a:t>Signle</a:t>
            </a:r>
            <a:r>
              <a:rPr lang="en-IN" dirty="0"/>
              <a:t> Post Underscore:- variable_</a:t>
            </a:r>
          </a:p>
          <a:p>
            <a:pPr lvl="1"/>
            <a:r>
              <a:rPr lang="en-IN" dirty="0"/>
              <a:t>Double Pre Underscores:- __variable</a:t>
            </a:r>
          </a:p>
          <a:p>
            <a:pPr lvl="1"/>
            <a:r>
              <a:rPr lang="en-IN" dirty="0"/>
              <a:t>Double Pre and Post Underscores:- __variable__</a:t>
            </a:r>
          </a:p>
        </p:txBody>
      </p:sp>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_Variable</a:t>
            </a:r>
            <a:endParaRPr lang="en-IN" dirty="0"/>
          </a:p>
        </p:txBody>
      </p:sp>
    </p:spTree>
    <p:extLst>
      <p:ext uri="{BB962C8B-B14F-4D97-AF65-F5344CB8AC3E}">
        <p14:creationId xmlns:p14="http://schemas.microsoft.com/office/powerpoint/2010/main" val="19754616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_Variable</a:t>
            </a:r>
            <a:endParaRPr lang="en-IN" dirty="0"/>
          </a:p>
        </p:txBody>
      </p:sp>
      <p:pic>
        <p:nvPicPr>
          <p:cNvPr id="7" name="Picture 6">
            <a:extLst>
              <a:ext uri="{FF2B5EF4-FFF2-40B4-BE49-F238E27FC236}">
                <a16:creationId xmlns:a16="http://schemas.microsoft.com/office/drawing/2014/main" id="{88AC5C5A-A803-340A-9523-1CF8BFCD5AA1}"/>
              </a:ext>
            </a:extLst>
          </p:cNvPr>
          <p:cNvPicPr>
            <a:picLocks noChangeAspect="1"/>
          </p:cNvPicPr>
          <p:nvPr/>
        </p:nvPicPr>
        <p:blipFill rotWithShape="1">
          <a:blip r:embed="rId2"/>
          <a:srcRect r="7146" b="42207"/>
          <a:stretch/>
        </p:blipFill>
        <p:spPr>
          <a:xfrm>
            <a:off x="228600" y="2057400"/>
            <a:ext cx="8306994" cy="3276600"/>
          </a:xfrm>
          <a:prstGeom prst="rect">
            <a:avLst/>
          </a:prstGeom>
        </p:spPr>
      </p:pic>
    </p:spTree>
    <p:extLst>
      <p:ext uri="{BB962C8B-B14F-4D97-AF65-F5344CB8AC3E}">
        <p14:creationId xmlns:p14="http://schemas.microsoft.com/office/powerpoint/2010/main" val="152191571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_Variable</a:t>
            </a:r>
            <a:endParaRPr lang="en-IN" dirty="0"/>
          </a:p>
        </p:txBody>
      </p:sp>
      <p:pic>
        <p:nvPicPr>
          <p:cNvPr id="4" name="Picture 3">
            <a:extLst>
              <a:ext uri="{FF2B5EF4-FFF2-40B4-BE49-F238E27FC236}">
                <a16:creationId xmlns:a16="http://schemas.microsoft.com/office/drawing/2014/main" id="{E101EE67-EBCB-CBCE-31E4-E67DCEB9A1B9}"/>
              </a:ext>
            </a:extLst>
          </p:cNvPr>
          <p:cNvPicPr>
            <a:picLocks noChangeAspect="1"/>
          </p:cNvPicPr>
          <p:nvPr/>
        </p:nvPicPr>
        <p:blipFill>
          <a:blip r:embed="rId2"/>
          <a:stretch>
            <a:fillRect/>
          </a:stretch>
        </p:blipFill>
        <p:spPr>
          <a:xfrm>
            <a:off x="304800" y="1676400"/>
            <a:ext cx="8534400" cy="4495800"/>
          </a:xfrm>
          <a:prstGeom prst="rect">
            <a:avLst/>
          </a:prstGeom>
        </p:spPr>
      </p:pic>
    </p:spTree>
    <p:extLst>
      <p:ext uri="{BB962C8B-B14F-4D97-AF65-F5344CB8AC3E}">
        <p14:creationId xmlns:p14="http://schemas.microsoft.com/office/powerpoint/2010/main" val="15401384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_Variable</a:t>
            </a:r>
            <a:endParaRPr lang="en-IN" dirty="0"/>
          </a:p>
        </p:txBody>
      </p:sp>
      <p:pic>
        <p:nvPicPr>
          <p:cNvPr id="5" name="Picture 4">
            <a:extLst>
              <a:ext uri="{FF2B5EF4-FFF2-40B4-BE49-F238E27FC236}">
                <a16:creationId xmlns:a16="http://schemas.microsoft.com/office/drawing/2014/main" id="{BA49B2AD-4D90-8B70-AAD6-21C286BFED1B}"/>
              </a:ext>
            </a:extLst>
          </p:cNvPr>
          <p:cNvPicPr>
            <a:picLocks noChangeAspect="1"/>
          </p:cNvPicPr>
          <p:nvPr/>
        </p:nvPicPr>
        <p:blipFill>
          <a:blip r:embed="rId2"/>
          <a:stretch>
            <a:fillRect/>
          </a:stretch>
        </p:blipFill>
        <p:spPr>
          <a:xfrm>
            <a:off x="300126" y="1676400"/>
            <a:ext cx="8478433" cy="461074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F036A3E-F4F4-04CF-18A0-4743EA86805E}"/>
                  </a:ext>
                </a:extLst>
              </p14:cNvPr>
              <p14:cNvContentPartPr/>
              <p14:nvPr/>
            </p14:nvContentPartPr>
            <p14:xfrm>
              <a:off x="2127093" y="5420895"/>
              <a:ext cx="1352520" cy="28440"/>
            </p14:xfrm>
          </p:contentPart>
        </mc:Choice>
        <mc:Fallback xmlns="">
          <p:pic>
            <p:nvPicPr>
              <p:cNvPr id="6" name="Ink 5">
                <a:extLst>
                  <a:ext uri="{FF2B5EF4-FFF2-40B4-BE49-F238E27FC236}">
                    <a16:creationId xmlns:a16="http://schemas.microsoft.com/office/drawing/2014/main" id="{AF036A3E-F4F4-04CF-18A0-4743EA86805E}"/>
                  </a:ext>
                </a:extLst>
              </p:cNvPr>
              <p:cNvPicPr/>
              <p:nvPr/>
            </p:nvPicPr>
            <p:blipFill>
              <a:blip r:embed="rId4"/>
              <a:stretch>
                <a:fillRect/>
              </a:stretch>
            </p:blipFill>
            <p:spPr>
              <a:xfrm>
                <a:off x="2120973" y="5414775"/>
                <a:ext cx="1364760" cy="40680"/>
              </a:xfrm>
              <a:prstGeom prst="rect">
                <a:avLst/>
              </a:prstGeom>
            </p:spPr>
          </p:pic>
        </mc:Fallback>
      </mc:AlternateContent>
    </p:spTree>
    <p:extLst>
      <p:ext uri="{BB962C8B-B14F-4D97-AF65-F5344CB8AC3E}">
        <p14:creationId xmlns:p14="http://schemas.microsoft.com/office/powerpoint/2010/main" val="344631535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_Variable</a:t>
            </a:r>
            <a:endParaRPr lang="en-IN" dirty="0"/>
          </a:p>
        </p:txBody>
      </p:sp>
      <p:pic>
        <p:nvPicPr>
          <p:cNvPr id="5" name="Picture 4">
            <a:extLst>
              <a:ext uri="{FF2B5EF4-FFF2-40B4-BE49-F238E27FC236}">
                <a16:creationId xmlns:a16="http://schemas.microsoft.com/office/drawing/2014/main" id="{BA49B2AD-4D90-8B70-AAD6-21C286BFED1B}"/>
              </a:ext>
            </a:extLst>
          </p:cNvPr>
          <p:cNvPicPr>
            <a:picLocks noChangeAspect="1"/>
          </p:cNvPicPr>
          <p:nvPr/>
        </p:nvPicPr>
        <p:blipFill>
          <a:blip r:embed="rId2"/>
          <a:stretch>
            <a:fillRect/>
          </a:stretch>
        </p:blipFill>
        <p:spPr>
          <a:xfrm>
            <a:off x="300126" y="1676400"/>
            <a:ext cx="8478433" cy="461074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F036A3E-F4F4-04CF-18A0-4743EA86805E}"/>
                  </a:ext>
                </a:extLst>
              </p14:cNvPr>
              <p14:cNvContentPartPr/>
              <p14:nvPr/>
            </p14:nvContentPartPr>
            <p14:xfrm>
              <a:off x="2127093" y="5420895"/>
              <a:ext cx="1352520" cy="28440"/>
            </p14:xfrm>
          </p:contentPart>
        </mc:Choice>
        <mc:Fallback xmlns="">
          <p:pic>
            <p:nvPicPr>
              <p:cNvPr id="6" name="Ink 5">
                <a:extLst>
                  <a:ext uri="{FF2B5EF4-FFF2-40B4-BE49-F238E27FC236}">
                    <a16:creationId xmlns:a16="http://schemas.microsoft.com/office/drawing/2014/main" id="{AF036A3E-F4F4-04CF-18A0-4743EA86805E}"/>
                  </a:ext>
                </a:extLst>
              </p:cNvPr>
              <p:cNvPicPr/>
              <p:nvPr/>
            </p:nvPicPr>
            <p:blipFill>
              <a:blip r:embed="rId4"/>
              <a:stretch>
                <a:fillRect/>
              </a:stretch>
            </p:blipFill>
            <p:spPr>
              <a:xfrm>
                <a:off x="2120971" y="5414775"/>
                <a:ext cx="1364763" cy="40680"/>
              </a:xfrm>
              <a:prstGeom prst="rect">
                <a:avLst/>
              </a:prstGeom>
            </p:spPr>
          </p:pic>
        </mc:Fallback>
      </mc:AlternateContent>
    </p:spTree>
    <p:extLst>
      <p:ext uri="{BB962C8B-B14F-4D97-AF65-F5344CB8AC3E}">
        <p14:creationId xmlns:p14="http://schemas.microsoft.com/office/powerpoint/2010/main" val="219716890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_Variable</a:t>
            </a:r>
            <a:endParaRPr lang="en-IN"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F036A3E-F4F4-04CF-18A0-4743EA86805E}"/>
                  </a:ext>
                </a:extLst>
              </p14:cNvPr>
              <p14:cNvContentPartPr/>
              <p14:nvPr/>
            </p14:nvContentPartPr>
            <p14:xfrm>
              <a:off x="2127093" y="5420895"/>
              <a:ext cx="1352520" cy="28440"/>
            </p14:xfrm>
          </p:contentPart>
        </mc:Choice>
        <mc:Fallback xmlns="">
          <p:pic>
            <p:nvPicPr>
              <p:cNvPr id="6" name="Ink 5">
                <a:extLst>
                  <a:ext uri="{FF2B5EF4-FFF2-40B4-BE49-F238E27FC236}">
                    <a16:creationId xmlns:a16="http://schemas.microsoft.com/office/drawing/2014/main" id="{AF036A3E-F4F4-04CF-18A0-4743EA86805E}"/>
                  </a:ext>
                </a:extLst>
              </p:cNvPr>
              <p:cNvPicPr/>
              <p:nvPr/>
            </p:nvPicPr>
            <p:blipFill>
              <a:blip r:embed="rId3"/>
              <a:stretch>
                <a:fillRect/>
              </a:stretch>
            </p:blipFill>
            <p:spPr>
              <a:xfrm>
                <a:off x="2120971" y="5414775"/>
                <a:ext cx="1364763" cy="40680"/>
              </a:xfrm>
              <a:prstGeom prst="rect">
                <a:avLst/>
              </a:prstGeom>
            </p:spPr>
          </p:pic>
        </mc:Fallback>
      </mc:AlternateContent>
      <p:pic>
        <p:nvPicPr>
          <p:cNvPr id="4" name="Picture 3">
            <a:extLst>
              <a:ext uri="{FF2B5EF4-FFF2-40B4-BE49-F238E27FC236}">
                <a16:creationId xmlns:a16="http://schemas.microsoft.com/office/drawing/2014/main" id="{D68E3625-4039-E56E-6686-FC2BB0A1E472}"/>
              </a:ext>
            </a:extLst>
          </p:cNvPr>
          <p:cNvPicPr>
            <a:picLocks noChangeAspect="1"/>
          </p:cNvPicPr>
          <p:nvPr/>
        </p:nvPicPr>
        <p:blipFill>
          <a:blip r:embed="rId4"/>
          <a:stretch>
            <a:fillRect/>
          </a:stretch>
        </p:blipFill>
        <p:spPr>
          <a:xfrm>
            <a:off x="276817" y="1524000"/>
            <a:ext cx="8573696" cy="4925112"/>
          </a:xfrm>
          <a:prstGeom prst="rect">
            <a:avLst/>
          </a:prstGeom>
        </p:spPr>
      </p:pic>
    </p:spTree>
    <p:extLst>
      <p:ext uri="{BB962C8B-B14F-4D97-AF65-F5344CB8AC3E}">
        <p14:creationId xmlns:p14="http://schemas.microsoft.com/office/powerpoint/2010/main" val="230428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E1A4E6-290D-7866-D34F-210A671FEF3C}"/>
              </a:ext>
            </a:extLst>
          </p:cNvPr>
          <p:cNvSpPr>
            <a:spLocks noGrp="1"/>
          </p:cNvSpPr>
          <p:nvPr>
            <p:ph type="title"/>
          </p:nvPr>
        </p:nvSpPr>
        <p:spPr/>
        <p:txBody>
          <a:bodyPr/>
          <a:lstStyle/>
          <a:p>
            <a:r>
              <a:rPr lang="en-US" dirty="0"/>
              <a:t>_Variable</a:t>
            </a:r>
            <a:endParaRPr lang="en-IN" dirty="0"/>
          </a:p>
        </p:txBody>
      </p:sp>
      <p:pic>
        <p:nvPicPr>
          <p:cNvPr id="5" name="Picture 4">
            <a:extLst>
              <a:ext uri="{FF2B5EF4-FFF2-40B4-BE49-F238E27FC236}">
                <a16:creationId xmlns:a16="http://schemas.microsoft.com/office/drawing/2014/main" id="{16CD1847-84AB-0AB3-6F32-E8BDFDEEE070}"/>
              </a:ext>
            </a:extLst>
          </p:cNvPr>
          <p:cNvPicPr>
            <a:picLocks noChangeAspect="1"/>
          </p:cNvPicPr>
          <p:nvPr/>
        </p:nvPicPr>
        <p:blipFill>
          <a:blip r:embed="rId2"/>
          <a:stretch>
            <a:fillRect/>
          </a:stretch>
        </p:blipFill>
        <p:spPr>
          <a:xfrm>
            <a:off x="304799" y="1752600"/>
            <a:ext cx="8317475" cy="3352800"/>
          </a:xfrm>
          <a:prstGeom prst="rect">
            <a:avLst/>
          </a:prstGeom>
        </p:spPr>
      </p:pic>
    </p:spTree>
    <p:extLst>
      <p:ext uri="{BB962C8B-B14F-4D97-AF65-F5344CB8AC3E}">
        <p14:creationId xmlns:p14="http://schemas.microsoft.com/office/powerpoint/2010/main" val="5216650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9CAC32-ABFB-A212-46F3-47BF988985C1}"/>
              </a:ext>
            </a:extLst>
          </p:cNvPr>
          <p:cNvSpPr>
            <a:spLocks noGrp="1"/>
          </p:cNvSpPr>
          <p:nvPr>
            <p:ph sz="quarter" idx="12"/>
          </p:nvPr>
        </p:nvSpPr>
        <p:spPr>
          <a:xfrm>
            <a:off x="457201" y="1381124"/>
            <a:ext cx="8228012" cy="5095875"/>
          </a:xfrm>
        </p:spPr>
        <p:txBody>
          <a:bodyPr>
            <a:normAutofit fontScale="92500" lnSpcReduction="10000"/>
          </a:bodyPr>
          <a:lstStyle/>
          <a:p>
            <a:r>
              <a:rPr lang="en-US" dirty="0"/>
              <a:t>Since there is no main() function in Python, when the command to run a python program is given to the interpreter, the code that is at level 0 indentation is to be executed. </a:t>
            </a:r>
          </a:p>
          <a:p>
            <a:r>
              <a:rPr lang="en-US" dirty="0"/>
              <a:t>Will define a few special variables. __name__ is one such special variable. </a:t>
            </a:r>
          </a:p>
          <a:p>
            <a:r>
              <a:rPr lang="en-US" dirty="0"/>
              <a:t>If the source file is executed as the main program, the interpreter sets the __name__ variable to have a value “__main__”. </a:t>
            </a:r>
          </a:p>
          <a:p>
            <a:r>
              <a:rPr lang="en-US" dirty="0"/>
              <a:t>If this file is being imported from another module, __name__ will be set to the module’s name.</a:t>
            </a:r>
          </a:p>
          <a:p>
            <a:r>
              <a:rPr lang="en-US" dirty="0"/>
              <a:t>__name__ is a built-in variable which evaluates to the name of the current module. </a:t>
            </a:r>
            <a:endParaRPr lang="en-IN" dirty="0"/>
          </a:p>
        </p:txBody>
      </p:sp>
      <p:sp>
        <p:nvSpPr>
          <p:cNvPr id="3" name="Title 2">
            <a:extLst>
              <a:ext uri="{FF2B5EF4-FFF2-40B4-BE49-F238E27FC236}">
                <a16:creationId xmlns:a16="http://schemas.microsoft.com/office/drawing/2014/main" id="{DD266D31-AC2F-9F3E-9F3F-18BC1E6EE5A0}"/>
              </a:ext>
            </a:extLst>
          </p:cNvPr>
          <p:cNvSpPr>
            <a:spLocks noGrp="1"/>
          </p:cNvSpPr>
          <p:nvPr>
            <p:ph type="title"/>
          </p:nvPr>
        </p:nvSpPr>
        <p:spPr/>
        <p:txBody>
          <a:bodyPr/>
          <a:lstStyle/>
          <a:p>
            <a:r>
              <a:rPr lang="en-IN" dirty="0"/>
              <a:t>__main__</a:t>
            </a:r>
          </a:p>
        </p:txBody>
      </p:sp>
    </p:spTree>
    <p:extLst>
      <p:ext uri="{BB962C8B-B14F-4D97-AF65-F5344CB8AC3E}">
        <p14:creationId xmlns:p14="http://schemas.microsoft.com/office/powerpoint/2010/main" val="2530365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a:extLst>
              <a:ext uri="{FF2B5EF4-FFF2-40B4-BE49-F238E27FC236}">
                <a16:creationId xmlns:a16="http://schemas.microsoft.com/office/drawing/2014/main" id="{73164BDF-4D64-F67B-A9A1-EB9CBDF22405}"/>
              </a:ext>
            </a:extLst>
          </p:cNvPr>
          <p:cNvSpPr>
            <a:spLocks noGrp="1" noChangeArrowheads="1"/>
          </p:cNvSpPr>
          <p:nvPr>
            <p:ph sz="quarter" idx="12"/>
          </p:nvPr>
        </p:nvSpPr>
        <p:spPr/>
        <p:txBody>
          <a:bodyPr/>
          <a:lstStyle/>
          <a:p>
            <a:pPr>
              <a:buFont typeface="Symbol" panose="05050102010706020507" pitchFamily="18" charset="2"/>
              <a:buNone/>
            </a:pPr>
            <a:r>
              <a:rPr lang="en-US" altLang="en-US" sz="2800" dirty="0">
                <a:ea typeface="ＭＳ Ｐゴシック" panose="020B0600070205080204" pitchFamily="34" charset="-128"/>
              </a:rPr>
              <a:t>On Unix…</a:t>
            </a:r>
          </a:p>
          <a:p>
            <a:pPr lvl="1">
              <a:buFont typeface="Symbol" panose="05050102010706020507" pitchFamily="18" charset="2"/>
              <a:buNone/>
            </a:pPr>
            <a:r>
              <a:rPr lang="en-US" altLang="en-US" sz="2800" dirty="0">
                <a:ea typeface="ＭＳ Ｐゴシック" panose="020B0600070205080204" pitchFamily="34" charset="-128"/>
              </a:rPr>
              <a:t>%</a:t>
            </a:r>
            <a:r>
              <a:rPr lang="en-US" altLang="en-US" sz="2800" dirty="0">
                <a:latin typeface="Courier New" panose="02070309020205020404" pitchFamily="49" charset="0"/>
                <a:ea typeface="ＭＳ Ｐゴシック" panose="020B0600070205080204" pitchFamily="34" charset="-128"/>
              </a:rPr>
              <a:t> python</a:t>
            </a:r>
          </a:p>
          <a:p>
            <a:pPr lvl="1">
              <a:buFont typeface="Symbol" panose="05050102010706020507" pitchFamily="18" charset="2"/>
              <a:buNone/>
            </a:pPr>
            <a:r>
              <a:rPr lang="en-US" altLang="en-US" sz="2800" dirty="0">
                <a:solidFill>
                  <a:srgbClr val="660033"/>
                </a:solidFill>
                <a:latin typeface="Courier New" panose="02070309020205020404" pitchFamily="49" charset="0"/>
                <a:ea typeface="ＭＳ Ｐゴシック" panose="020B0600070205080204" pitchFamily="34" charset="-128"/>
              </a:rPr>
              <a:t>&gt;&gt;&gt;</a:t>
            </a:r>
            <a:r>
              <a:rPr lang="en-US" altLang="en-US" sz="2800" dirty="0">
                <a:latin typeface="Courier New" panose="02070309020205020404" pitchFamily="49" charset="0"/>
                <a:ea typeface="ＭＳ Ｐゴシック" panose="020B0600070205080204" pitchFamily="34" charset="-128"/>
              </a:rPr>
              <a:t> 3+3</a:t>
            </a:r>
          </a:p>
          <a:p>
            <a:pPr lvl="1">
              <a:buFont typeface="Symbol" panose="05050102010706020507" pitchFamily="18" charset="2"/>
              <a:buNone/>
            </a:pPr>
            <a:r>
              <a:rPr lang="en-US" altLang="en-US" sz="2800" dirty="0">
                <a:latin typeface="Courier New" panose="02070309020205020404" pitchFamily="49" charset="0"/>
                <a:ea typeface="ＭＳ Ｐゴシック" panose="020B0600070205080204" pitchFamily="34" charset="-128"/>
              </a:rPr>
              <a:t>6</a:t>
            </a:r>
          </a:p>
          <a:p>
            <a:r>
              <a:rPr lang="en-US" altLang="en-US" sz="2800" dirty="0">
                <a:ea typeface="ＭＳ Ｐゴシック" panose="020B0600070205080204" pitchFamily="34" charset="-128"/>
              </a:rPr>
              <a:t>Python prompts with ‘&gt;&gt;&gt;’. </a:t>
            </a:r>
          </a:p>
          <a:p>
            <a:r>
              <a:rPr lang="en-US" altLang="en-US" sz="2800" dirty="0">
                <a:ea typeface="ＭＳ Ｐゴシック" panose="020B0600070205080204" pitchFamily="34" charset="-128"/>
              </a:rPr>
              <a:t>To exit Python (not Idle):</a:t>
            </a:r>
          </a:p>
          <a:p>
            <a:pPr lvl="1"/>
            <a:r>
              <a:rPr lang="en-US" altLang="en-US" sz="2800" dirty="0">
                <a:ea typeface="ＭＳ Ｐゴシック" panose="020B0600070205080204" pitchFamily="34" charset="-128"/>
              </a:rPr>
              <a:t>In Unix, type CONTROL-D</a:t>
            </a:r>
          </a:p>
          <a:p>
            <a:pPr lvl="1"/>
            <a:r>
              <a:rPr lang="en-US" altLang="en-US" sz="2800" dirty="0">
                <a:ea typeface="ＭＳ Ｐゴシック" panose="020B0600070205080204" pitchFamily="34" charset="-128"/>
              </a:rPr>
              <a:t>In Windows, type CONTROL-Z + &lt;Enter&gt;</a:t>
            </a:r>
          </a:p>
          <a:p>
            <a:pPr lvl="1"/>
            <a:r>
              <a:rPr lang="en-US" altLang="en-US" sz="2800" dirty="0">
                <a:ea typeface="ＭＳ Ｐゴシック" panose="020B0600070205080204" pitchFamily="34" charset="-128"/>
              </a:rPr>
              <a:t>Evaluate exit() </a:t>
            </a:r>
          </a:p>
        </p:txBody>
      </p:sp>
      <p:sp>
        <p:nvSpPr>
          <p:cNvPr id="45058" name="Rectangle 2">
            <a:extLst>
              <a:ext uri="{FF2B5EF4-FFF2-40B4-BE49-F238E27FC236}">
                <a16:creationId xmlns:a16="http://schemas.microsoft.com/office/drawing/2014/main" id="{4DFF4AF2-3BE9-5518-6736-1196C35D933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Running Interactively on UNIX</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266D31-AC2F-9F3E-9F3F-18BC1E6EE5A0}"/>
              </a:ext>
            </a:extLst>
          </p:cNvPr>
          <p:cNvSpPr>
            <a:spLocks noGrp="1"/>
          </p:cNvSpPr>
          <p:nvPr>
            <p:ph type="title"/>
          </p:nvPr>
        </p:nvSpPr>
        <p:spPr/>
        <p:txBody>
          <a:bodyPr/>
          <a:lstStyle/>
          <a:p>
            <a:r>
              <a:rPr lang="en-IN" dirty="0"/>
              <a:t>__main__</a:t>
            </a:r>
          </a:p>
        </p:txBody>
      </p:sp>
      <p:pic>
        <p:nvPicPr>
          <p:cNvPr id="7" name="Picture 6">
            <a:extLst>
              <a:ext uri="{FF2B5EF4-FFF2-40B4-BE49-F238E27FC236}">
                <a16:creationId xmlns:a16="http://schemas.microsoft.com/office/drawing/2014/main" id="{13C2D4DB-3869-99A3-AE94-FD190725146B}"/>
              </a:ext>
            </a:extLst>
          </p:cNvPr>
          <p:cNvPicPr>
            <a:picLocks noChangeAspect="1"/>
          </p:cNvPicPr>
          <p:nvPr/>
        </p:nvPicPr>
        <p:blipFill>
          <a:blip r:embed="rId2"/>
          <a:stretch>
            <a:fillRect/>
          </a:stretch>
        </p:blipFill>
        <p:spPr>
          <a:xfrm>
            <a:off x="990600" y="2057400"/>
            <a:ext cx="7519796" cy="3276600"/>
          </a:xfrm>
          <a:prstGeom prst="rect">
            <a:avLst/>
          </a:prstGeom>
        </p:spPr>
      </p:pic>
    </p:spTree>
    <p:extLst>
      <p:ext uri="{BB962C8B-B14F-4D97-AF65-F5344CB8AC3E}">
        <p14:creationId xmlns:p14="http://schemas.microsoft.com/office/powerpoint/2010/main" val="90884451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regular expression is a special sequence of characters that helps you match or find other strings or sets of strings, using a specialized syntax held in a pattern. </a:t>
            </a:r>
          </a:p>
          <a:p>
            <a:r>
              <a:rPr lang="en-US" dirty="0"/>
              <a:t>Regular expressions are widely used in UNIX world.</a:t>
            </a:r>
          </a:p>
          <a:p>
            <a:r>
              <a:rPr lang="en-US" dirty="0"/>
              <a:t>The module re provides full support for Perl-like regular expressions in Python.</a:t>
            </a:r>
          </a:p>
          <a:p>
            <a:r>
              <a:rPr lang="en-US" dirty="0"/>
              <a:t>The re module raises the exception </a:t>
            </a:r>
            <a:r>
              <a:rPr lang="en-US" dirty="0" err="1"/>
              <a:t>re.error</a:t>
            </a:r>
            <a:r>
              <a:rPr lang="en-US" dirty="0"/>
              <a:t> if an error occurs while compiling or using a regular expression</a:t>
            </a:r>
          </a:p>
          <a:p>
            <a:endParaRPr lang="en-IN" dirty="0"/>
          </a:p>
        </p:txBody>
      </p:sp>
      <p:sp>
        <p:nvSpPr>
          <p:cNvPr id="3" name="Title 2"/>
          <p:cNvSpPr>
            <a:spLocks noGrp="1"/>
          </p:cNvSpPr>
          <p:nvPr>
            <p:ph type="title"/>
          </p:nvPr>
        </p:nvSpPr>
        <p:spPr/>
        <p:txBody>
          <a:bodyPr/>
          <a:lstStyle/>
          <a:p>
            <a:r>
              <a:rPr lang="en-IN" dirty="0"/>
              <a:t>Regular Expressions</a:t>
            </a:r>
          </a:p>
        </p:txBody>
      </p:sp>
    </p:spTree>
    <p:extLst>
      <p:ext uri="{BB962C8B-B14F-4D97-AF65-F5344CB8AC3E}">
        <p14:creationId xmlns:p14="http://schemas.microsoft.com/office/powerpoint/2010/main" val="160826793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172075"/>
          </a:xfrm>
        </p:spPr>
        <p:txBody>
          <a:bodyPr/>
          <a:lstStyle/>
          <a:p>
            <a:r>
              <a:rPr lang="en-US" dirty="0"/>
              <a:t>A regular expression is a pattern of text that consists of ordinary characters (for example, letters a through z or numbers 0 through 9) and special characters known as meta characters. </a:t>
            </a:r>
          </a:p>
          <a:p>
            <a:r>
              <a:rPr lang="en-US" dirty="0"/>
              <a:t>This pattern describes the strings that would match when applied to a text.</a:t>
            </a:r>
          </a:p>
          <a:p>
            <a:endParaRPr lang="en-IN" dirty="0"/>
          </a:p>
        </p:txBody>
      </p:sp>
      <p:sp>
        <p:nvSpPr>
          <p:cNvPr id="3" name="Title 2"/>
          <p:cNvSpPr>
            <a:spLocks noGrp="1"/>
          </p:cNvSpPr>
          <p:nvPr>
            <p:ph type="title"/>
          </p:nvPr>
        </p:nvSpPr>
        <p:spPr/>
        <p:txBody>
          <a:bodyPr/>
          <a:lstStyle/>
          <a:p>
            <a:r>
              <a:rPr lang="en-IN" dirty="0"/>
              <a:t>Regular Expressions</a:t>
            </a:r>
          </a:p>
        </p:txBody>
      </p:sp>
      <p:pic>
        <p:nvPicPr>
          <p:cNvPr id="5" name="Picture 4"/>
          <p:cNvPicPr>
            <a:picLocks noChangeAspect="1"/>
          </p:cNvPicPr>
          <p:nvPr/>
        </p:nvPicPr>
        <p:blipFill>
          <a:blip r:embed="rId2"/>
          <a:stretch>
            <a:fillRect/>
          </a:stretch>
        </p:blipFill>
        <p:spPr>
          <a:xfrm>
            <a:off x="2362200" y="4114800"/>
            <a:ext cx="3121800" cy="2237467"/>
          </a:xfrm>
          <a:prstGeom prst="rect">
            <a:avLst/>
          </a:prstGeom>
        </p:spPr>
      </p:pic>
    </p:spTree>
    <p:extLst>
      <p:ext uri="{BB962C8B-B14F-4D97-AF65-F5344CB8AC3E}">
        <p14:creationId xmlns:p14="http://schemas.microsoft.com/office/powerpoint/2010/main" val="333417051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Literals are the simplest form of pattern matching in regular expressions.</a:t>
            </a:r>
          </a:p>
          <a:p>
            <a:r>
              <a:rPr lang="en-US" dirty="0"/>
              <a:t>They will simply succeed whenever that literal is found.</a:t>
            </a:r>
          </a:p>
          <a:p>
            <a:r>
              <a:rPr lang="en-US" dirty="0"/>
              <a:t>If we apply the regular expression /fox/ to search the phrase The quick brown fox jumps over the lazy dog, we will find one match:</a:t>
            </a:r>
          </a:p>
          <a:p>
            <a:endParaRPr lang="en-IN" dirty="0"/>
          </a:p>
        </p:txBody>
      </p:sp>
      <p:sp>
        <p:nvSpPr>
          <p:cNvPr id="3" name="Title 2"/>
          <p:cNvSpPr>
            <a:spLocks noGrp="1"/>
          </p:cNvSpPr>
          <p:nvPr>
            <p:ph type="title"/>
          </p:nvPr>
        </p:nvSpPr>
        <p:spPr/>
        <p:txBody>
          <a:bodyPr/>
          <a:lstStyle/>
          <a:p>
            <a:r>
              <a:rPr lang="en-IN" dirty="0"/>
              <a:t>Regular Expressions - Literals</a:t>
            </a:r>
          </a:p>
        </p:txBody>
      </p:sp>
      <p:pic>
        <p:nvPicPr>
          <p:cNvPr id="4" name="Picture 3"/>
          <p:cNvPicPr>
            <a:picLocks noChangeAspect="1"/>
          </p:cNvPicPr>
          <p:nvPr/>
        </p:nvPicPr>
        <p:blipFill>
          <a:blip r:embed="rId2"/>
          <a:stretch>
            <a:fillRect/>
          </a:stretch>
        </p:blipFill>
        <p:spPr>
          <a:xfrm>
            <a:off x="1447801" y="4876800"/>
            <a:ext cx="5074468" cy="1436601"/>
          </a:xfrm>
          <a:prstGeom prst="rect">
            <a:avLst/>
          </a:prstGeom>
        </p:spPr>
      </p:pic>
    </p:spTree>
    <p:extLst>
      <p:ext uri="{BB962C8B-B14F-4D97-AF65-F5344CB8AC3E}">
        <p14:creationId xmlns:p14="http://schemas.microsoft.com/office/powerpoint/2010/main" val="263108218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However, we can also obtain several results instead of just one, if we apply the</a:t>
            </a:r>
          </a:p>
          <a:p>
            <a:r>
              <a:rPr lang="en-US" dirty="0"/>
              <a:t>regular expression /be/ to the following phrase To be, or not to be:</a:t>
            </a:r>
            <a:endParaRPr lang="en-IN" dirty="0"/>
          </a:p>
        </p:txBody>
      </p:sp>
      <p:sp>
        <p:nvSpPr>
          <p:cNvPr id="3" name="Title 2"/>
          <p:cNvSpPr>
            <a:spLocks noGrp="1"/>
          </p:cNvSpPr>
          <p:nvPr>
            <p:ph type="title"/>
          </p:nvPr>
        </p:nvSpPr>
        <p:spPr/>
        <p:txBody>
          <a:bodyPr/>
          <a:lstStyle/>
          <a:p>
            <a:r>
              <a:rPr lang="en-IN" dirty="0"/>
              <a:t>Regular Expressions - Literals</a:t>
            </a:r>
          </a:p>
        </p:txBody>
      </p:sp>
      <p:pic>
        <p:nvPicPr>
          <p:cNvPr id="5" name="Picture 4"/>
          <p:cNvPicPr>
            <a:picLocks noChangeAspect="1"/>
          </p:cNvPicPr>
          <p:nvPr/>
        </p:nvPicPr>
        <p:blipFill>
          <a:blip r:embed="rId2"/>
          <a:stretch>
            <a:fillRect/>
          </a:stretch>
        </p:blipFill>
        <p:spPr>
          <a:xfrm>
            <a:off x="2057400" y="3759679"/>
            <a:ext cx="4361943" cy="1600200"/>
          </a:xfrm>
          <a:prstGeom prst="rect">
            <a:avLst/>
          </a:prstGeom>
        </p:spPr>
      </p:pic>
    </p:spTree>
    <p:extLst>
      <p:ext uri="{BB962C8B-B14F-4D97-AF65-F5344CB8AC3E}">
        <p14:creationId xmlns:p14="http://schemas.microsoft.com/office/powerpoint/2010/main" val="407532153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Using the backslash method, we can convert the previous expression to /\(this is inside\)/ and apply it again to the same text to have the parentheses included in </a:t>
            </a:r>
            <a:r>
              <a:rPr lang="en-IN" dirty="0"/>
              <a:t>the result:</a:t>
            </a:r>
          </a:p>
        </p:txBody>
      </p:sp>
      <p:sp>
        <p:nvSpPr>
          <p:cNvPr id="3" name="Title 2"/>
          <p:cNvSpPr>
            <a:spLocks noGrp="1"/>
          </p:cNvSpPr>
          <p:nvPr>
            <p:ph type="title"/>
          </p:nvPr>
        </p:nvSpPr>
        <p:spPr/>
        <p:txBody>
          <a:bodyPr/>
          <a:lstStyle/>
          <a:p>
            <a:r>
              <a:rPr lang="en-IN" dirty="0"/>
              <a:t>Regular Expressions - Literals</a:t>
            </a:r>
          </a:p>
        </p:txBody>
      </p:sp>
      <p:pic>
        <p:nvPicPr>
          <p:cNvPr id="4" name="Picture 3"/>
          <p:cNvPicPr>
            <a:picLocks noChangeAspect="1"/>
          </p:cNvPicPr>
          <p:nvPr/>
        </p:nvPicPr>
        <p:blipFill>
          <a:blip r:embed="rId2"/>
          <a:stretch>
            <a:fillRect/>
          </a:stretch>
        </p:blipFill>
        <p:spPr>
          <a:xfrm>
            <a:off x="1905000" y="3505200"/>
            <a:ext cx="4524809" cy="1575174"/>
          </a:xfrm>
          <a:prstGeom prst="rect">
            <a:avLst/>
          </a:prstGeom>
        </p:spPr>
      </p:pic>
    </p:spTree>
    <p:extLst>
      <p:ext uri="{BB962C8B-B14F-4D97-AF65-F5344CB8AC3E}">
        <p14:creationId xmlns:p14="http://schemas.microsoft.com/office/powerpoint/2010/main" val="7295297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r>
              <a:rPr lang="en-US" altLang="en-US">
                <a:ea typeface="ＭＳ Ｐゴシック" panose="020B0600070205080204" pitchFamily="34" charset="-128"/>
              </a:rPr>
              <a:t>Regular Expression</a:t>
            </a:r>
            <a:endParaRPr lang="en-IN" altLang="en-US">
              <a:ea typeface="ＭＳ Ｐゴシック" panose="020B0600070205080204" pitchFamily="34" charset="-128"/>
            </a:endParaRPr>
          </a:p>
        </p:txBody>
      </p:sp>
      <p:sp>
        <p:nvSpPr>
          <p:cNvPr id="3" name="Content Placeholder 2"/>
          <p:cNvSpPr>
            <a:spLocks noGrp="1"/>
          </p:cNvSpPr>
          <p:nvPr>
            <p:ph idx="4294967295"/>
          </p:nvPr>
        </p:nvSpPr>
        <p:spPr>
          <a:xfrm>
            <a:off x="488352" y="1219200"/>
            <a:ext cx="8077200" cy="4572000"/>
          </a:xfrm>
          <a:prstGeom prst="rect">
            <a:avLst/>
          </a:prstGeom>
        </p:spPr>
        <p:txBody>
          <a:bodyPr/>
          <a:lstStyle/>
          <a:p>
            <a:pPr>
              <a:defRPr/>
            </a:pPr>
            <a:r>
              <a:rPr lang="en-IN" dirty="0"/>
              <a:t>In regular expressions, there are twelve meta characters that should be escaped if they are to be used with their literal meaning:</a:t>
            </a:r>
          </a:p>
          <a:p>
            <a:pPr>
              <a:defRPr/>
            </a:pPr>
            <a:r>
              <a:rPr lang="en-IN" dirty="0"/>
              <a:t>Backslash \</a:t>
            </a:r>
          </a:p>
          <a:p>
            <a:pPr marL="0" indent="0">
              <a:buFontTx/>
              <a:buNone/>
              <a:defRPr/>
            </a:pPr>
            <a:r>
              <a:rPr lang="en-IN" dirty="0"/>
              <a:t>• Caret ^</a:t>
            </a:r>
          </a:p>
          <a:p>
            <a:pPr marL="0" indent="0">
              <a:buFontTx/>
              <a:buNone/>
              <a:defRPr/>
            </a:pPr>
            <a:r>
              <a:rPr lang="en-IN" dirty="0"/>
              <a:t>• Dollar sign $</a:t>
            </a:r>
          </a:p>
          <a:p>
            <a:pPr marL="0" indent="0">
              <a:buFontTx/>
              <a:buNone/>
              <a:defRPr/>
            </a:pPr>
            <a:r>
              <a:rPr lang="en-IN" dirty="0"/>
              <a:t>• Dot .</a:t>
            </a:r>
          </a:p>
        </p:txBody>
      </p:sp>
      <p:sp>
        <p:nvSpPr>
          <p:cNvPr id="184325"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D3DD369-1C40-45DF-A6A2-C7488F89EB4F}" type="slidenum">
              <a:rPr lang="en-US" altLang="en-US" sz="1400" smtClean="0"/>
              <a:pPr>
                <a:spcBef>
                  <a:spcPct val="0"/>
                </a:spcBef>
                <a:buFontTx/>
                <a:buNone/>
              </a:pPr>
              <a:t>256</a:t>
            </a:fld>
            <a:endParaRPr lang="en-US" altLang="en-US" sz="1400"/>
          </a:p>
        </p:txBody>
      </p:sp>
    </p:spTree>
    <p:extLst>
      <p:ext uri="{BB962C8B-B14F-4D97-AF65-F5344CB8AC3E}">
        <p14:creationId xmlns:p14="http://schemas.microsoft.com/office/powerpoint/2010/main" val="86575728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p:cNvSpPr>
            <a:spLocks noGrp="1"/>
          </p:cNvSpPr>
          <p:nvPr>
            <p:ph type="title"/>
          </p:nvPr>
        </p:nvSpPr>
        <p:spPr/>
        <p:txBody>
          <a:bodyPr/>
          <a:lstStyle/>
          <a:p>
            <a:r>
              <a:rPr lang="en-US" altLang="en-US">
                <a:ea typeface="ＭＳ Ｐゴシック" panose="020B0600070205080204" pitchFamily="34" charset="-128"/>
              </a:rPr>
              <a:t>Regular Expression</a:t>
            </a:r>
            <a:endParaRPr lang="en-IN" altLang="en-US">
              <a:ea typeface="ＭＳ Ｐゴシック" panose="020B0600070205080204" pitchFamily="34" charset="-128"/>
            </a:endParaRPr>
          </a:p>
        </p:txBody>
      </p:sp>
      <p:sp>
        <p:nvSpPr>
          <p:cNvPr id="185347" name="Content Placeholder 2"/>
          <p:cNvSpPr>
            <a:spLocks noGrp="1"/>
          </p:cNvSpPr>
          <p:nvPr>
            <p:ph idx="4294967295"/>
          </p:nvPr>
        </p:nvSpPr>
        <p:spPr>
          <a:xfrm>
            <a:off x="533400" y="1676400"/>
            <a:ext cx="8077200" cy="4572000"/>
          </a:xfrm>
          <a:prstGeom prst="rect">
            <a:avLst/>
          </a:prstGeom>
        </p:spPr>
        <p:txBody>
          <a:bodyPr/>
          <a:lstStyle/>
          <a:p>
            <a:pPr marL="0" indent="0">
              <a:buFontTx/>
              <a:buNone/>
            </a:pPr>
            <a:r>
              <a:rPr lang="en-IN" altLang="en-US">
                <a:ea typeface="ＭＳ Ｐゴシック" panose="020B0600070205080204" pitchFamily="34" charset="-128"/>
              </a:rPr>
              <a:t>Pipe symbol |</a:t>
            </a:r>
          </a:p>
          <a:p>
            <a:pPr marL="0" indent="0">
              <a:buFontTx/>
              <a:buNone/>
            </a:pPr>
            <a:r>
              <a:rPr lang="en-IN" altLang="en-US">
                <a:ea typeface="ＭＳ Ｐゴシック" panose="020B0600070205080204" pitchFamily="34" charset="-128"/>
              </a:rPr>
              <a:t>• Question mark ?</a:t>
            </a:r>
          </a:p>
          <a:p>
            <a:pPr marL="0" indent="0">
              <a:buFontTx/>
              <a:buNone/>
            </a:pPr>
            <a:r>
              <a:rPr lang="en-IN" altLang="en-US">
                <a:ea typeface="ＭＳ Ｐゴシック" panose="020B0600070205080204" pitchFamily="34" charset="-128"/>
              </a:rPr>
              <a:t>• Asterisk *</a:t>
            </a:r>
          </a:p>
          <a:p>
            <a:pPr marL="0" indent="0">
              <a:buFontTx/>
              <a:buNone/>
            </a:pPr>
            <a:r>
              <a:rPr lang="en-IN" altLang="en-US">
                <a:ea typeface="ＭＳ Ｐゴシック" panose="020B0600070205080204" pitchFamily="34" charset="-128"/>
              </a:rPr>
              <a:t>• Plus sign +</a:t>
            </a:r>
          </a:p>
          <a:p>
            <a:pPr marL="0" indent="0">
              <a:buFontTx/>
              <a:buNone/>
            </a:pPr>
            <a:r>
              <a:rPr lang="en-IN" altLang="en-US">
                <a:ea typeface="ＭＳ Ｐゴシック" panose="020B0600070205080204" pitchFamily="34" charset="-128"/>
              </a:rPr>
              <a:t>• Opening parenthesis (</a:t>
            </a:r>
          </a:p>
          <a:p>
            <a:pPr marL="0" indent="0">
              <a:buFontTx/>
              <a:buNone/>
            </a:pPr>
            <a:r>
              <a:rPr lang="en-IN" altLang="en-US">
                <a:ea typeface="ＭＳ Ｐゴシック" panose="020B0600070205080204" pitchFamily="34" charset="-128"/>
              </a:rPr>
              <a:t>• Closing parenthesis )</a:t>
            </a:r>
          </a:p>
          <a:p>
            <a:pPr marL="0" indent="0">
              <a:buFontTx/>
              <a:buNone/>
            </a:pPr>
            <a:r>
              <a:rPr lang="en-IN" altLang="en-US">
                <a:ea typeface="ＭＳ Ｐゴシック" panose="020B0600070205080204" pitchFamily="34" charset="-128"/>
              </a:rPr>
              <a:t>• Opening square bracket [</a:t>
            </a:r>
          </a:p>
          <a:p>
            <a:pPr marL="0" indent="0">
              <a:buFontTx/>
              <a:buNone/>
            </a:pPr>
            <a:r>
              <a:rPr lang="en-IN" altLang="en-US">
                <a:ea typeface="ＭＳ Ｐゴシック" panose="020B0600070205080204" pitchFamily="34" charset="-128"/>
              </a:rPr>
              <a:t>• The opening curly brace {</a:t>
            </a:r>
          </a:p>
        </p:txBody>
      </p:sp>
      <p:sp>
        <p:nvSpPr>
          <p:cNvPr id="185349"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CCE1978-3070-40D8-8AEC-F7A64C8E5F75}" type="slidenum">
              <a:rPr lang="en-US" altLang="en-US" sz="1400" smtClean="0"/>
              <a:pPr>
                <a:spcBef>
                  <a:spcPct val="0"/>
                </a:spcBef>
                <a:buFontTx/>
                <a:buNone/>
              </a:pPr>
              <a:t>257</a:t>
            </a:fld>
            <a:endParaRPr lang="en-US" altLang="en-US" sz="1400"/>
          </a:p>
        </p:txBody>
      </p:sp>
    </p:spTree>
    <p:extLst>
      <p:ext uri="{BB962C8B-B14F-4D97-AF65-F5344CB8AC3E}">
        <p14:creationId xmlns:p14="http://schemas.microsoft.com/office/powerpoint/2010/main" val="152823002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character classes (also known as character sets) allow us to define a character that will match if any of the defined characters on the set is present.</a:t>
            </a:r>
          </a:p>
          <a:p>
            <a:r>
              <a:rPr lang="en-US" dirty="0"/>
              <a:t>To define a character class, we should use the opening square bracket meta character [, then any accepted characters, and finally close with a closing square bracket ]. </a:t>
            </a:r>
          </a:p>
          <a:p>
            <a:r>
              <a:rPr lang="en-US" dirty="0"/>
              <a:t>For instance, let's define a regular expression that can match the word "license" in British and American English written form:</a:t>
            </a:r>
            <a:endParaRPr lang="en-IN" dirty="0"/>
          </a:p>
        </p:txBody>
      </p:sp>
      <p:sp>
        <p:nvSpPr>
          <p:cNvPr id="3" name="Title 2"/>
          <p:cNvSpPr>
            <a:spLocks noGrp="1"/>
          </p:cNvSpPr>
          <p:nvPr>
            <p:ph type="title"/>
          </p:nvPr>
        </p:nvSpPr>
        <p:spPr/>
        <p:txBody>
          <a:bodyPr/>
          <a:lstStyle/>
          <a:p>
            <a:r>
              <a:rPr lang="en-IN" dirty="0"/>
              <a:t>Regular Expressions Character classes</a:t>
            </a:r>
          </a:p>
        </p:txBody>
      </p:sp>
    </p:spTree>
    <p:extLst>
      <p:ext uri="{BB962C8B-B14F-4D97-AF65-F5344CB8AC3E}">
        <p14:creationId xmlns:p14="http://schemas.microsoft.com/office/powerpoint/2010/main" val="399175859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2"/>
          </p:nvPr>
        </p:nvPicPr>
        <p:blipFill>
          <a:blip r:embed="rId2"/>
          <a:stretch>
            <a:fillRect/>
          </a:stretch>
        </p:blipFill>
        <p:spPr>
          <a:xfrm>
            <a:off x="2122808" y="1828800"/>
            <a:ext cx="4141168" cy="1600200"/>
          </a:xfrm>
          <a:prstGeom prst="rect">
            <a:avLst/>
          </a:prstGeom>
        </p:spPr>
      </p:pic>
      <p:sp>
        <p:nvSpPr>
          <p:cNvPr id="3" name="Title 2"/>
          <p:cNvSpPr>
            <a:spLocks noGrp="1"/>
          </p:cNvSpPr>
          <p:nvPr>
            <p:ph type="title"/>
          </p:nvPr>
        </p:nvSpPr>
        <p:spPr/>
        <p:txBody>
          <a:bodyPr/>
          <a:lstStyle/>
          <a:p>
            <a:r>
              <a:rPr lang="en-IN" dirty="0"/>
              <a:t>Regular Expressions Character classes</a:t>
            </a:r>
          </a:p>
        </p:txBody>
      </p:sp>
      <p:sp>
        <p:nvSpPr>
          <p:cNvPr id="5" name="TextBox 4"/>
          <p:cNvSpPr txBox="1"/>
          <p:nvPr/>
        </p:nvSpPr>
        <p:spPr>
          <a:xfrm>
            <a:off x="381000" y="3810000"/>
            <a:ext cx="828529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It is possible to also use the range of a character. </a:t>
            </a:r>
          </a:p>
          <a:p>
            <a:pPr marL="285750" indent="-285750">
              <a:buFont typeface="Arial" panose="020B0604020202020204" pitchFamily="34" charset="0"/>
              <a:buChar char="•"/>
            </a:pPr>
            <a:r>
              <a:rPr lang="en-US" dirty="0"/>
              <a:t>This is done by leveraging the hyphen symbol (-) between two related characters; for example, to match any lowercase letter we can use [a-z].</a:t>
            </a:r>
          </a:p>
          <a:p>
            <a:pPr marL="285750" indent="-285750">
              <a:buFont typeface="Arial" panose="020B0604020202020204" pitchFamily="34" charset="0"/>
              <a:buChar char="•"/>
            </a:pPr>
            <a:r>
              <a:rPr lang="en-US" dirty="0"/>
              <a:t>Likewise, to match any single digit we can define the character set [0-9].</a:t>
            </a:r>
            <a:endParaRPr lang="en-IN" dirty="0"/>
          </a:p>
        </p:txBody>
      </p:sp>
    </p:spTree>
    <p:extLst>
      <p:ext uri="{BB962C8B-B14F-4D97-AF65-F5344CB8AC3E}">
        <p14:creationId xmlns:p14="http://schemas.microsoft.com/office/powerpoint/2010/main" val="2203514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a:extLst>
              <a:ext uri="{FF2B5EF4-FFF2-40B4-BE49-F238E27FC236}">
                <a16:creationId xmlns:a16="http://schemas.microsoft.com/office/drawing/2014/main" id="{9DE23C87-C78D-F7FF-A814-23014ADDF4B9}"/>
              </a:ext>
            </a:extLst>
          </p:cNvPr>
          <p:cNvSpPr>
            <a:spLocks noGrp="1" noChangeArrowheads="1"/>
          </p:cNvSpPr>
          <p:nvPr>
            <p:ph sz="quarter" idx="12"/>
          </p:nvPr>
        </p:nvSpPr>
        <p:spPr/>
        <p:txBody>
          <a:bodyPr>
            <a:normAutofit lnSpcReduction="10000"/>
          </a:bodyPr>
          <a:lstStyle/>
          <a:p>
            <a:r>
              <a:rPr lang="en-US" altLang="en-US" sz="2800">
                <a:ea typeface="ＭＳ Ｐゴシック" panose="020B0600070205080204" pitchFamily="34" charset="-128"/>
              </a:rPr>
              <a:t>Call python program via the python interpreter</a:t>
            </a:r>
          </a:p>
          <a:p>
            <a:pPr lvl="1">
              <a:buFontTx/>
              <a:buNone/>
            </a:pPr>
            <a:r>
              <a:rPr lang="en-US" altLang="en-US" sz="2800">
                <a:latin typeface="Courier New" panose="02070309020205020404" pitchFamily="49" charset="0"/>
                <a:ea typeface="ＭＳ Ｐゴシック" panose="020B0600070205080204" pitchFamily="34" charset="-128"/>
                <a:cs typeface="Courier New" panose="02070309020205020404" pitchFamily="49" charset="0"/>
              </a:rPr>
              <a:t>% python fact.py</a:t>
            </a:r>
            <a:endParaRPr lang="en-US" altLang="en-US" sz="2800" i="1">
              <a:latin typeface="Courier New" panose="02070309020205020404" pitchFamily="49" charset="0"/>
              <a:ea typeface="ＭＳ Ｐゴシック" panose="020B0600070205080204" pitchFamily="34" charset="-128"/>
              <a:cs typeface="Courier New" panose="02070309020205020404" pitchFamily="49" charset="0"/>
            </a:endParaRPr>
          </a:p>
          <a:p>
            <a:r>
              <a:rPr lang="en-US" altLang="en-US" sz="2800">
                <a:ea typeface="ＭＳ Ｐゴシック" panose="020B0600070205080204" pitchFamily="34" charset="-128"/>
              </a:rPr>
              <a:t>Make a python file directly executable by </a:t>
            </a:r>
          </a:p>
          <a:p>
            <a:pPr lvl="1"/>
            <a:r>
              <a:rPr lang="en-US" altLang="en-US" sz="2800">
                <a:ea typeface="ＭＳ Ｐゴシック" panose="020B0600070205080204" pitchFamily="34" charset="-128"/>
              </a:rPr>
              <a:t>Adding the appropriate path to your python  interpreter as the first line of your file</a:t>
            </a:r>
          </a:p>
          <a:p>
            <a:pPr lvl="2">
              <a:buFontTx/>
              <a:buNone/>
            </a:pPr>
            <a:r>
              <a:rPr lang="en-US" altLang="en-US" sz="2800">
                <a:latin typeface="Courier New" panose="02070309020205020404" pitchFamily="49" charset="0"/>
                <a:ea typeface="ＭＳ Ｐゴシック" panose="020B0600070205080204" pitchFamily="34" charset="-128"/>
                <a:cs typeface="Courier New" panose="02070309020205020404" pitchFamily="49" charset="0"/>
              </a:rPr>
              <a:t>#!/usr/bin/python</a:t>
            </a:r>
          </a:p>
          <a:p>
            <a:pPr lvl="1"/>
            <a:r>
              <a:rPr lang="en-US" altLang="en-US" sz="2800">
                <a:ea typeface="ＭＳ Ｐゴシック" panose="020B0600070205080204" pitchFamily="34" charset="-128"/>
              </a:rPr>
              <a:t>Making the file executable</a:t>
            </a:r>
          </a:p>
          <a:p>
            <a:pPr lvl="2">
              <a:buFontTx/>
              <a:buNone/>
            </a:pPr>
            <a:r>
              <a:rPr lang="en-US" altLang="en-US" sz="2800">
                <a:latin typeface="Courier New" panose="02070309020205020404" pitchFamily="49" charset="0"/>
                <a:ea typeface="ＭＳ Ｐゴシック" panose="020B0600070205080204" pitchFamily="34" charset="-128"/>
                <a:cs typeface="Courier New" panose="02070309020205020404" pitchFamily="49" charset="0"/>
              </a:rPr>
              <a:t>% chmod a+x fact.py</a:t>
            </a:r>
          </a:p>
          <a:p>
            <a:pPr lvl="1"/>
            <a:r>
              <a:rPr lang="en-US" altLang="en-US" sz="3000">
                <a:ea typeface="ＭＳ Ｐゴシック" panose="020B0600070205080204" pitchFamily="34" charset="-128"/>
              </a:rPr>
              <a:t>Invoking file from Unix command line</a:t>
            </a:r>
          </a:p>
          <a:p>
            <a:pPr lvl="2">
              <a:buFontTx/>
              <a:buNone/>
            </a:pPr>
            <a:r>
              <a:rPr lang="en-US" altLang="en-US" sz="3000">
                <a:latin typeface="Courier New" panose="02070309020205020404" pitchFamily="49" charset="0"/>
                <a:ea typeface="ＭＳ Ｐゴシック" panose="020B0600070205080204" pitchFamily="34" charset="-128"/>
                <a:cs typeface="Courier New" panose="02070309020205020404" pitchFamily="49" charset="0"/>
              </a:rPr>
              <a:t>% fact.py</a:t>
            </a:r>
          </a:p>
        </p:txBody>
      </p:sp>
      <p:sp>
        <p:nvSpPr>
          <p:cNvPr id="47106" name="Rectangle 2">
            <a:extLst>
              <a:ext uri="{FF2B5EF4-FFF2-40B4-BE49-F238E27FC236}">
                <a16:creationId xmlns:a16="http://schemas.microsoft.com/office/drawing/2014/main" id="{04364974-BCEF-5603-2452-AE70929A54A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Running Programs on UNIX</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1"/>
          <p:cNvSpPr>
            <a:spLocks noGrp="1"/>
          </p:cNvSpPr>
          <p:nvPr>
            <p:ph type="title"/>
          </p:nvPr>
        </p:nvSpPr>
        <p:spPr/>
        <p:txBody>
          <a:bodyPr/>
          <a:lstStyle/>
          <a:p>
            <a:r>
              <a:rPr lang="en-US" altLang="en-US">
                <a:ea typeface="ＭＳ Ｐゴシック" panose="020B0600070205080204" pitchFamily="34" charset="-128"/>
              </a:rPr>
              <a:t>Regular Expression</a:t>
            </a:r>
            <a:endParaRPr lang="en-IN" altLang="en-US">
              <a:ea typeface="ＭＳ Ｐゴシック" panose="020B0600070205080204" pitchFamily="34" charset="-128"/>
            </a:endParaRPr>
          </a:p>
        </p:txBody>
      </p:sp>
      <p:sp>
        <p:nvSpPr>
          <p:cNvPr id="186372"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A403FB5-92BB-4D10-8E73-1E13F404AF5A}" type="slidenum">
              <a:rPr lang="en-US" altLang="en-US" sz="1400" smtClean="0"/>
              <a:pPr>
                <a:spcBef>
                  <a:spcPct val="0"/>
                </a:spcBef>
                <a:buFontTx/>
                <a:buNone/>
              </a:pPr>
              <a:t>260</a:t>
            </a:fld>
            <a:endParaRPr lang="en-US" altLang="en-US" sz="1400"/>
          </a:p>
        </p:txBody>
      </p:sp>
      <p:pic>
        <p:nvPicPr>
          <p:cNvPr id="18637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837" y="3130239"/>
            <a:ext cx="7858125"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28600" y="1371600"/>
            <a:ext cx="8610600" cy="1754326"/>
          </a:xfrm>
          <a:prstGeom prst="rect">
            <a:avLst/>
          </a:prstGeom>
          <a:noFill/>
        </p:spPr>
        <p:txBody>
          <a:bodyPr wrap="square" rtlCol="0">
            <a:spAutoFit/>
          </a:bodyPr>
          <a:lstStyle/>
          <a:p>
            <a:r>
              <a:rPr lang="en-US" dirty="0"/>
              <a:t>The character classes' ranges can be combined to be able to match a character against many ranges by just putting one range after the other—no special separation is required.</a:t>
            </a:r>
          </a:p>
          <a:p>
            <a:r>
              <a:rPr lang="en-US" dirty="0"/>
              <a:t>For instance, if we want to match any lowercase or uppercase alphanumeric character, we can use [0-9a-zA-Z] (see next table for a more detailed explanation).</a:t>
            </a:r>
          </a:p>
          <a:p>
            <a:r>
              <a:rPr lang="en-US" dirty="0"/>
              <a:t>This can be alternatively written using the union mechanism: [0-9[a-z[A-Z]]].</a:t>
            </a:r>
            <a:endParaRPr lang="en-IN" dirty="0"/>
          </a:p>
        </p:txBody>
      </p:sp>
    </p:spTree>
    <p:extLst>
      <p:ext uri="{BB962C8B-B14F-4D97-AF65-F5344CB8AC3E}">
        <p14:creationId xmlns:p14="http://schemas.microsoft.com/office/powerpoint/2010/main" val="6869010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p:txBody>
          <a:bodyPr/>
          <a:lstStyle/>
          <a:p>
            <a:r>
              <a:rPr lang="en-IN" altLang="en-US" b="1">
                <a:ea typeface="ＭＳ Ｐゴシック" panose="020B0600070205080204" pitchFamily="34" charset="-128"/>
              </a:rPr>
              <a:t>Predefined character classes</a:t>
            </a:r>
            <a:endParaRPr lang="en-IN" altLang="en-US">
              <a:ea typeface="ＭＳ Ｐゴシック" panose="020B0600070205080204" pitchFamily="34" charset="-128"/>
            </a:endParaRPr>
          </a:p>
        </p:txBody>
      </p:sp>
      <p:sp>
        <p:nvSpPr>
          <p:cNvPr id="187396"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2604C30-F8FD-4C8A-9155-DC7255A74B23}" type="slidenum">
              <a:rPr lang="en-US" altLang="en-US" sz="1400" smtClean="0"/>
              <a:pPr>
                <a:spcBef>
                  <a:spcPct val="0"/>
                </a:spcBef>
                <a:buFontTx/>
                <a:buNone/>
              </a:pPr>
              <a:t>261</a:t>
            </a:fld>
            <a:endParaRPr lang="en-US" altLang="en-US" sz="1400"/>
          </a:p>
        </p:txBody>
      </p:sp>
      <p:pic>
        <p:nvPicPr>
          <p:cNvPr id="18739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2150" y="1677988"/>
            <a:ext cx="7569200"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176832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1"/>
          <p:cNvSpPr>
            <a:spLocks noGrp="1"/>
          </p:cNvSpPr>
          <p:nvPr>
            <p:ph type="title"/>
          </p:nvPr>
        </p:nvSpPr>
        <p:spPr/>
        <p:txBody>
          <a:bodyPr/>
          <a:lstStyle/>
          <a:p>
            <a:r>
              <a:rPr lang="en-IN" altLang="en-US" b="1">
                <a:ea typeface="ＭＳ Ｐゴシック" panose="020B0600070205080204" pitchFamily="34" charset="-128"/>
              </a:rPr>
              <a:t>Predefined character classes</a:t>
            </a:r>
            <a:endParaRPr lang="en-IN" altLang="en-US">
              <a:ea typeface="ＭＳ Ｐゴシック" panose="020B0600070205080204" pitchFamily="34" charset="-128"/>
            </a:endParaRPr>
          </a:p>
        </p:txBody>
      </p:sp>
      <p:sp>
        <p:nvSpPr>
          <p:cNvPr id="188420"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66C6DB36-096C-4AE9-B242-287F8195E90D}" type="slidenum">
              <a:rPr lang="en-US" altLang="en-US" sz="1400" smtClean="0"/>
              <a:pPr>
                <a:spcBef>
                  <a:spcPct val="0"/>
                </a:spcBef>
                <a:buFontTx/>
                <a:buNone/>
              </a:pPr>
              <a:t>262</a:t>
            </a:fld>
            <a:endParaRPr lang="en-US" altLang="en-US" sz="1400"/>
          </a:p>
        </p:txBody>
      </p:sp>
      <p:pic>
        <p:nvPicPr>
          <p:cNvPr id="18842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6675" y="2041525"/>
            <a:ext cx="727392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075" y="3789363"/>
            <a:ext cx="6191250"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04233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1"/>
          <p:cNvSpPr>
            <a:spLocks noGrp="1"/>
          </p:cNvSpPr>
          <p:nvPr>
            <p:ph type="title"/>
          </p:nvPr>
        </p:nvSpPr>
        <p:spPr/>
        <p:txBody>
          <a:bodyPr/>
          <a:lstStyle/>
          <a:p>
            <a:r>
              <a:rPr lang="en-IN" altLang="en-US" b="1">
                <a:ea typeface="ＭＳ Ｐゴシック" panose="020B0600070205080204" pitchFamily="34" charset="-128"/>
              </a:rPr>
              <a:t>Quantifiers</a:t>
            </a:r>
            <a:endParaRPr lang="en-IN" altLang="en-US">
              <a:ea typeface="ＭＳ Ｐゴシック" panose="020B0600070205080204" pitchFamily="34" charset="-128"/>
            </a:endParaRPr>
          </a:p>
        </p:txBody>
      </p:sp>
      <p:sp>
        <p:nvSpPr>
          <p:cNvPr id="189444"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2D434B8-B856-4C11-AB6F-8ADD10A71AD7}" type="slidenum">
              <a:rPr lang="en-US" altLang="en-US" sz="1400" smtClean="0"/>
              <a:pPr>
                <a:spcBef>
                  <a:spcPct val="0"/>
                </a:spcBef>
                <a:buFontTx/>
                <a:buNone/>
              </a:pPr>
              <a:t>263</a:t>
            </a:fld>
            <a:endParaRPr lang="en-US" altLang="en-US" sz="1400"/>
          </a:p>
        </p:txBody>
      </p:sp>
      <p:pic>
        <p:nvPicPr>
          <p:cNvPr id="18944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151063"/>
            <a:ext cx="7532688"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760888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1"/>
          <p:cNvSpPr>
            <a:spLocks noGrp="1"/>
          </p:cNvSpPr>
          <p:nvPr>
            <p:ph type="title"/>
          </p:nvPr>
        </p:nvSpPr>
        <p:spPr/>
        <p:txBody>
          <a:bodyPr/>
          <a:lstStyle/>
          <a:p>
            <a:r>
              <a:rPr lang="en-IN" altLang="en-US" b="1">
                <a:ea typeface="ＭＳ Ｐゴシック" panose="020B0600070205080204" pitchFamily="34" charset="-128"/>
              </a:rPr>
              <a:t>Boundary Matchers</a:t>
            </a:r>
            <a:endParaRPr lang="en-IN" altLang="en-US">
              <a:ea typeface="ＭＳ Ｐゴシック" panose="020B0600070205080204" pitchFamily="34" charset="-128"/>
            </a:endParaRPr>
          </a:p>
        </p:txBody>
      </p:sp>
      <p:sp>
        <p:nvSpPr>
          <p:cNvPr id="190468"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512979A-940B-41DF-BF26-729B77669434}" type="slidenum">
              <a:rPr lang="en-US" altLang="en-US" sz="1400" smtClean="0"/>
              <a:pPr>
                <a:spcBef>
                  <a:spcPct val="0"/>
                </a:spcBef>
                <a:buFontTx/>
                <a:buNone/>
              </a:pPr>
              <a:t>264</a:t>
            </a:fld>
            <a:endParaRPr lang="en-US" altLang="en-US" sz="1400"/>
          </a:p>
        </p:txBody>
      </p:sp>
      <p:pic>
        <p:nvPicPr>
          <p:cNvPr id="19046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3938" y="1677988"/>
            <a:ext cx="7826375"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954956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itle 1"/>
          <p:cNvSpPr>
            <a:spLocks noGrp="1"/>
          </p:cNvSpPr>
          <p:nvPr>
            <p:ph type="title"/>
          </p:nvPr>
        </p:nvSpPr>
        <p:spPr/>
        <p:txBody>
          <a:bodyPr/>
          <a:lstStyle/>
          <a:p>
            <a:r>
              <a:rPr lang="en-IN" altLang="en-US" b="1">
                <a:ea typeface="ＭＳ Ｐゴシック" panose="020B0600070205080204" pitchFamily="34" charset="-128"/>
              </a:rPr>
              <a:t>Boundary Matchers</a:t>
            </a:r>
            <a:endParaRPr lang="en-IN" altLang="en-US">
              <a:ea typeface="ＭＳ Ｐゴシック" panose="020B0600070205080204" pitchFamily="34" charset="-128"/>
            </a:endParaRPr>
          </a:p>
        </p:txBody>
      </p:sp>
      <p:sp>
        <p:nvSpPr>
          <p:cNvPr id="191492"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7DAB6DD-85DC-4F3D-81C6-13B256548672}" type="slidenum">
              <a:rPr lang="en-US" altLang="en-US" sz="1400" smtClean="0"/>
              <a:pPr>
                <a:spcBef>
                  <a:spcPct val="0"/>
                </a:spcBef>
                <a:buFontTx/>
                <a:buNone/>
              </a:pPr>
              <a:t>265</a:t>
            </a:fld>
            <a:endParaRPr lang="en-US" altLang="en-US" sz="1400"/>
          </a:p>
        </p:txBody>
      </p:sp>
      <p:pic>
        <p:nvPicPr>
          <p:cNvPr id="19149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6525" y="1265238"/>
            <a:ext cx="7104063" cy="31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866729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p:cNvSpPr>
            <a:spLocks noGrp="1"/>
          </p:cNvSpPr>
          <p:nvPr>
            <p:ph type="title"/>
          </p:nvPr>
        </p:nvSpPr>
        <p:spPr/>
        <p:txBody>
          <a:bodyPr/>
          <a:lstStyle/>
          <a:p>
            <a:r>
              <a:rPr lang="en-IN" altLang="en-US" b="1">
                <a:ea typeface="ＭＳ Ｐゴシック" panose="020B0600070205080204" pitchFamily="34" charset="-128"/>
              </a:rPr>
              <a:t>Boundary Matchers</a:t>
            </a:r>
            <a:endParaRPr lang="en-IN" altLang="en-US">
              <a:ea typeface="ＭＳ Ｐゴシック" panose="020B0600070205080204" pitchFamily="34" charset="-128"/>
            </a:endParaRPr>
          </a:p>
        </p:txBody>
      </p:sp>
      <p:sp>
        <p:nvSpPr>
          <p:cNvPr id="192516"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0117FAB-3289-4557-930A-8EA5C7E0A30C}" type="slidenum">
              <a:rPr lang="en-US" altLang="en-US" sz="1400" smtClean="0"/>
              <a:pPr>
                <a:spcBef>
                  <a:spcPct val="0"/>
                </a:spcBef>
                <a:buFontTx/>
                <a:buNone/>
              </a:pPr>
              <a:t>266</a:t>
            </a:fld>
            <a:endParaRPr lang="en-US" altLang="en-US" sz="1400"/>
          </a:p>
        </p:txBody>
      </p:sp>
      <p:pic>
        <p:nvPicPr>
          <p:cNvPr id="19251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6938" y="1768475"/>
            <a:ext cx="7350125"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557252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itle 1"/>
          <p:cNvSpPr>
            <a:spLocks noGrp="1"/>
          </p:cNvSpPr>
          <p:nvPr>
            <p:ph type="title"/>
          </p:nvPr>
        </p:nvSpPr>
        <p:spPr/>
        <p:txBody>
          <a:bodyPr/>
          <a:lstStyle/>
          <a:p>
            <a:r>
              <a:rPr lang="en-IN" altLang="en-US" b="1">
                <a:ea typeface="ＭＳ Ｐゴシック" panose="020B0600070205080204" pitchFamily="34" charset="-128"/>
              </a:rPr>
              <a:t>Boundary Matchers</a:t>
            </a:r>
            <a:endParaRPr lang="en-IN" altLang="en-US">
              <a:ea typeface="ＭＳ Ｐゴシック" panose="020B0600070205080204" pitchFamily="34" charset="-128"/>
            </a:endParaRPr>
          </a:p>
        </p:txBody>
      </p:sp>
      <p:sp>
        <p:nvSpPr>
          <p:cNvPr id="193540"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D270D12F-EFF2-4C07-8973-8A4209765D53}" type="slidenum">
              <a:rPr lang="en-US" altLang="en-US" sz="1400" smtClean="0"/>
              <a:pPr>
                <a:spcBef>
                  <a:spcPct val="0"/>
                </a:spcBef>
                <a:buFontTx/>
                <a:buNone/>
              </a:pPr>
              <a:t>267</a:t>
            </a:fld>
            <a:endParaRPr lang="en-US" altLang="en-US" sz="1400"/>
          </a:p>
        </p:txBody>
      </p:sp>
      <p:pic>
        <p:nvPicPr>
          <p:cNvPr id="193541"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8238" y="1733550"/>
            <a:ext cx="7472362"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955907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p:nvPr>
        </p:nvSpPr>
        <p:spPr/>
        <p:txBody>
          <a:bodyPr/>
          <a:lstStyle/>
          <a:p>
            <a:r>
              <a:rPr lang="en-IN" altLang="en-US" b="1">
                <a:ea typeface="ＭＳ Ｐゴシック" panose="020B0600070205080204" pitchFamily="34" charset="-128"/>
              </a:rPr>
              <a:t>Boundary Matchers</a:t>
            </a:r>
            <a:endParaRPr lang="en-IN" altLang="en-US">
              <a:ea typeface="ＭＳ Ｐゴシック" panose="020B0600070205080204" pitchFamily="34" charset="-128"/>
            </a:endParaRPr>
          </a:p>
        </p:txBody>
      </p:sp>
      <p:sp>
        <p:nvSpPr>
          <p:cNvPr id="194564"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5C097C5-8B49-44B5-8F73-FE87141170C8}" type="slidenum">
              <a:rPr lang="en-US" altLang="en-US" sz="1400" smtClean="0"/>
              <a:pPr>
                <a:spcBef>
                  <a:spcPct val="0"/>
                </a:spcBef>
                <a:buFontTx/>
                <a:buNone/>
              </a:pPr>
              <a:t>268</a:t>
            </a:fld>
            <a:endParaRPr lang="en-US" altLang="en-US" sz="1400"/>
          </a:p>
        </p:txBody>
      </p:sp>
      <p:pic>
        <p:nvPicPr>
          <p:cNvPr id="19456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8838" y="1422400"/>
            <a:ext cx="5035550" cy="367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178951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itle 1"/>
          <p:cNvSpPr>
            <a:spLocks noGrp="1"/>
          </p:cNvSpPr>
          <p:nvPr>
            <p:ph type="title"/>
          </p:nvPr>
        </p:nvSpPr>
        <p:spPr/>
        <p:txBody>
          <a:bodyPr/>
          <a:lstStyle/>
          <a:p>
            <a:r>
              <a:rPr lang="en-IN" altLang="en-US" b="1">
                <a:ea typeface="ＭＳ Ｐゴシック" panose="020B0600070205080204" pitchFamily="34" charset="-128"/>
              </a:rPr>
              <a:t>Functions</a:t>
            </a:r>
            <a:endParaRPr lang="en-IN" altLang="en-US">
              <a:ea typeface="ＭＳ Ｐゴシック" panose="020B0600070205080204" pitchFamily="34" charset="-128"/>
            </a:endParaRPr>
          </a:p>
        </p:txBody>
      </p:sp>
      <p:sp>
        <p:nvSpPr>
          <p:cNvPr id="195588"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A1CF53C-6245-4D99-88A0-ABF8542122D4}" type="slidenum">
              <a:rPr lang="en-US" altLang="en-US" sz="1400" smtClean="0"/>
              <a:pPr>
                <a:spcBef>
                  <a:spcPct val="0"/>
                </a:spcBef>
                <a:buFontTx/>
                <a:buNone/>
              </a:pPr>
              <a:t>269</a:t>
            </a:fld>
            <a:endParaRPr lang="en-US" altLang="en-US" sz="1400"/>
          </a:p>
        </p:txBody>
      </p:sp>
      <p:pic>
        <p:nvPicPr>
          <p:cNvPr id="19558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525" y="1736725"/>
            <a:ext cx="861695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9498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Content Placeholder 2">
            <a:extLst>
              <a:ext uri="{FF2B5EF4-FFF2-40B4-BE49-F238E27FC236}">
                <a16:creationId xmlns:a16="http://schemas.microsoft.com/office/drawing/2014/main" id="{BB6C171B-3C81-7D65-6376-12A07ECCC07B}"/>
              </a:ext>
            </a:extLst>
          </p:cNvPr>
          <p:cNvSpPr>
            <a:spLocks noGrp="1" noChangeArrowheads="1"/>
          </p:cNvSpPr>
          <p:nvPr>
            <p:ph sz="quarter" idx="12"/>
          </p:nvPr>
        </p:nvSpPr>
        <p:spPr/>
        <p:txBody>
          <a:bodyPr/>
          <a:lstStyle/>
          <a:p>
            <a:r>
              <a:rPr lang="en-IN" altLang="en-US">
                <a:ea typeface="ＭＳ Ｐゴシック" panose="020B0600070205080204" pitchFamily="34" charset="-128"/>
              </a:rPr>
              <a:t>Memory management in Python involves a private heap containing all Python objects and data structures. </a:t>
            </a:r>
          </a:p>
          <a:p>
            <a:r>
              <a:rPr lang="en-IN" altLang="en-US">
                <a:ea typeface="ＭＳ Ｐゴシック" panose="020B0600070205080204" pitchFamily="34" charset="-128"/>
              </a:rPr>
              <a:t>The management of this private heap is ensured internally by the </a:t>
            </a:r>
            <a:r>
              <a:rPr lang="en-IN" altLang="en-US" i="1">
                <a:ea typeface="ＭＳ Ｐゴシック" panose="020B0600070205080204" pitchFamily="34" charset="-128"/>
              </a:rPr>
              <a:t>Python memory manager</a:t>
            </a:r>
            <a:r>
              <a:rPr lang="en-IN" altLang="en-US">
                <a:ea typeface="ＭＳ Ｐゴシック" panose="020B0600070205080204" pitchFamily="34" charset="-128"/>
              </a:rPr>
              <a:t>. </a:t>
            </a:r>
          </a:p>
          <a:p>
            <a:r>
              <a:rPr lang="en-IN" altLang="en-US">
                <a:ea typeface="ＭＳ Ｐゴシック" panose="020B0600070205080204" pitchFamily="34" charset="-128"/>
              </a:rPr>
              <a:t>The Python memory manager has different components which deal with various dynamic storage management aspects, like sharing, segmentation, pre allocation or caching.</a:t>
            </a:r>
          </a:p>
        </p:txBody>
      </p:sp>
      <p:sp>
        <p:nvSpPr>
          <p:cNvPr id="49154" name="Title 1">
            <a:extLst>
              <a:ext uri="{FF2B5EF4-FFF2-40B4-BE49-F238E27FC236}">
                <a16:creationId xmlns:a16="http://schemas.microsoft.com/office/drawing/2014/main" id="{384705AE-D911-9C99-FECD-4CE9CB0142C9}"/>
              </a:ext>
            </a:extLst>
          </p:cNvPr>
          <p:cNvSpPr>
            <a:spLocks noGrp="1" noChangeArrowheads="1"/>
          </p:cNvSpPr>
          <p:nvPr>
            <p:ph type="title"/>
          </p:nvPr>
        </p:nvSpPr>
        <p:spPr/>
        <p:txBody>
          <a:bodyPr/>
          <a:lstStyle/>
          <a:p>
            <a:r>
              <a:rPr lang="en-IN" altLang="en-US">
                <a:ea typeface="ＭＳ Ｐゴシック" panose="020B0600070205080204" pitchFamily="34" charset="-128"/>
              </a:rPr>
              <a:t>Python Memory Management</a:t>
            </a:r>
          </a:p>
        </p:txBody>
      </p:sp>
      <p:sp>
        <p:nvSpPr>
          <p:cNvPr id="49157" name="Slide Number Placeholder 4">
            <a:extLst>
              <a:ext uri="{FF2B5EF4-FFF2-40B4-BE49-F238E27FC236}">
                <a16:creationId xmlns:a16="http://schemas.microsoft.com/office/drawing/2014/main" id="{6BF0B955-A1C5-BC08-8510-A5F8A32BBB9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7346863-81F0-4BD5-B7DD-06F51B9F1C95}" type="slidenum">
              <a:rPr lang="en-US" altLang="en-US" sz="1400"/>
              <a:pPr>
                <a:spcBef>
                  <a:spcPct val="0"/>
                </a:spcBef>
                <a:buFontTx/>
                <a:buNone/>
              </a:pPr>
              <a:t>27</a:t>
            </a:fld>
            <a:endParaRPr lang="en-US" altLang="en-US" sz="140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1"/>
          <p:cNvSpPr>
            <a:spLocks noGrp="1"/>
          </p:cNvSpPr>
          <p:nvPr>
            <p:ph type="title"/>
          </p:nvPr>
        </p:nvSpPr>
        <p:spPr/>
        <p:txBody>
          <a:bodyPr/>
          <a:lstStyle/>
          <a:p>
            <a:r>
              <a:rPr lang="en-IN" altLang="en-US">
                <a:ea typeface="ＭＳ Ｐゴシック" panose="020B0600070205080204" pitchFamily="34" charset="-128"/>
              </a:rPr>
              <a:t>Regular Expressions</a:t>
            </a:r>
          </a:p>
        </p:txBody>
      </p:sp>
      <p:graphicFrame>
        <p:nvGraphicFramePr>
          <p:cNvPr id="6" name="Content Placeholder 5"/>
          <p:cNvGraphicFramePr>
            <a:graphicFrameLocks noGrp="1"/>
          </p:cNvGraphicFramePr>
          <p:nvPr>
            <p:ph idx="4294967295"/>
          </p:nvPr>
        </p:nvGraphicFramePr>
        <p:xfrm>
          <a:off x="771525" y="1414463"/>
          <a:ext cx="7600950" cy="4683126"/>
        </p:xfrm>
        <a:graphic>
          <a:graphicData uri="http://schemas.openxmlformats.org/drawingml/2006/table">
            <a:tbl>
              <a:tblPr/>
              <a:tblGrid>
                <a:gridCol w="884334">
                  <a:extLst>
                    <a:ext uri="{9D8B030D-6E8A-4147-A177-3AD203B41FA5}">
                      <a16:colId xmlns:a16="http://schemas.microsoft.com/office/drawing/2014/main" val="20000"/>
                    </a:ext>
                  </a:extLst>
                </a:gridCol>
                <a:gridCol w="4182966">
                  <a:extLst>
                    <a:ext uri="{9D8B030D-6E8A-4147-A177-3AD203B41FA5}">
                      <a16:colId xmlns:a16="http://schemas.microsoft.com/office/drawing/2014/main" val="20001"/>
                    </a:ext>
                  </a:extLst>
                </a:gridCol>
                <a:gridCol w="2533650">
                  <a:extLst>
                    <a:ext uri="{9D8B030D-6E8A-4147-A177-3AD203B41FA5}">
                      <a16:colId xmlns:a16="http://schemas.microsoft.com/office/drawing/2014/main" val="20002"/>
                    </a:ext>
                  </a:extLst>
                </a:gridCol>
              </a:tblGrid>
              <a:tr h="320695">
                <a:tc>
                  <a:txBody>
                    <a:bodyPr/>
                    <a:lstStyle/>
                    <a:p>
                      <a:pPr algn="l" fontAlgn="t"/>
                      <a:r>
                        <a:rPr lang="en-IN" sz="1600" dirty="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A set of characters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dirty="0">
                          <a:effectLst/>
                        </a:rPr>
                        <a:t>"[a-m]"</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0"/>
                  </a:ext>
                </a:extLst>
              </a:tr>
              <a:tr h="941338">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Signals a special sequence (can also be used to escape special characters)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"\d"</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95541">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600">
                          <a:effectLst/>
                        </a:rPr>
                        <a:t>Any character (except newline character)</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"he..o"</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2"/>
                  </a:ext>
                </a:extLst>
              </a:tr>
              <a:tr h="320695">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Starts with</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"^hello"</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20695">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Ends with</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"world$"</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4"/>
                  </a:ext>
                </a:extLst>
              </a:tr>
              <a:tr h="422642">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Zero or more occurrences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"aix*"</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22642">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One or more occurrences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"aix+"</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6"/>
                  </a:ext>
                </a:extLst>
              </a:tr>
              <a:tr h="595541">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600">
                          <a:effectLst/>
                        </a:rPr>
                        <a:t>Excactly the specified number of occurrences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600">
                          <a:effectLst/>
                        </a:rPr>
                        <a:t>"al{2}"</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20695">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Either or</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600">
                          <a:effectLst/>
                        </a:rPr>
                        <a:t>"falls|stays"</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0008"/>
                  </a:ext>
                </a:extLst>
              </a:tr>
              <a:tr h="422642">
                <a:tc>
                  <a:txBody>
                    <a:bodyPr/>
                    <a:lstStyle/>
                    <a:p>
                      <a:pPr algn="l" fontAlgn="t"/>
                      <a:r>
                        <a:rPr lang="en-IN" sz="1600">
                          <a:effectLst/>
                        </a:rPr>
                        <a:t>()</a:t>
                      </a:r>
                    </a:p>
                  </a:txBody>
                  <a:tcPr marL="76851"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Capture and group</a:t>
                      </a:r>
                    </a:p>
                  </a:txBody>
                  <a:tcPr marL="38425" marR="38425" marT="38422" marB="38422">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endParaRPr lang="en-IN" sz="1600" dirty="0"/>
                    </a:p>
                  </a:txBody>
                  <a:tcPr marL="57638" marR="57638" marT="28816" marB="28816">
                    <a:lnL w="7620" cap="flat" cmpd="sng" algn="ctr">
                      <a:solidFill>
                        <a:srgbClr val="CCCCCC"/>
                      </a:solidFill>
                      <a:prstDash val="solid"/>
                      <a:round/>
                      <a:headEnd type="none" w="med" len="med"/>
                      <a:tailEnd type="none" w="med" len="med"/>
                    </a:lnL>
                    <a:lnT w="7620" cap="flat" cmpd="sng" algn="ctr">
                      <a:solidFill>
                        <a:srgbClr val="DDDDDD"/>
                      </a:solidFill>
                      <a:prstDash val="solid"/>
                      <a:round/>
                      <a:headEnd type="none" w="med" len="med"/>
                      <a:tailEnd type="none" w="med" len="med"/>
                    </a:lnT>
                  </a:tcPr>
                </a:tc>
                <a:extLst>
                  <a:ext uri="{0D108BD9-81ED-4DB2-BD59-A6C34878D82A}">
                    <a16:rowId xmlns:a16="http://schemas.microsoft.com/office/drawing/2014/main" val="10009"/>
                  </a:ext>
                </a:extLst>
              </a:tr>
            </a:tbl>
          </a:graphicData>
        </a:graphic>
      </p:graphicFrame>
      <p:sp>
        <p:nvSpPr>
          <p:cNvPr id="196661"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EA47644-419E-4993-B326-8326EDFCF275}" type="slidenum">
              <a:rPr lang="en-US" altLang="en-US" sz="1400" smtClean="0"/>
              <a:pPr>
                <a:spcBef>
                  <a:spcPct val="0"/>
                </a:spcBef>
                <a:buFontTx/>
                <a:buNone/>
              </a:pPr>
              <a:t>270</a:t>
            </a:fld>
            <a:endParaRPr lang="en-US" altLang="en-US" sz="1400"/>
          </a:p>
        </p:txBody>
      </p:sp>
    </p:spTree>
    <p:extLst>
      <p:ext uri="{BB962C8B-B14F-4D97-AF65-F5344CB8AC3E}">
        <p14:creationId xmlns:p14="http://schemas.microsoft.com/office/powerpoint/2010/main" val="263085445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itle 1"/>
          <p:cNvSpPr>
            <a:spLocks noGrp="1"/>
          </p:cNvSpPr>
          <p:nvPr>
            <p:ph type="title"/>
          </p:nvPr>
        </p:nvSpPr>
        <p:spPr/>
        <p:txBody>
          <a:bodyPr/>
          <a:lstStyle/>
          <a:p>
            <a:r>
              <a:rPr lang="en-IN" altLang="en-US">
                <a:ea typeface="ＭＳ Ｐゴシック" panose="020B0600070205080204" pitchFamily="34" charset="-128"/>
              </a:rPr>
              <a:t>Regular Expressions</a:t>
            </a:r>
          </a:p>
        </p:txBody>
      </p:sp>
      <p:sp>
        <p:nvSpPr>
          <p:cNvPr id="197636"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F2F9731-1408-4A55-8E4D-7A4936C55673}" type="slidenum">
              <a:rPr lang="en-US" altLang="en-US" sz="1400" smtClean="0"/>
              <a:pPr>
                <a:spcBef>
                  <a:spcPct val="0"/>
                </a:spcBef>
                <a:buFontTx/>
                <a:buNone/>
              </a:pPr>
              <a:t>271</a:t>
            </a:fld>
            <a:endParaRPr lang="en-US" altLang="en-US" sz="1400"/>
          </a:p>
        </p:txBody>
      </p:sp>
      <p:graphicFrame>
        <p:nvGraphicFramePr>
          <p:cNvPr id="7" name="Table 6"/>
          <p:cNvGraphicFramePr>
            <a:graphicFrameLocks noGrp="1"/>
          </p:cNvGraphicFramePr>
          <p:nvPr/>
        </p:nvGraphicFramePr>
        <p:xfrm>
          <a:off x="465138" y="1460500"/>
          <a:ext cx="8281987" cy="4572002"/>
        </p:xfrm>
        <a:graphic>
          <a:graphicData uri="http://schemas.openxmlformats.org/drawingml/2006/table">
            <a:tbl>
              <a:tblPr/>
              <a:tblGrid>
                <a:gridCol w="1018903">
                  <a:extLst>
                    <a:ext uri="{9D8B030D-6E8A-4147-A177-3AD203B41FA5}">
                      <a16:colId xmlns:a16="http://schemas.microsoft.com/office/drawing/2014/main" val="20000"/>
                    </a:ext>
                  </a:extLst>
                </a:gridCol>
                <a:gridCol w="6244181">
                  <a:extLst>
                    <a:ext uri="{9D8B030D-6E8A-4147-A177-3AD203B41FA5}">
                      <a16:colId xmlns:a16="http://schemas.microsoft.com/office/drawing/2014/main" val="20001"/>
                    </a:ext>
                  </a:extLst>
                </a:gridCol>
                <a:gridCol w="1018903">
                  <a:extLst>
                    <a:ext uri="{9D8B030D-6E8A-4147-A177-3AD203B41FA5}">
                      <a16:colId xmlns:a16="http://schemas.microsoft.com/office/drawing/2014/main" val="20002"/>
                    </a:ext>
                  </a:extLst>
                </a:gridCol>
              </a:tblGrid>
              <a:tr h="350467">
                <a:tc>
                  <a:txBody>
                    <a:bodyPr/>
                    <a:lstStyle/>
                    <a:p>
                      <a:pPr algn="l" fontAlgn="t"/>
                      <a:r>
                        <a:rPr lang="en-IN" sz="1200">
                          <a:effectLst/>
                        </a:rPr>
                        <a:t>Character</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Description</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Example</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50467">
                <a:tc>
                  <a:txBody>
                    <a:bodyPr/>
                    <a:lstStyle/>
                    <a:p>
                      <a:pPr algn="l" fontAlgn="t"/>
                      <a:r>
                        <a:rPr lang="en-IN" sz="1200">
                          <a:effectLst/>
                        </a:rPr>
                        <a:t>\A</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if the specified characters are at the beginning of the string</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"\AThe"</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1"/>
                  </a:ext>
                </a:extLst>
              </a:tr>
              <a:tr h="637213">
                <a:tc>
                  <a:txBody>
                    <a:bodyPr/>
                    <a:lstStyle/>
                    <a:p>
                      <a:pPr algn="l" fontAlgn="t"/>
                      <a:r>
                        <a:rPr lang="en-IN" sz="1200">
                          <a:effectLst/>
                        </a:rPr>
                        <a:t>\b</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specified characters are at the beginning or at the end of a word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r"\bain"</a:t>
                      </a:r>
                      <a:br>
                        <a:rPr lang="en-IN" sz="1200">
                          <a:effectLst/>
                        </a:rPr>
                      </a:br>
                      <a:r>
                        <a:rPr lang="en-IN" sz="1200">
                          <a:effectLst/>
                        </a:rPr>
                        <a:t>r"ain\b"</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37213">
                <a:tc>
                  <a:txBody>
                    <a:bodyPr/>
                    <a:lstStyle/>
                    <a:p>
                      <a:pPr algn="l" fontAlgn="t"/>
                      <a:r>
                        <a:rPr lang="en-IN" sz="1200">
                          <a:effectLst/>
                        </a:rPr>
                        <a:t>\B</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specified characters are present, but NOT at the beginning (or at the end) of a word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r"\Bain"</a:t>
                      </a:r>
                      <a:br>
                        <a:rPr lang="en-IN" sz="1200">
                          <a:effectLst/>
                        </a:rPr>
                      </a:br>
                      <a:r>
                        <a:rPr lang="en-IN" sz="1200">
                          <a:effectLst/>
                        </a:rPr>
                        <a:t>r"ain\B"</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3"/>
                  </a:ext>
                </a:extLst>
              </a:tr>
              <a:tr h="350467">
                <a:tc>
                  <a:txBody>
                    <a:bodyPr/>
                    <a:lstStyle/>
                    <a:p>
                      <a:pPr algn="l" fontAlgn="t"/>
                      <a:r>
                        <a:rPr lang="en-IN" sz="1200">
                          <a:effectLst/>
                        </a:rPr>
                        <a:t>\d</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string contains digits (numbers from 0-9)</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50467">
                <a:tc>
                  <a:txBody>
                    <a:bodyPr/>
                    <a:lstStyle/>
                    <a:p>
                      <a:pPr algn="l" fontAlgn="t"/>
                      <a:r>
                        <a:rPr lang="en-IN" sz="1200">
                          <a:effectLst/>
                        </a:rPr>
                        <a:t>\D</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string DOES NOT contain digits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"\D"</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5"/>
                  </a:ext>
                </a:extLst>
              </a:tr>
              <a:tr h="350467">
                <a:tc>
                  <a:txBody>
                    <a:bodyPr/>
                    <a:lstStyle/>
                    <a:p>
                      <a:pPr algn="l" fontAlgn="t"/>
                      <a:r>
                        <a:rPr lang="en-IN" sz="1200">
                          <a:effectLst/>
                        </a:rPr>
                        <a:t>\s</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string contains a white space character</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50467">
                <a:tc>
                  <a:txBody>
                    <a:bodyPr/>
                    <a:lstStyle/>
                    <a:p>
                      <a:pPr algn="l" fontAlgn="t"/>
                      <a:r>
                        <a:rPr lang="en-IN" sz="1200">
                          <a:effectLst/>
                        </a:rPr>
                        <a:t>\S</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string DOES NOT contain a white space character</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7"/>
                  </a:ext>
                </a:extLst>
              </a:tr>
              <a:tr h="493840">
                <a:tc>
                  <a:txBody>
                    <a:bodyPr/>
                    <a:lstStyle/>
                    <a:p>
                      <a:pPr algn="l" fontAlgn="t"/>
                      <a:r>
                        <a:rPr lang="en-IN" sz="1200">
                          <a:effectLst/>
                        </a:rPr>
                        <a:t>\w</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200">
                          <a:effectLst/>
                        </a:rPr>
                        <a:t>Returns a match where the string contains any word characters (characters from a to Z, digits from 0-9, and the underscore _ character)</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200">
                          <a:effectLst/>
                        </a:rPr>
                        <a:t>"\w"</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50467">
                <a:tc>
                  <a:txBody>
                    <a:bodyPr/>
                    <a:lstStyle/>
                    <a:p>
                      <a:pPr algn="l" fontAlgn="t"/>
                      <a:r>
                        <a:rPr lang="en-IN" sz="1200">
                          <a:effectLst/>
                        </a:rPr>
                        <a:t>\W</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200">
                          <a:effectLst/>
                        </a:rPr>
                        <a:t>Returns a match where the string DOES NOT contain any word characters</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200">
                          <a:effectLst/>
                        </a:rPr>
                        <a:t>"\W"</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9"/>
                  </a:ext>
                </a:extLst>
              </a:tr>
              <a:tr h="350467">
                <a:tc>
                  <a:txBody>
                    <a:bodyPr/>
                    <a:lstStyle/>
                    <a:p>
                      <a:pPr algn="l" fontAlgn="t"/>
                      <a:r>
                        <a:rPr lang="en-IN" sz="1200">
                          <a:effectLst/>
                        </a:rPr>
                        <a:t>\Z</a:t>
                      </a:r>
                    </a:p>
                  </a:txBody>
                  <a:tcPr marL="63726"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200">
                          <a:effectLst/>
                        </a:rPr>
                        <a:t>Returns a match if the specified characters are at the end of the string</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200" dirty="0">
                          <a:effectLst/>
                        </a:rPr>
                        <a:t>"Spain\Z"</a:t>
                      </a:r>
                    </a:p>
                  </a:txBody>
                  <a:tcPr marL="31863" marR="31863" marT="31861" marB="318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6536061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1"/>
          <p:cNvSpPr>
            <a:spLocks noGrp="1"/>
          </p:cNvSpPr>
          <p:nvPr>
            <p:ph type="title"/>
          </p:nvPr>
        </p:nvSpPr>
        <p:spPr/>
        <p:txBody>
          <a:bodyPr/>
          <a:lstStyle/>
          <a:p>
            <a:r>
              <a:rPr lang="en-IN" altLang="en-US">
                <a:ea typeface="ＭＳ Ｐゴシック" panose="020B0600070205080204" pitchFamily="34" charset="-128"/>
              </a:rPr>
              <a:t>Regular Expressions</a:t>
            </a:r>
          </a:p>
        </p:txBody>
      </p:sp>
      <p:sp>
        <p:nvSpPr>
          <p:cNvPr id="198660"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5DC6DAD-2596-41DE-B478-AA80F3B54720}" type="slidenum">
              <a:rPr lang="en-US" altLang="en-US" sz="1400" smtClean="0"/>
              <a:pPr>
                <a:spcBef>
                  <a:spcPct val="0"/>
                </a:spcBef>
                <a:buFontTx/>
                <a:buNone/>
              </a:pPr>
              <a:t>272</a:t>
            </a:fld>
            <a:endParaRPr lang="en-US" altLang="en-US" sz="1400"/>
          </a:p>
        </p:txBody>
      </p:sp>
      <p:graphicFrame>
        <p:nvGraphicFramePr>
          <p:cNvPr id="3" name="Table 2"/>
          <p:cNvGraphicFramePr>
            <a:graphicFrameLocks noGrp="1"/>
          </p:cNvGraphicFramePr>
          <p:nvPr/>
        </p:nvGraphicFramePr>
        <p:xfrm>
          <a:off x="388938" y="1524000"/>
          <a:ext cx="8496300" cy="4660898"/>
        </p:xfrm>
        <a:graphic>
          <a:graphicData uri="http://schemas.openxmlformats.org/drawingml/2006/table">
            <a:tbl>
              <a:tblPr/>
              <a:tblGrid>
                <a:gridCol w="1045270">
                  <a:extLst>
                    <a:ext uri="{9D8B030D-6E8A-4147-A177-3AD203B41FA5}">
                      <a16:colId xmlns:a16="http://schemas.microsoft.com/office/drawing/2014/main" val="20000"/>
                    </a:ext>
                  </a:extLst>
                </a:gridCol>
                <a:gridCol w="7451030">
                  <a:extLst>
                    <a:ext uri="{9D8B030D-6E8A-4147-A177-3AD203B41FA5}">
                      <a16:colId xmlns:a16="http://schemas.microsoft.com/office/drawing/2014/main" val="20001"/>
                    </a:ext>
                  </a:extLst>
                </a:gridCol>
              </a:tblGrid>
              <a:tr h="516625">
                <a:tc>
                  <a:txBody>
                    <a:bodyPr/>
                    <a:lstStyle/>
                    <a:p>
                      <a:pPr algn="l" fontAlgn="t"/>
                      <a:r>
                        <a:rPr lang="en-IN" sz="1400" dirty="0">
                          <a:effectLst/>
                        </a:rPr>
                        <a:t>Set</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400" dirty="0">
                          <a:effectLst/>
                        </a:rPr>
                        <a:t>Description</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516625">
                <a:tc>
                  <a:txBody>
                    <a:bodyPr/>
                    <a:lstStyle/>
                    <a:p>
                      <a:pPr algn="l" fontAlgn="t"/>
                      <a:r>
                        <a:rPr lang="en-IN" sz="1400">
                          <a:effectLst/>
                        </a:rPr>
                        <a:t>[arn]</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where one of the specified characters (a, r, or n) are present</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1"/>
                  </a:ext>
                </a:extLst>
              </a:tr>
              <a:tr h="516625">
                <a:tc>
                  <a:txBody>
                    <a:bodyPr/>
                    <a:lstStyle/>
                    <a:p>
                      <a:pPr algn="l" fontAlgn="t"/>
                      <a:r>
                        <a:rPr lang="en-IN" sz="1400">
                          <a:effectLst/>
                        </a:rPr>
                        <a:t>[a-n]</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Returns a match for any lower case character, alphabetically between a and n</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16625">
                <a:tc>
                  <a:txBody>
                    <a:bodyPr/>
                    <a:lstStyle/>
                    <a:p>
                      <a:pPr algn="l" fontAlgn="t"/>
                      <a:r>
                        <a:rPr lang="en-IN" sz="1400">
                          <a:effectLst/>
                        </a:rPr>
                        <a:t>[^arn]</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for any character EXCEPT a, r, and n</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3"/>
                  </a:ext>
                </a:extLst>
              </a:tr>
              <a:tr h="516625">
                <a:tc>
                  <a:txBody>
                    <a:bodyPr/>
                    <a:lstStyle/>
                    <a:p>
                      <a:pPr algn="l" fontAlgn="t"/>
                      <a:r>
                        <a:rPr lang="en-IN" sz="1400">
                          <a:effectLst/>
                        </a:rPr>
                        <a:t>[0123]</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Returns a match where any of the specified digits (0, 1, 2, or 3) are present</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16625">
                <a:tc>
                  <a:txBody>
                    <a:bodyPr/>
                    <a:lstStyle/>
                    <a:p>
                      <a:pPr algn="l" fontAlgn="t"/>
                      <a:r>
                        <a:rPr lang="en-IN" sz="1400">
                          <a:effectLst/>
                        </a:rPr>
                        <a:t>[0-9]</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for any digit between 0 and 9</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5"/>
                  </a:ext>
                </a:extLst>
              </a:tr>
              <a:tr h="516625">
                <a:tc>
                  <a:txBody>
                    <a:bodyPr/>
                    <a:lstStyle/>
                    <a:p>
                      <a:pPr algn="l" fontAlgn="t"/>
                      <a:r>
                        <a:rPr lang="en-IN" sz="1400">
                          <a:effectLst/>
                        </a:rPr>
                        <a:t>[0-5][0-9]</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400">
                          <a:effectLst/>
                        </a:rPr>
                        <a:t>Returns a match for any two-digit numbers from 00 and 59</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516625">
                <a:tc>
                  <a:txBody>
                    <a:bodyPr/>
                    <a:lstStyle/>
                    <a:p>
                      <a:pPr algn="l" fontAlgn="t"/>
                      <a:r>
                        <a:rPr lang="en-IN" sz="1400">
                          <a:effectLst/>
                        </a:rPr>
                        <a:t>[a-zA-Z]</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400">
                          <a:effectLst/>
                        </a:rPr>
                        <a:t>Returns a match for any character alphabetically between a and z, lower case OR upper case</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007"/>
                  </a:ext>
                </a:extLst>
              </a:tr>
              <a:tr h="527898">
                <a:tc>
                  <a:txBody>
                    <a:bodyPr/>
                    <a:lstStyle/>
                    <a:p>
                      <a:pPr algn="l" fontAlgn="t"/>
                      <a:r>
                        <a:rPr lang="en-IN" sz="1400">
                          <a:effectLst/>
                        </a:rPr>
                        <a:t>[+]</a:t>
                      </a:r>
                    </a:p>
                  </a:txBody>
                  <a:tcPr marL="92356"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In sets, +, *, ., |, (), $,{} has no special meaning, so [+] means: return a match for any +character in the string</a:t>
                      </a:r>
                    </a:p>
                  </a:txBody>
                  <a:tcPr marL="46178" marR="46178" marT="46180" marB="4618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45411561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Regular Expression</a:t>
            </a:r>
          </a:p>
        </p:txBody>
      </p:sp>
      <p:graphicFrame>
        <p:nvGraphicFramePr>
          <p:cNvPr id="4" name="Table 3"/>
          <p:cNvGraphicFramePr>
            <a:graphicFrameLocks noGrp="1"/>
          </p:cNvGraphicFramePr>
          <p:nvPr>
            <p:extLst>
              <p:ext uri="{D42A27DB-BD31-4B8C-83A1-F6EECF244321}">
                <p14:modId xmlns:p14="http://schemas.microsoft.com/office/powerpoint/2010/main" val="3443201754"/>
              </p:ext>
            </p:extLst>
          </p:nvPr>
        </p:nvGraphicFramePr>
        <p:xfrm>
          <a:off x="457200" y="2209802"/>
          <a:ext cx="8228013" cy="2878929"/>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550384">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465709">
                <a:tc rowSpan="5">
                  <a:txBody>
                    <a:bodyPr/>
                    <a:lstStyle/>
                    <a:p>
                      <a:r>
                        <a:rPr lang="en-IN">
                          <a:effectLst/>
                        </a:rPr>
                        <a:t>^a...s$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abs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65709">
                <a:tc vMerge="1">
                  <a:txBody>
                    <a:bodyPr/>
                    <a:lstStyle/>
                    <a:p>
                      <a:endParaRPr lang="en-IN"/>
                    </a:p>
                  </a:txBody>
                  <a:tcPr/>
                </a:tc>
                <a:tc>
                  <a:txBody>
                    <a:bodyPr/>
                    <a:lstStyle/>
                    <a:p>
                      <a:r>
                        <a:rPr lang="en-IN">
                          <a:effectLst/>
                        </a:rPr>
                        <a:t>alias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65709">
                <a:tc vMerge="1">
                  <a:txBody>
                    <a:bodyPr/>
                    <a:lstStyle/>
                    <a:p>
                      <a:endParaRPr lang="en-IN"/>
                    </a:p>
                  </a:txBody>
                  <a:tcPr/>
                </a:tc>
                <a:tc>
                  <a:txBody>
                    <a:bodyPr/>
                    <a:lstStyle/>
                    <a:p>
                      <a:r>
                        <a:rPr lang="en-IN">
                          <a:effectLst/>
                        </a:rPr>
                        <a:t>abyss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65709">
                <a:tc vMerge="1">
                  <a:txBody>
                    <a:bodyPr/>
                    <a:lstStyle/>
                    <a:p>
                      <a:endParaRPr lang="en-IN"/>
                    </a:p>
                  </a:txBody>
                  <a:tcPr/>
                </a:tc>
                <a:tc>
                  <a:txBody>
                    <a:bodyPr/>
                    <a:lstStyle/>
                    <a:p>
                      <a:r>
                        <a:rPr lang="en-IN">
                          <a:effectLst/>
                        </a:rPr>
                        <a:t>Alias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65709">
                <a:tc vMerge="1">
                  <a:txBody>
                    <a:bodyPr/>
                    <a:lstStyle/>
                    <a:p>
                      <a:endParaRPr lang="en-IN"/>
                    </a:p>
                  </a:txBody>
                  <a:tcPr/>
                </a:tc>
                <a:tc>
                  <a:txBody>
                    <a:bodyPr/>
                    <a:lstStyle/>
                    <a:p>
                      <a:r>
                        <a:rPr lang="en-IN">
                          <a:effectLst/>
                        </a:rPr>
                        <a:t>An abacus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2831011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graphicFrame>
        <p:nvGraphicFramePr>
          <p:cNvPr id="2" name="Table 1"/>
          <p:cNvGraphicFramePr>
            <a:graphicFrameLocks noGrp="1"/>
          </p:cNvGraphicFramePr>
          <p:nvPr/>
        </p:nvGraphicFramePr>
        <p:xfrm>
          <a:off x="457200" y="2707481"/>
          <a:ext cx="8228013" cy="217170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4">
                  <a:txBody>
                    <a:bodyPr/>
                    <a:lstStyle/>
                    <a:p>
                      <a:r>
                        <a:rPr lang="en-IN">
                          <a:effectLst/>
                        </a:rPr>
                        <a:t>[abc]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ac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2 matches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vMerge="1">
                  <a:txBody>
                    <a:bodyPr/>
                    <a:lstStyle/>
                    <a:p>
                      <a:endParaRPr lang="en-IN"/>
                    </a:p>
                  </a:txBody>
                  <a:tcPr/>
                </a:tc>
                <a:tc>
                  <a:txBody>
                    <a:bodyPr/>
                    <a:lstStyle/>
                    <a:p>
                      <a:r>
                        <a:rPr lang="en-IN">
                          <a:effectLst/>
                        </a:rPr>
                        <a:t>Hey Jude</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vMerge="1">
                  <a:txBody>
                    <a:bodyPr/>
                    <a:lstStyle/>
                    <a:p>
                      <a:endParaRPr lang="en-IN"/>
                    </a:p>
                  </a:txBody>
                  <a:tcPr/>
                </a:tc>
                <a:tc>
                  <a:txBody>
                    <a:bodyPr/>
                    <a:lstStyle/>
                    <a:p>
                      <a:r>
                        <a:rPr lang="en-IN">
                          <a:effectLst/>
                        </a:rPr>
                        <a:t>abc de ca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5 matches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8" name="TextBox 7"/>
          <p:cNvSpPr txBox="1"/>
          <p:nvPr/>
        </p:nvSpPr>
        <p:spPr>
          <a:xfrm>
            <a:off x="838200" y="1447800"/>
            <a:ext cx="6763390" cy="923330"/>
          </a:xfrm>
          <a:prstGeom prst="rect">
            <a:avLst/>
          </a:prstGeom>
          <a:noFill/>
        </p:spPr>
        <p:txBody>
          <a:bodyPr wrap="none" rtlCol="0">
            <a:spAutoFit/>
          </a:bodyPr>
          <a:lstStyle/>
          <a:p>
            <a:r>
              <a:rPr lang="en-US"/>
              <a:t>[] - Square brackets</a:t>
            </a:r>
          </a:p>
          <a:p>
            <a:endParaRPr lang="en-US"/>
          </a:p>
          <a:p>
            <a:r>
              <a:rPr lang="en-US"/>
              <a:t>Square brackets specifies a set of characters you wish to match.</a:t>
            </a:r>
            <a:endParaRPr lang="en-IN" dirty="0"/>
          </a:p>
        </p:txBody>
      </p:sp>
    </p:spTree>
    <p:extLst>
      <p:ext uri="{BB962C8B-B14F-4D97-AF65-F5344CB8AC3E}">
        <p14:creationId xmlns:p14="http://schemas.microsoft.com/office/powerpoint/2010/main" val="19959477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1295400" y="1752600"/>
            <a:ext cx="6247288" cy="923330"/>
          </a:xfrm>
          <a:prstGeom prst="rect">
            <a:avLst/>
          </a:prstGeom>
          <a:noFill/>
        </p:spPr>
        <p:txBody>
          <a:bodyPr wrap="none" rtlCol="0">
            <a:spAutoFit/>
          </a:bodyPr>
          <a:lstStyle/>
          <a:p>
            <a:r>
              <a:rPr lang="en-US"/>
              <a:t>. - Period</a:t>
            </a:r>
          </a:p>
          <a:p>
            <a:endParaRPr lang="en-US"/>
          </a:p>
          <a:p>
            <a:r>
              <a:rPr lang="en-US"/>
              <a:t>A period matches any single character (except newline '\n').</a:t>
            </a: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1607100465"/>
              </p:ext>
            </p:extLst>
          </p:nvPr>
        </p:nvGraphicFramePr>
        <p:xfrm>
          <a:off x="483079" y="3276600"/>
          <a:ext cx="8228013" cy="244602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4">
                  <a:txBody>
                    <a:bodyPr/>
                    <a:lstStyle/>
                    <a:p>
                      <a:r>
                        <a:rPr lang="en-IN">
                          <a:effectLst/>
                        </a:rPr>
                        <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ac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vMerge="1">
                  <a:txBody>
                    <a:bodyPr/>
                    <a:lstStyle/>
                    <a:p>
                      <a:endParaRPr lang="en-IN"/>
                    </a:p>
                  </a:txBody>
                  <a:tcPr/>
                </a:tc>
                <a:tc>
                  <a:txBody>
                    <a:bodyPr/>
                    <a:lstStyle/>
                    <a:p>
                      <a:r>
                        <a:rPr lang="en-IN">
                          <a:effectLst/>
                        </a:rPr>
                        <a:t>acd</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vMerge="1">
                  <a:txBody>
                    <a:bodyPr/>
                    <a:lstStyle/>
                    <a:p>
                      <a:endParaRPr lang="en-IN"/>
                    </a:p>
                  </a:txBody>
                  <a:tcPr/>
                </a:tc>
                <a:tc>
                  <a:txBody>
                    <a:bodyPr/>
                    <a:lstStyle/>
                    <a:p>
                      <a:r>
                        <a:rPr lang="en-IN">
                          <a:effectLst/>
                        </a:rPr>
                        <a:t>acde</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2 matches (contains 4 characters)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888642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609422" y="1752600"/>
            <a:ext cx="7975325" cy="923330"/>
          </a:xfrm>
          <a:prstGeom prst="rect">
            <a:avLst/>
          </a:prstGeom>
          <a:noFill/>
        </p:spPr>
        <p:txBody>
          <a:bodyPr wrap="none" rtlCol="0">
            <a:spAutoFit/>
          </a:bodyPr>
          <a:lstStyle/>
          <a:p>
            <a:r>
              <a:rPr lang="en-US" dirty="0"/>
              <a:t>^ - Caret</a:t>
            </a:r>
          </a:p>
          <a:p>
            <a:endParaRPr lang="en-US" dirty="0"/>
          </a:p>
          <a:p>
            <a:r>
              <a:rPr lang="en-US" dirty="0"/>
              <a:t>The caret symbol ^ is used to check if a string starts with a certain character.</a:t>
            </a: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2035305645"/>
              </p:ext>
            </p:extLst>
          </p:nvPr>
        </p:nvGraphicFramePr>
        <p:xfrm>
          <a:off x="484039" y="3124200"/>
          <a:ext cx="8228013" cy="313944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3">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abc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extLst>
                  <a:ext uri="{0D108BD9-81ED-4DB2-BD59-A6C34878D82A}">
                    <a16:rowId xmlns:a16="http://schemas.microsoft.com/office/drawing/2014/main" val="10002"/>
                  </a:ext>
                </a:extLst>
              </a:tr>
              <a:tr h="0">
                <a:tc vMerge="1">
                  <a:txBody>
                    <a:bodyPr/>
                    <a:lstStyle/>
                    <a:p>
                      <a:endParaRPr lang="en-IN"/>
                    </a:p>
                  </a:txBody>
                  <a:tcPr/>
                </a:tc>
                <a:tc>
                  <a:txBody>
                    <a:bodyPr/>
                    <a:lstStyle/>
                    <a:p>
                      <a:r>
                        <a:rPr lang="en-IN">
                          <a:effectLst/>
                        </a:rPr>
                        <a:t>bac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extLst>
                  <a:ext uri="{0D108BD9-81ED-4DB2-BD59-A6C34878D82A}">
                    <a16:rowId xmlns:a16="http://schemas.microsoft.com/office/drawing/2014/main" val="10003"/>
                  </a:ext>
                </a:extLst>
              </a:tr>
              <a:tr h="0">
                <a:tc rowSpan="2">
                  <a:txBody>
                    <a:bodyPr/>
                    <a:lstStyle/>
                    <a:p>
                      <a:r>
                        <a:rPr lang="en-IN">
                          <a:effectLst/>
                        </a:rPr>
                        <a:t>^ab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abc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extLst>
                  <a:ext uri="{0D108BD9-81ED-4DB2-BD59-A6C34878D82A}">
                    <a16:rowId xmlns:a16="http://schemas.microsoft.com/office/drawing/2014/main" val="10004"/>
                  </a:ext>
                </a:extLst>
              </a:tr>
              <a:tr h="0">
                <a:tc vMerge="1">
                  <a:txBody>
                    <a:bodyPr/>
                    <a:lstStyle/>
                    <a:p>
                      <a:endParaRPr lang="en-IN"/>
                    </a:p>
                  </a:txBody>
                  <a:tcPr/>
                </a:tc>
                <a:tc>
                  <a:txBody>
                    <a:bodyPr/>
                    <a:lstStyle/>
                    <a:p>
                      <a:r>
                        <a:rPr lang="en-IN">
                          <a:effectLst/>
                        </a:rPr>
                        <a:t>acb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tc>
                  <a:txBody>
                    <a:bodyPr/>
                    <a:lstStyle/>
                    <a:p>
                      <a:r>
                        <a:rPr lang="en-US" dirty="0">
                          <a:effectLst/>
                        </a:rPr>
                        <a:t>No match (starts with a but not followed by 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1700452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609422" y="1752600"/>
            <a:ext cx="7975325" cy="923330"/>
          </a:xfrm>
          <a:prstGeom prst="rect">
            <a:avLst/>
          </a:prstGeom>
          <a:noFill/>
        </p:spPr>
        <p:txBody>
          <a:bodyPr wrap="none" rtlCol="0">
            <a:spAutoFit/>
          </a:bodyPr>
          <a:lstStyle/>
          <a:p>
            <a:r>
              <a:rPr lang="en-US" dirty="0"/>
              <a:t>$ - Dollar</a:t>
            </a:r>
          </a:p>
          <a:p>
            <a:endParaRPr lang="en-US" dirty="0"/>
          </a:p>
          <a:p>
            <a:r>
              <a:rPr lang="en-US" dirty="0"/>
              <a:t>The dollar symbol $ is used to check if a string ends with a certain character..</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254166923"/>
              </p:ext>
            </p:extLst>
          </p:nvPr>
        </p:nvGraphicFramePr>
        <p:xfrm>
          <a:off x="392677" y="3472855"/>
          <a:ext cx="8228013" cy="175260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3">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formula</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vMerge="1">
                  <a:txBody>
                    <a:bodyPr/>
                    <a:lstStyle/>
                    <a:p>
                      <a:endParaRPr lang="en-IN"/>
                    </a:p>
                  </a:txBody>
                  <a:tcPr/>
                </a:tc>
                <a:tc>
                  <a:txBody>
                    <a:bodyPr/>
                    <a:lstStyle/>
                    <a:p>
                      <a:r>
                        <a:rPr lang="en-IN">
                          <a:effectLst/>
                        </a:rPr>
                        <a:t>cab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2000849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609422" y="1752600"/>
            <a:ext cx="7975325" cy="923330"/>
          </a:xfrm>
          <a:prstGeom prst="rect">
            <a:avLst/>
          </a:prstGeom>
          <a:noFill/>
        </p:spPr>
        <p:txBody>
          <a:bodyPr wrap="none" rtlCol="0">
            <a:spAutoFit/>
          </a:bodyPr>
          <a:lstStyle/>
          <a:p>
            <a:r>
              <a:rPr lang="en-US" dirty="0"/>
              <a:t>* - Star</a:t>
            </a:r>
          </a:p>
          <a:p>
            <a:endParaRPr lang="en-US" dirty="0"/>
          </a:p>
          <a:p>
            <a:r>
              <a:rPr lang="en-US" dirty="0"/>
              <a:t>The star symbol * matches zero or more occurrences of the pattern left to it..</a:t>
            </a: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2840857791"/>
              </p:ext>
            </p:extLst>
          </p:nvPr>
        </p:nvGraphicFramePr>
        <p:xfrm>
          <a:off x="572041" y="3048000"/>
          <a:ext cx="8228013" cy="286512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dirty="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5">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vMerge="1">
                  <a:txBody>
                    <a:bodyPr/>
                    <a:lstStyle/>
                    <a:p>
                      <a:endParaRPr lang="en-IN"/>
                    </a:p>
                  </a:txBody>
                  <a:tcPr/>
                </a:tc>
                <a:tc>
                  <a:txBody>
                    <a:bodyPr/>
                    <a:lstStyle/>
                    <a:p>
                      <a:r>
                        <a:rPr lang="en-IN">
                          <a:effectLst/>
                        </a:rPr>
                        <a:t>maaan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vMerge="1">
                  <a:txBody>
                    <a:bodyPr/>
                    <a:lstStyle/>
                    <a:p>
                      <a:endParaRPr lang="en-IN"/>
                    </a:p>
                  </a:txBody>
                  <a:tcPr/>
                </a:tc>
                <a:tc>
                  <a:txBody>
                    <a:bodyPr/>
                    <a:lstStyle/>
                    <a:p>
                      <a:r>
                        <a:rPr lang="en-IN">
                          <a:effectLst/>
                        </a:rPr>
                        <a:t>main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No match (a is not followed by 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0">
                <a:tc vMerge="1">
                  <a:txBody>
                    <a:bodyPr/>
                    <a:lstStyle/>
                    <a:p>
                      <a:endParaRPr lang="en-IN"/>
                    </a:p>
                  </a:txBody>
                  <a:tcPr/>
                </a:tc>
                <a:tc>
                  <a:txBody>
                    <a:bodyPr/>
                    <a:lstStyle/>
                    <a:p>
                      <a:r>
                        <a:rPr lang="en-IN">
                          <a:effectLst/>
                        </a:rPr>
                        <a:t>woman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416078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609422" y="1752600"/>
            <a:ext cx="7923964" cy="923330"/>
          </a:xfrm>
          <a:prstGeom prst="rect">
            <a:avLst/>
          </a:prstGeom>
          <a:noFill/>
        </p:spPr>
        <p:txBody>
          <a:bodyPr wrap="none" rtlCol="0">
            <a:spAutoFit/>
          </a:bodyPr>
          <a:lstStyle/>
          <a:p>
            <a:r>
              <a:rPr lang="en-US" dirty="0"/>
              <a:t>+ - Plus</a:t>
            </a:r>
          </a:p>
          <a:p>
            <a:endParaRPr lang="en-US" dirty="0"/>
          </a:p>
          <a:p>
            <a:r>
              <a:rPr lang="en-US" dirty="0"/>
              <a:t>The plus symbol + matches one or more occurrences of the pattern left to it.</a:t>
            </a:r>
          </a:p>
        </p:txBody>
      </p:sp>
      <p:graphicFrame>
        <p:nvGraphicFramePr>
          <p:cNvPr id="5" name="Table 4"/>
          <p:cNvGraphicFramePr>
            <a:graphicFrameLocks noGrp="1"/>
          </p:cNvGraphicFramePr>
          <p:nvPr>
            <p:extLst>
              <p:ext uri="{D42A27DB-BD31-4B8C-83A1-F6EECF244321}">
                <p14:modId xmlns:p14="http://schemas.microsoft.com/office/powerpoint/2010/main" val="3282692020"/>
              </p:ext>
            </p:extLst>
          </p:nvPr>
        </p:nvGraphicFramePr>
        <p:xfrm>
          <a:off x="636739" y="3048000"/>
          <a:ext cx="8228013" cy="313944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5">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 (no a character)</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vMerge="1">
                  <a:txBody>
                    <a:bodyPr/>
                    <a:lstStyle/>
                    <a:p>
                      <a:endParaRPr lang="en-IN"/>
                    </a:p>
                  </a:txBody>
                  <a:tcPr/>
                </a:tc>
                <a:tc>
                  <a:txBody>
                    <a:bodyPr/>
                    <a:lstStyle/>
                    <a:p>
                      <a:r>
                        <a:rPr lang="en-IN">
                          <a:effectLst/>
                        </a:rPr>
                        <a:t>maaan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vMerge="1">
                  <a:txBody>
                    <a:bodyPr/>
                    <a:lstStyle/>
                    <a:p>
                      <a:endParaRPr lang="en-IN"/>
                    </a:p>
                  </a:txBody>
                  <a:tcPr/>
                </a:tc>
                <a:tc>
                  <a:txBody>
                    <a:bodyPr/>
                    <a:lstStyle/>
                    <a:p>
                      <a:r>
                        <a:rPr lang="en-IN">
                          <a:effectLst/>
                        </a:rPr>
                        <a:t>main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No match (a is not followed by 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0">
                <a:tc vMerge="1">
                  <a:txBody>
                    <a:bodyPr/>
                    <a:lstStyle/>
                    <a:p>
                      <a:endParaRPr lang="en-IN"/>
                    </a:p>
                  </a:txBody>
                  <a:tcPr/>
                </a:tc>
                <a:tc>
                  <a:txBody>
                    <a:bodyPr/>
                    <a:lstStyle/>
                    <a:p>
                      <a:r>
                        <a:rPr lang="en-IN">
                          <a:effectLst/>
                        </a:rPr>
                        <a:t>woman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33412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Content Placeholder 2">
            <a:extLst>
              <a:ext uri="{FF2B5EF4-FFF2-40B4-BE49-F238E27FC236}">
                <a16:creationId xmlns:a16="http://schemas.microsoft.com/office/drawing/2014/main" id="{1FB26D30-A444-ED5A-A48C-03B4BA7E9252}"/>
              </a:ext>
            </a:extLst>
          </p:cNvPr>
          <p:cNvSpPr>
            <a:spLocks noGrp="1" noChangeArrowheads="1"/>
          </p:cNvSpPr>
          <p:nvPr>
            <p:ph sz="quarter" idx="12"/>
          </p:nvPr>
        </p:nvSpPr>
        <p:spPr/>
        <p:txBody>
          <a:bodyPr/>
          <a:lstStyle/>
          <a:p>
            <a:r>
              <a:rPr lang="en-IN" altLang="en-US">
                <a:ea typeface="ＭＳ Ｐゴシック" panose="020B0600070205080204" pitchFamily="34" charset="-128"/>
              </a:rPr>
              <a:t>At the lowest level, a raw memory allocator ensures that there is enough room in the private heap for storing all Python-related data by interacting with the memory manager of the operating system. </a:t>
            </a:r>
          </a:p>
        </p:txBody>
      </p:sp>
      <p:sp>
        <p:nvSpPr>
          <p:cNvPr id="50178" name="Title 1">
            <a:extLst>
              <a:ext uri="{FF2B5EF4-FFF2-40B4-BE49-F238E27FC236}">
                <a16:creationId xmlns:a16="http://schemas.microsoft.com/office/drawing/2014/main" id="{384648C6-BE39-F457-EA1C-4E2AB0873738}"/>
              </a:ext>
            </a:extLst>
          </p:cNvPr>
          <p:cNvSpPr>
            <a:spLocks noGrp="1" noChangeArrowheads="1"/>
          </p:cNvSpPr>
          <p:nvPr>
            <p:ph type="title"/>
          </p:nvPr>
        </p:nvSpPr>
        <p:spPr/>
        <p:txBody>
          <a:bodyPr/>
          <a:lstStyle/>
          <a:p>
            <a:r>
              <a:rPr lang="en-IN" altLang="en-US">
                <a:ea typeface="ＭＳ Ｐゴシック" panose="020B0600070205080204" pitchFamily="34" charset="-128"/>
              </a:rPr>
              <a:t>Python Memory Management</a:t>
            </a:r>
          </a:p>
        </p:txBody>
      </p:sp>
      <p:sp>
        <p:nvSpPr>
          <p:cNvPr id="50181" name="Slide Number Placeholder 4">
            <a:extLst>
              <a:ext uri="{FF2B5EF4-FFF2-40B4-BE49-F238E27FC236}">
                <a16:creationId xmlns:a16="http://schemas.microsoft.com/office/drawing/2014/main" id="{9149632C-7C60-5334-6C5C-0380F475173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62DBD2C-3D65-42A8-9928-48D816423069}" type="slidenum">
              <a:rPr lang="en-US" altLang="en-US" sz="1400"/>
              <a:pPr>
                <a:spcBef>
                  <a:spcPct val="0"/>
                </a:spcBef>
                <a:buFontTx/>
                <a:buNone/>
              </a:pPr>
              <a:t>28</a:t>
            </a:fld>
            <a:endParaRPr lang="en-US" altLang="en-US" sz="140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375188" y="1752600"/>
            <a:ext cx="8751114" cy="923330"/>
          </a:xfrm>
          <a:prstGeom prst="rect">
            <a:avLst/>
          </a:prstGeom>
          <a:noFill/>
        </p:spPr>
        <p:txBody>
          <a:bodyPr wrap="none" rtlCol="0">
            <a:spAutoFit/>
          </a:bodyPr>
          <a:lstStyle/>
          <a:p>
            <a:r>
              <a:rPr lang="en-US" dirty="0"/>
              <a:t>? - Question Mark</a:t>
            </a:r>
          </a:p>
          <a:p>
            <a:endParaRPr lang="en-US" dirty="0"/>
          </a:p>
          <a:p>
            <a:r>
              <a:rPr lang="en-US" dirty="0"/>
              <a:t>The question mark symbol ? matches zero or one occurrence of the pattern left to it.</a:t>
            </a:r>
          </a:p>
        </p:txBody>
      </p:sp>
      <p:graphicFrame>
        <p:nvGraphicFramePr>
          <p:cNvPr id="2" name="Table 1"/>
          <p:cNvGraphicFramePr>
            <a:graphicFrameLocks noGrp="1"/>
          </p:cNvGraphicFramePr>
          <p:nvPr>
            <p:extLst>
              <p:ext uri="{D42A27DB-BD31-4B8C-83A1-F6EECF244321}">
                <p14:modId xmlns:p14="http://schemas.microsoft.com/office/powerpoint/2010/main" val="3869703006"/>
              </p:ext>
            </p:extLst>
          </p:nvPr>
        </p:nvGraphicFramePr>
        <p:xfrm>
          <a:off x="489790" y="3048000"/>
          <a:ext cx="8228013" cy="313944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5">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vMerge="1">
                  <a:txBody>
                    <a:bodyPr/>
                    <a:lstStyle/>
                    <a:p>
                      <a:endParaRPr lang="en-IN"/>
                    </a:p>
                  </a:txBody>
                  <a:tcPr/>
                </a:tc>
                <a:tc>
                  <a:txBody>
                    <a:bodyPr/>
                    <a:lstStyle/>
                    <a:p>
                      <a:r>
                        <a:rPr lang="en-IN">
                          <a:effectLst/>
                        </a:rPr>
                        <a:t>maaan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No match (more than one a character)</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vMerge="1">
                  <a:txBody>
                    <a:bodyPr/>
                    <a:lstStyle/>
                    <a:p>
                      <a:endParaRPr lang="en-IN"/>
                    </a:p>
                  </a:txBody>
                  <a:tcPr/>
                </a:tc>
                <a:tc>
                  <a:txBody>
                    <a:bodyPr/>
                    <a:lstStyle/>
                    <a:p>
                      <a:r>
                        <a:rPr lang="en-IN">
                          <a:effectLst/>
                        </a:rPr>
                        <a:t>main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No match (a is not followed by 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0">
                <a:tc vMerge="1">
                  <a:txBody>
                    <a:bodyPr/>
                    <a:lstStyle/>
                    <a:p>
                      <a:endParaRPr lang="en-IN"/>
                    </a:p>
                  </a:txBody>
                  <a:tcPr/>
                </a:tc>
                <a:tc>
                  <a:txBody>
                    <a:bodyPr/>
                    <a:lstStyle/>
                    <a:p>
                      <a:r>
                        <a:rPr lang="en-IN">
                          <a:effectLst/>
                        </a:rPr>
                        <a:t>woman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6214168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375189" y="1752600"/>
            <a:ext cx="8464012" cy="1200329"/>
          </a:xfrm>
          <a:prstGeom prst="rect">
            <a:avLst/>
          </a:prstGeom>
          <a:noFill/>
        </p:spPr>
        <p:txBody>
          <a:bodyPr wrap="square" rtlCol="0">
            <a:spAutoFit/>
          </a:bodyPr>
          <a:lstStyle/>
          <a:p>
            <a:r>
              <a:rPr lang="en-US" dirty="0"/>
              <a:t>{} - Braces</a:t>
            </a:r>
          </a:p>
          <a:p>
            <a:endParaRPr lang="en-US" dirty="0"/>
          </a:p>
          <a:p>
            <a:r>
              <a:rPr lang="en-US" dirty="0"/>
              <a:t>Consider this code: {</a:t>
            </a:r>
            <a:r>
              <a:rPr lang="en-US" dirty="0" err="1"/>
              <a:t>n,m</a:t>
            </a:r>
            <a:r>
              <a:rPr lang="en-US" dirty="0"/>
              <a:t>}. This means at least n, and at most m repetitions of the pattern left to it.</a:t>
            </a:r>
          </a:p>
        </p:txBody>
      </p:sp>
      <p:graphicFrame>
        <p:nvGraphicFramePr>
          <p:cNvPr id="4" name="Table 3"/>
          <p:cNvGraphicFramePr>
            <a:graphicFrameLocks noGrp="1"/>
          </p:cNvGraphicFramePr>
          <p:nvPr>
            <p:extLst>
              <p:ext uri="{D42A27DB-BD31-4B8C-83A1-F6EECF244321}">
                <p14:modId xmlns:p14="http://schemas.microsoft.com/office/powerpoint/2010/main" val="547087577"/>
              </p:ext>
            </p:extLst>
          </p:nvPr>
        </p:nvGraphicFramePr>
        <p:xfrm>
          <a:off x="438283" y="3200400"/>
          <a:ext cx="8228013" cy="272034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4">
                  <a:txBody>
                    <a:bodyPr/>
                    <a:lstStyle/>
                    <a:p>
                      <a:r>
                        <a:rPr lang="en-IN">
                          <a:effectLst/>
                        </a:rPr>
                        <a:t>a{2,3}</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abc dat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abc daat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 (at d</a:t>
                      </a:r>
                      <a:r>
                        <a:rPr lang="en-IN" u="sng">
                          <a:effectLst/>
                        </a:rPr>
                        <a:t>aa</a:t>
                      </a:r>
                      <a:r>
                        <a:rPr lang="en-IN">
                          <a:effectLst/>
                        </a:rPr>
                        <a:t>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vMerge="1">
                  <a:txBody>
                    <a:bodyPr/>
                    <a:lstStyle/>
                    <a:p>
                      <a:endParaRPr lang="en-IN"/>
                    </a:p>
                  </a:txBody>
                  <a:tcPr/>
                </a:tc>
                <a:tc>
                  <a:txBody>
                    <a:bodyPr/>
                    <a:lstStyle/>
                    <a:p>
                      <a:r>
                        <a:rPr lang="en-IN">
                          <a:effectLst/>
                        </a:rPr>
                        <a:t>aabc daaat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2 matches (at </a:t>
                      </a:r>
                      <a:r>
                        <a:rPr lang="en-US" u="sng">
                          <a:effectLst/>
                        </a:rPr>
                        <a:t>aa</a:t>
                      </a:r>
                      <a:r>
                        <a:rPr lang="en-US">
                          <a:effectLst/>
                        </a:rPr>
                        <a:t>bc and d</a:t>
                      </a:r>
                      <a:r>
                        <a:rPr lang="en-US" u="sng">
                          <a:effectLst/>
                        </a:rPr>
                        <a:t>aaa</a:t>
                      </a:r>
                      <a:r>
                        <a:rPr lang="en-US">
                          <a:effectLst/>
                        </a:rPr>
                        <a:t>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vMerge="1">
                  <a:txBody>
                    <a:bodyPr/>
                    <a:lstStyle/>
                    <a:p>
                      <a:endParaRPr lang="en-IN"/>
                    </a:p>
                  </a:txBody>
                  <a:tcPr/>
                </a:tc>
                <a:tc>
                  <a:txBody>
                    <a:bodyPr/>
                    <a:lstStyle/>
                    <a:p>
                      <a:r>
                        <a:rPr lang="en-IN">
                          <a:effectLst/>
                        </a:rPr>
                        <a:t>aabc daaaat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dirty="0">
                          <a:effectLst/>
                        </a:rPr>
                        <a:t>2 matches (at </a:t>
                      </a:r>
                      <a:r>
                        <a:rPr lang="en-US" u="sng" dirty="0" err="1">
                          <a:effectLst/>
                        </a:rPr>
                        <a:t>aa</a:t>
                      </a:r>
                      <a:r>
                        <a:rPr lang="en-US" dirty="0" err="1">
                          <a:effectLst/>
                        </a:rPr>
                        <a:t>bc</a:t>
                      </a:r>
                      <a:r>
                        <a:rPr lang="en-US" dirty="0">
                          <a:effectLst/>
                        </a:rPr>
                        <a:t> and </a:t>
                      </a:r>
                      <a:r>
                        <a:rPr lang="en-US" dirty="0" err="1">
                          <a:effectLst/>
                        </a:rPr>
                        <a:t>d</a:t>
                      </a:r>
                      <a:r>
                        <a:rPr lang="en-US" u="sng" dirty="0" err="1">
                          <a:effectLst/>
                        </a:rPr>
                        <a:t>aaa</a:t>
                      </a:r>
                      <a:r>
                        <a:rPr lang="en-US" dirty="0" err="1">
                          <a:effectLst/>
                        </a:rPr>
                        <a:t>at</a:t>
                      </a:r>
                      <a:r>
                        <a:rPr lang="en-US" dirty="0">
                          <a:effectLst/>
                        </a:rPr>
                        <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5710622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409695" y="1295400"/>
            <a:ext cx="8464012" cy="1754326"/>
          </a:xfrm>
          <a:prstGeom prst="rect">
            <a:avLst/>
          </a:prstGeom>
          <a:noFill/>
        </p:spPr>
        <p:txBody>
          <a:bodyPr wrap="square" rtlCol="0">
            <a:spAutoFit/>
          </a:bodyPr>
          <a:lstStyle/>
          <a:p>
            <a:r>
              <a:rPr lang="en-US" dirty="0"/>
              <a:t>Special Sequences</a:t>
            </a:r>
          </a:p>
          <a:p>
            <a:endParaRPr lang="en-US" dirty="0"/>
          </a:p>
          <a:p>
            <a:r>
              <a:rPr lang="en-US" dirty="0"/>
              <a:t>Special sequences make commonly used patterns easier to write. Here's a list of special sequences:</a:t>
            </a:r>
          </a:p>
          <a:p>
            <a:endParaRPr lang="en-US" dirty="0"/>
          </a:p>
          <a:p>
            <a:r>
              <a:rPr lang="en-US" dirty="0"/>
              <a:t>\A - Matches if the specified characters are at the start of a string.</a:t>
            </a:r>
          </a:p>
        </p:txBody>
      </p:sp>
      <p:graphicFrame>
        <p:nvGraphicFramePr>
          <p:cNvPr id="2" name="Table 1"/>
          <p:cNvGraphicFramePr>
            <a:graphicFrameLocks noGrp="1"/>
          </p:cNvGraphicFramePr>
          <p:nvPr>
            <p:extLst>
              <p:ext uri="{D42A27DB-BD31-4B8C-83A1-F6EECF244321}">
                <p14:modId xmlns:p14="http://schemas.microsoft.com/office/powerpoint/2010/main" val="2082208837"/>
              </p:ext>
            </p:extLst>
          </p:nvPr>
        </p:nvGraphicFramePr>
        <p:xfrm>
          <a:off x="414008" y="3505200"/>
          <a:ext cx="8228013" cy="133350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dirty="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2">
                  <a:txBody>
                    <a:bodyPr/>
                    <a:lstStyle/>
                    <a:p>
                      <a:r>
                        <a:rPr lang="en-IN" dirty="0">
                          <a:effectLst/>
                        </a:rPr>
                        <a:t>\</a:t>
                      </a:r>
                      <a:r>
                        <a:rPr lang="en-IN" dirty="0" err="1">
                          <a:effectLst/>
                        </a:rPr>
                        <a:t>Athe</a:t>
                      </a:r>
                      <a:endParaRPr lang="en-IN" dirty="0">
                        <a:effectLst/>
                      </a:endParaRP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the sun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In the sun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1544437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414008" y="1664732"/>
            <a:ext cx="8464012" cy="369332"/>
          </a:xfrm>
          <a:prstGeom prst="rect">
            <a:avLst/>
          </a:prstGeom>
          <a:noFill/>
        </p:spPr>
        <p:txBody>
          <a:bodyPr wrap="square" rtlCol="0">
            <a:spAutoFit/>
          </a:bodyPr>
          <a:lstStyle/>
          <a:p>
            <a:r>
              <a:rPr lang="en-US" dirty="0"/>
              <a:t>\b - Matches if the specified characters are at the beginning or end of a word.</a:t>
            </a:r>
          </a:p>
        </p:txBody>
      </p:sp>
      <p:graphicFrame>
        <p:nvGraphicFramePr>
          <p:cNvPr id="4" name="Table 3"/>
          <p:cNvGraphicFramePr>
            <a:graphicFrameLocks noGrp="1"/>
          </p:cNvGraphicFramePr>
          <p:nvPr/>
        </p:nvGraphicFramePr>
        <p:xfrm>
          <a:off x="457200" y="2288381"/>
          <a:ext cx="8228013" cy="300990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3">
                  <a:txBody>
                    <a:bodyPr/>
                    <a:lstStyle/>
                    <a:p>
                      <a:r>
                        <a:rPr lang="en-IN">
                          <a:effectLst/>
                        </a:rPr>
                        <a:t>\bfoo</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a 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vMerge="1">
                  <a:txBody>
                    <a:bodyPr/>
                    <a:lstStyle/>
                    <a:p>
                      <a:endParaRPr lang="en-IN"/>
                    </a:p>
                  </a:txBody>
                  <a:tcPr/>
                </a:tc>
                <a:tc>
                  <a:txBody>
                    <a:bodyPr/>
                    <a:lstStyle/>
                    <a:p>
                      <a:r>
                        <a:rPr lang="en-IN">
                          <a:effectLst/>
                        </a:rPr>
                        <a:t>afootball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rowSpan="3">
                  <a:txBody>
                    <a:bodyPr/>
                    <a:lstStyle/>
                    <a:p>
                      <a:r>
                        <a:rPr lang="en-IN">
                          <a:effectLst/>
                        </a:rPr>
                        <a:t>foo\b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the foo</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0">
                <a:tc vMerge="1">
                  <a:txBody>
                    <a:bodyPr/>
                    <a:lstStyle/>
                    <a:p>
                      <a:endParaRPr lang="en-IN"/>
                    </a:p>
                  </a:txBody>
                  <a:tcPr/>
                </a:tc>
                <a:tc>
                  <a:txBody>
                    <a:bodyPr/>
                    <a:lstStyle/>
                    <a:p>
                      <a:r>
                        <a:rPr lang="en-IN">
                          <a:effectLst/>
                        </a:rPr>
                        <a:t>the afoo test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0">
                <a:tc vMerge="1">
                  <a:txBody>
                    <a:bodyPr/>
                    <a:lstStyle/>
                    <a:p>
                      <a:endParaRPr lang="en-IN"/>
                    </a:p>
                  </a:txBody>
                  <a:tcPr/>
                </a:tc>
                <a:tc>
                  <a:txBody>
                    <a:bodyPr/>
                    <a:lstStyle/>
                    <a:p>
                      <a:r>
                        <a:rPr lang="en-IN">
                          <a:effectLst/>
                        </a:rPr>
                        <a:t>the afootest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2928865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414008" y="1664732"/>
            <a:ext cx="8464012" cy="646331"/>
          </a:xfrm>
          <a:prstGeom prst="rect">
            <a:avLst/>
          </a:prstGeom>
          <a:noFill/>
        </p:spPr>
        <p:txBody>
          <a:bodyPr wrap="square" rtlCol="0">
            <a:spAutoFit/>
          </a:bodyPr>
          <a:lstStyle/>
          <a:p>
            <a:r>
              <a:rPr lang="en-US" dirty="0"/>
              <a:t>\B - Opposite of \b. Matches if the specified characters are not at the beginning or end of a word.</a:t>
            </a:r>
          </a:p>
        </p:txBody>
      </p:sp>
      <p:graphicFrame>
        <p:nvGraphicFramePr>
          <p:cNvPr id="2" name="Table 1"/>
          <p:cNvGraphicFramePr>
            <a:graphicFrameLocks noGrp="1"/>
          </p:cNvGraphicFramePr>
          <p:nvPr>
            <p:extLst>
              <p:ext uri="{D42A27DB-BD31-4B8C-83A1-F6EECF244321}">
                <p14:modId xmlns:p14="http://schemas.microsoft.com/office/powerpoint/2010/main" val="2627684005"/>
              </p:ext>
            </p:extLst>
          </p:nvPr>
        </p:nvGraphicFramePr>
        <p:xfrm>
          <a:off x="457200" y="2667000"/>
          <a:ext cx="8228013" cy="300990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3">
                  <a:txBody>
                    <a:bodyPr/>
                    <a:lstStyle/>
                    <a:p>
                      <a:r>
                        <a:rPr lang="en-IN">
                          <a:effectLst/>
                        </a:rPr>
                        <a:t>\Bfoo</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a 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vMerge="1">
                  <a:txBody>
                    <a:bodyPr/>
                    <a:lstStyle/>
                    <a:p>
                      <a:endParaRPr lang="en-IN"/>
                    </a:p>
                  </a:txBody>
                  <a:tcPr/>
                </a:tc>
                <a:tc>
                  <a:txBody>
                    <a:bodyPr/>
                    <a:lstStyle/>
                    <a:p>
                      <a:r>
                        <a:rPr lang="en-IN">
                          <a:effectLst/>
                        </a:rPr>
                        <a:t>afootball</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rowSpan="3">
                  <a:txBody>
                    <a:bodyPr/>
                    <a:lstStyle/>
                    <a:p>
                      <a:r>
                        <a:rPr lang="en-IN">
                          <a:effectLst/>
                        </a:rPr>
                        <a:t>foo\B</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the foo</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0">
                <a:tc vMerge="1">
                  <a:txBody>
                    <a:bodyPr/>
                    <a:lstStyle/>
                    <a:p>
                      <a:endParaRPr lang="en-IN"/>
                    </a:p>
                  </a:txBody>
                  <a:tcPr/>
                </a:tc>
                <a:tc>
                  <a:txBody>
                    <a:bodyPr/>
                    <a:lstStyle/>
                    <a:p>
                      <a:r>
                        <a:rPr lang="en-IN">
                          <a:effectLst/>
                        </a:rPr>
                        <a:t>the afoo test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0">
                <a:tc vMerge="1">
                  <a:txBody>
                    <a:bodyPr/>
                    <a:lstStyle/>
                    <a:p>
                      <a:endParaRPr lang="en-IN"/>
                    </a:p>
                  </a:txBody>
                  <a:tcPr/>
                </a:tc>
                <a:tc>
                  <a:txBody>
                    <a:bodyPr/>
                    <a:lstStyle/>
                    <a:p>
                      <a:r>
                        <a:rPr lang="en-IN">
                          <a:effectLst/>
                        </a:rPr>
                        <a:t>the afootest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6658559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414008" y="1664732"/>
            <a:ext cx="8464012" cy="369332"/>
          </a:xfrm>
          <a:prstGeom prst="rect">
            <a:avLst/>
          </a:prstGeom>
          <a:noFill/>
        </p:spPr>
        <p:txBody>
          <a:bodyPr wrap="square" rtlCol="0">
            <a:spAutoFit/>
          </a:bodyPr>
          <a:lstStyle/>
          <a:p>
            <a:r>
              <a:rPr lang="en-US" dirty="0"/>
              <a:t>\d - Matches any decimal digit. Equivalent to [0-9]</a:t>
            </a:r>
          </a:p>
        </p:txBody>
      </p:sp>
      <p:graphicFrame>
        <p:nvGraphicFramePr>
          <p:cNvPr id="4" name="Table 3"/>
          <p:cNvGraphicFramePr>
            <a:graphicFrameLocks noGrp="1"/>
          </p:cNvGraphicFramePr>
          <p:nvPr/>
        </p:nvGraphicFramePr>
        <p:xfrm>
          <a:off x="457200" y="3126581"/>
          <a:ext cx="8228013" cy="133350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2">
                  <a:txBody>
                    <a:bodyPr/>
                    <a:lstStyle/>
                    <a:p>
                      <a:r>
                        <a:rPr lang="en-IN">
                          <a:effectLst/>
                        </a:rPr>
                        <a:t>\d</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12abc3</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3 matches (at </a:t>
                      </a:r>
                      <a:r>
                        <a:rPr lang="en-IN" u="sng">
                          <a:effectLst/>
                        </a:rPr>
                        <a:t>12</a:t>
                      </a:r>
                      <a:r>
                        <a:rPr lang="en-IN">
                          <a:effectLst/>
                        </a:rPr>
                        <a:t>abc</a:t>
                      </a:r>
                      <a:r>
                        <a:rPr lang="en-IN" u="sng">
                          <a:effectLst/>
                        </a:rPr>
                        <a:t>3</a:t>
                      </a:r>
                      <a:r>
                        <a:rPr lang="en-IN">
                          <a:effectLst/>
                        </a:rPr>
                        <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Python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1453305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414008" y="1664732"/>
            <a:ext cx="8464012" cy="369332"/>
          </a:xfrm>
          <a:prstGeom prst="rect">
            <a:avLst/>
          </a:prstGeom>
          <a:noFill/>
        </p:spPr>
        <p:txBody>
          <a:bodyPr wrap="square" rtlCol="0">
            <a:spAutoFit/>
          </a:bodyPr>
          <a:lstStyle/>
          <a:p>
            <a:r>
              <a:rPr lang="en-US" dirty="0"/>
              <a:t>\D - Matches any non-decimal digit. Equivalent to [^0-9]</a:t>
            </a:r>
          </a:p>
        </p:txBody>
      </p:sp>
      <p:graphicFrame>
        <p:nvGraphicFramePr>
          <p:cNvPr id="2" name="Table 1"/>
          <p:cNvGraphicFramePr>
            <a:graphicFrameLocks noGrp="1"/>
          </p:cNvGraphicFramePr>
          <p:nvPr/>
        </p:nvGraphicFramePr>
        <p:xfrm>
          <a:off x="457200" y="3126581"/>
          <a:ext cx="8228013" cy="133350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2">
                  <a:txBody>
                    <a:bodyPr/>
                    <a:lstStyle/>
                    <a:p>
                      <a:r>
                        <a:rPr lang="en-IN">
                          <a:effectLst/>
                        </a:rPr>
                        <a:t>\D</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1ab34"50</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3 matches (at 1</a:t>
                      </a:r>
                      <a:r>
                        <a:rPr lang="en-IN" u="sng">
                          <a:effectLst/>
                        </a:rPr>
                        <a:t>ab</a:t>
                      </a:r>
                      <a:r>
                        <a:rPr lang="en-IN">
                          <a:effectLst/>
                        </a:rPr>
                        <a:t>34</a:t>
                      </a:r>
                      <a:r>
                        <a:rPr lang="en-IN" u="sng">
                          <a:effectLst/>
                        </a:rPr>
                        <a:t>"</a:t>
                      </a:r>
                      <a:r>
                        <a:rPr lang="en-IN">
                          <a:effectLst/>
                        </a:rPr>
                        <a:t>50)</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1345</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0630829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414008" y="1664732"/>
            <a:ext cx="8464012" cy="646331"/>
          </a:xfrm>
          <a:prstGeom prst="rect">
            <a:avLst/>
          </a:prstGeom>
          <a:noFill/>
        </p:spPr>
        <p:txBody>
          <a:bodyPr wrap="square" rtlCol="0">
            <a:spAutoFit/>
          </a:bodyPr>
          <a:lstStyle/>
          <a:p>
            <a:r>
              <a:rPr lang="en-US" dirty="0"/>
              <a:t>\s - Matches where a string contains any whitespace character. Equivalent to [ \t\n\r\f\v].</a:t>
            </a:r>
          </a:p>
        </p:txBody>
      </p:sp>
      <p:graphicFrame>
        <p:nvGraphicFramePr>
          <p:cNvPr id="4" name="Table 3"/>
          <p:cNvGraphicFramePr>
            <a:graphicFrameLocks noGrp="1"/>
          </p:cNvGraphicFramePr>
          <p:nvPr/>
        </p:nvGraphicFramePr>
        <p:xfrm>
          <a:off x="457200" y="3126581"/>
          <a:ext cx="8228013" cy="133350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2">
                  <a:txBody>
                    <a:bodyPr/>
                    <a:lstStyle/>
                    <a:p>
                      <a:r>
                        <a:rPr lang="en-IN">
                          <a:effectLst/>
                        </a:rPr>
                        <a:t>\s</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Python RegEx</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PythonRegEx</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5190624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414008" y="1664732"/>
            <a:ext cx="8464012" cy="923330"/>
          </a:xfrm>
          <a:prstGeom prst="rect">
            <a:avLst/>
          </a:prstGeom>
          <a:noFill/>
        </p:spPr>
        <p:txBody>
          <a:bodyPr wrap="square" rtlCol="0">
            <a:spAutoFit/>
          </a:bodyPr>
          <a:lstStyle/>
          <a:p>
            <a:r>
              <a:rPr lang="en-US" dirty="0"/>
              <a:t>\w - Matches any alphanumeric character (digits and alphabets). Equivalent to [a-zA-Z0-9_]. By the way, underscore _ is also considered an alphanumeric character.</a:t>
            </a:r>
          </a:p>
        </p:txBody>
      </p:sp>
      <p:graphicFrame>
        <p:nvGraphicFramePr>
          <p:cNvPr id="2" name="Table 1"/>
          <p:cNvGraphicFramePr>
            <a:graphicFrameLocks noGrp="1"/>
          </p:cNvGraphicFramePr>
          <p:nvPr/>
        </p:nvGraphicFramePr>
        <p:xfrm>
          <a:off x="457200" y="3126581"/>
          <a:ext cx="8228013" cy="133350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2">
                  <a:txBody>
                    <a:bodyPr/>
                    <a:lstStyle/>
                    <a:p>
                      <a:r>
                        <a:rPr lang="en-IN">
                          <a:effectLst/>
                        </a:rPr>
                        <a:t>\w</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12&amp;": ;c</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US">
                          <a:effectLst/>
                        </a:rPr>
                        <a:t>3 matches (at </a:t>
                      </a:r>
                      <a:r>
                        <a:rPr lang="en-US" u="sng">
                          <a:effectLst/>
                        </a:rPr>
                        <a:t>12</a:t>
                      </a:r>
                      <a:r>
                        <a:rPr lang="en-US">
                          <a:effectLst/>
                        </a:rPr>
                        <a:t>&amp;": ;</a:t>
                      </a:r>
                      <a:r>
                        <a:rPr lang="en-US" u="sng">
                          <a:effectLst/>
                        </a:rPr>
                        <a:t>c</a:t>
                      </a:r>
                      <a:r>
                        <a:rPr lang="en-US">
                          <a:effectLst/>
                        </a:rPr>
                        <a:t>)</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%"&gt; !</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2841684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r>
              <a:rPr lang="en-IN" dirty="0"/>
              <a:t>Regular Expression Meta Characters</a:t>
            </a:r>
            <a:br>
              <a:rPr lang="en-IN" dirty="0"/>
            </a:br>
            <a:endParaRPr lang="en-IN" dirty="0"/>
          </a:p>
        </p:txBody>
      </p:sp>
      <p:sp>
        <p:nvSpPr>
          <p:cNvPr id="6" name="TextBox 5"/>
          <p:cNvSpPr txBox="1"/>
          <p:nvPr/>
        </p:nvSpPr>
        <p:spPr>
          <a:xfrm>
            <a:off x="414008" y="1664732"/>
            <a:ext cx="8464012" cy="369332"/>
          </a:xfrm>
          <a:prstGeom prst="rect">
            <a:avLst/>
          </a:prstGeom>
          <a:noFill/>
        </p:spPr>
        <p:txBody>
          <a:bodyPr wrap="square" rtlCol="0">
            <a:spAutoFit/>
          </a:bodyPr>
          <a:lstStyle/>
          <a:p>
            <a:r>
              <a:rPr lang="en-US" dirty="0"/>
              <a:t>\Z - Matches if the specified characters are at the end of a string.</a:t>
            </a:r>
          </a:p>
        </p:txBody>
      </p:sp>
      <p:graphicFrame>
        <p:nvGraphicFramePr>
          <p:cNvPr id="4" name="Table 3"/>
          <p:cNvGraphicFramePr>
            <a:graphicFrameLocks noGrp="1"/>
          </p:cNvGraphicFramePr>
          <p:nvPr/>
        </p:nvGraphicFramePr>
        <p:xfrm>
          <a:off x="457200" y="2917031"/>
          <a:ext cx="8228013" cy="175260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a:r>
                        <a:rPr lang="en-IN" b="0">
                          <a:effectLst/>
                        </a:rPr>
                        <a:t>Expression</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String</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tc>
                  <a:txBody>
                    <a:bodyPr/>
                    <a:lstStyle/>
                    <a:p>
                      <a:pPr algn="l"/>
                      <a:r>
                        <a:rPr lang="en-IN" b="0">
                          <a:effectLst/>
                        </a:rPr>
                        <a:t>Matched?</a:t>
                      </a:r>
                    </a:p>
                  </a:txBody>
                  <a:tcPr marL="76200" marR="60960" marT="114300" marB="1066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EAEAEC"/>
                    </a:solidFill>
                  </a:tcPr>
                </a:tc>
                <a:extLst>
                  <a:ext uri="{0D108BD9-81ED-4DB2-BD59-A6C34878D82A}">
                    <a16:rowId xmlns:a16="http://schemas.microsoft.com/office/drawing/2014/main" val="10000"/>
                  </a:ext>
                </a:extLst>
              </a:tr>
              <a:tr h="0">
                <a:tc rowSpan="3">
                  <a:txBody>
                    <a:bodyPr/>
                    <a:lstStyle/>
                    <a:p>
                      <a:r>
                        <a:rPr lang="en-IN">
                          <a:effectLst/>
                        </a:rPr>
                        <a:t>\ZPython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I like Python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1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vMerge="1">
                  <a:txBody>
                    <a:bodyPr/>
                    <a:lstStyle/>
                    <a:p>
                      <a:endParaRPr lang="en-IN"/>
                    </a:p>
                  </a:txBody>
                  <a:tcPr/>
                </a:tc>
                <a:tc>
                  <a:txBody>
                    <a:bodyPr/>
                    <a:lstStyle/>
                    <a:p>
                      <a:r>
                        <a:rPr lang="en-IN">
                          <a:effectLst/>
                        </a:rPr>
                        <a:t>I like Python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vMerge="1">
                  <a:txBody>
                    <a:bodyPr/>
                    <a:lstStyle/>
                    <a:p>
                      <a:endParaRPr lang="en-IN"/>
                    </a:p>
                  </a:txBody>
                  <a:tcPr/>
                </a:tc>
                <a:tc>
                  <a:txBody>
                    <a:bodyPr/>
                    <a:lstStyle/>
                    <a:p>
                      <a:r>
                        <a:rPr lang="en-IN">
                          <a:effectLst/>
                        </a:rPr>
                        <a:t>Python is fun.</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tc>
                  <a:txBody>
                    <a:bodyPr/>
                    <a:lstStyle/>
                    <a:p>
                      <a:r>
                        <a:rPr lang="en-IN" dirty="0">
                          <a:effectLst/>
                        </a:rPr>
                        <a:t>No match</a:t>
                      </a:r>
                    </a:p>
                  </a:txBody>
                  <a:tcPr marL="76200" marR="60960" marT="76200" marB="68580" anchor="ctr">
                    <a:lnL w="7620" cap="flat" cmpd="sng" algn="ctr">
                      <a:solidFill>
                        <a:srgbClr val="EAEAEC"/>
                      </a:solidFill>
                      <a:prstDash val="solid"/>
                      <a:round/>
                      <a:headEnd type="none" w="med" len="med"/>
                      <a:tailEnd type="none" w="med" len="med"/>
                    </a:lnL>
                    <a:lnR w="7620" cap="flat" cmpd="sng" algn="ctr">
                      <a:solidFill>
                        <a:srgbClr val="EAEAEC"/>
                      </a:solidFill>
                      <a:prstDash val="solid"/>
                      <a:round/>
                      <a:headEnd type="none" w="med" len="med"/>
                      <a:tailEnd type="none" w="med" len="med"/>
                    </a:lnR>
                    <a:lnT w="7620" cap="flat" cmpd="sng" algn="ctr">
                      <a:solidFill>
                        <a:srgbClr val="EAEAEC"/>
                      </a:solidFill>
                      <a:prstDash val="solid"/>
                      <a:round/>
                      <a:headEnd type="none" w="med" len="med"/>
                      <a:tailEnd type="none" w="med" len="med"/>
                    </a:lnT>
                    <a:lnB w="7620" cap="flat" cmpd="sng" algn="ctr">
                      <a:solidFill>
                        <a:srgbClr val="EAEAE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37128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Content Placeholder 2">
            <a:extLst>
              <a:ext uri="{FF2B5EF4-FFF2-40B4-BE49-F238E27FC236}">
                <a16:creationId xmlns:a16="http://schemas.microsoft.com/office/drawing/2014/main" id="{CE005F6B-6257-3409-BF4C-267DB771D1E2}"/>
              </a:ext>
            </a:extLst>
          </p:cNvPr>
          <p:cNvSpPr>
            <a:spLocks noGrp="1" noChangeArrowheads="1"/>
          </p:cNvSpPr>
          <p:nvPr>
            <p:ph sz="quarter" idx="12"/>
          </p:nvPr>
        </p:nvSpPr>
        <p:spPr/>
        <p:txBody>
          <a:bodyPr/>
          <a:lstStyle/>
          <a:p>
            <a:r>
              <a:rPr lang="en-IN" altLang="en-US">
                <a:ea typeface="ＭＳ Ｐゴシック" panose="020B0600070205080204" pitchFamily="34" charset="-128"/>
              </a:rPr>
              <a:t>On top of the raw memory allocator, several object-specific allocators operate on the same heap and implement distinct memory management policies adapted to the peculiarities of every object type. </a:t>
            </a:r>
          </a:p>
        </p:txBody>
      </p:sp>
      <p:sp>
        <p:nvSpPr>
          <p:cNvPr id="51202" name="Title 1">
            <a:extLst>
              <a:ext uri="{FF2B5EF4-FFF2-40B4-BE49-F238E27FC236}">
                <a16:creationId xmlns:a16="http://schemas.microsoft.com/office/drawing/2014/main" id="{3D4B66BF-AA7C-4A2F-4041-9DF86D1962D4}"/>
              </a:ext>
            </a:extLst>
          </p:cNvPr>
          <p:cNvSpPr>
            <a:spLocks noGrp="1" noChangeArrowheads="1"/>
          </p:cNvSpPr>
          <p:nvPr>
            <p:ph type="title"/>
          </p:nvPr>
        </p:nvSpPr>
        <p:spPr/>
        <p:txBody>
          <a:bodyPr/>
          <a:lstStyle/>
          <a:p>
            <a:r>
              <a:rPr lang="en-IN" altLang="en-US">
                <a:ea typeface="ＭＳ Ｐゴシック" panose="020B0600070205080204" pitchFamily="34" charset="-128"/>
              </a:rPr>
              <a:t>Python Memory Management</a:t>
            </a:r>
          </a:p>
        </p:txBody>
      </p:sp>
      <p:sp>
        <p:nvSpPr>
          <p:cNvPr id="51205" name="Slide Number Placeholder 4">
            <a:extLst>
              <a:ext uri="{FF2B5EF4-FFF2-40B4-BE49-F238E27FC236}">
                <a16:creationId xmlns:a16="http://schemas.microsoft.com/office/drawing/2014/main" id="{878CAA44-1025-8DA2-8024-50ADB212A572}"/>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F41FA284-5167-442A-817F-CA1FEDBE17CD}" type="slidenum">
              <a:rPr lang="en-US" altLang="en-US" sz="1400"/>
              <a:pPr>
                <a:spcBef>
                  <a:spcPct val="0"/>
                </a:spcBef>
                <a:buFontTx/>
                <a:buNone/>
              </a:pPr>
              <a:t>29</a:t>
            </a:fld>
            <a:endParaRPr lang="en-US" altLang="en-US" sz="140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IN" dirty="0"/>
            </a:br>
            <a:r>
              <a:rPr lang="en-IN" dirty="0"/>
              <a:t>Regular Expression</a:t>
            </a:r>
          </a:p>
        </p:txBody>
      </p:sp>
      <p:sp>
        <p:nvSpPr>
          <p:cNvPr id="6" name="TextBox 5"/>
          <p:cNvSpPr txBox="1"/>
          <p:nvPr/>
        </p:nvSpPr>
        <p:spPr>
          <a:xfrm>
            <a:off x="414008" y="1664732"/>
            <a:ext cx="8464012" cy="646331"/>
          </a:xfrm>
          <a:prstGeom prst="rect">
            <a:avLst/>
          </a:prstGeom>
          <a:noFill/>
        </p:spPr>
        <p:txBody>
          <a:bodyPr wrap="square" rtlCol="0">
            <a:spAutoFit/>
          </a:bodyPr>
          <a:lstStyle/>
          <a:p>
            <a:r>
              <a:rPr lang="en-US" dirty="0"/>
              <a:t>re.findall()</a:t>
            </a:r>
          </a:p>
          <a:p>
            <a:r>
              <a:rPr lang="en-US" dirty="0"/>
              <a:t>The re.findall() method returns a list of strings containing all matches.</a:t>
            </a:r>
          </a:p>
        </p:txBody>
      </p:sp>
      <p:sp>
        <p:nvSpPr>
          <p:cNvPr id="2" name="TextBox 1"/>
          <p:cNvSpPr txBox="1"/>
          <p:nvPr/>
        </p:nvSpPr>
        <p:spPr>
          <a:xfrm>
            <a:off x="1371600" y="2895600"/>
            <a:ext cx="3624710" cy="2031325"/>
          </a:xfrm>
          <a:prstGeom prst="rect">
            <a:avLst/>
          </a:prstGeom>
          <a:noFill/>
        </p:spPr>
        <p:txBody>
          <a:bodyPr wrap="none" rtlCol="0">
            <a:spAutoFit/>
          </a:bodyPr>
          <a:lstStyle/>
          <a:p>
            <a:r>
              <a:rPr lang="en-IN"/>
              <a:t>string = 'hello 12 hi 89. Howdy 34'</a:t>
            </a:r>
          </a:p>
          <a:p>
            <a:r>
              <a:rPr lang="en-IN"/>
              <a:t>pattern = '\d+'</a:t>
            </a:r>
          </a:p>
          <a:p>
            <a:endParaRPr lang="en-IN"/>
          </a:p>
          <a:p>
            <a:r>
              <a:rPr lang="en-IN"/>
              <a:t>result = re.findall(pattern, string) </a:t>
            </a:r>
          </a:p>
          <a:p>
            <a:r>
              <a:rPr lang="en-IN"/>
              <a:t>print(result)</a:t>
            </a:r>
          </a:p>
          <a:p>
            <a:endParaRPr lang="en-IN"/>
          </a:p>
          <a:p>
            <a:r>
              <a:rPr lang="en-IN"/>
              <a:t># Output: ['12', '89', '34']</a:t>
            </a:r>
            <a:endParaRPr lang="en-IN" dirty="0"/>
          </a:p>
        </p:txBody>
      </p:sp>
    </p:spTree>
    <p:extLst>
      <p:ext uri="{BB962C8B-B14F-4D97-AF65-F5344CB8AC3E}">
        <p14:creationId xmlns:p14="http://schemas.microsoft.com/office/powerpoint/2010/main" val="424151390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IN" dirty="0"/>
            </a:br>
            <a:r>
              <a:rPr lang="en-IN" dirty="0"/>
              <a:t>Regular Expression</a:t>
            </a:r>
          </a:p>
        </p:txBody>
      </p:sp>
      <p:sp>
        <p:nvSpPr>
          <p:cNvPr id="6" name="TextBox 5"/>
          <p:cNvSpPr txBox="1"/>
          <p:nvPr/>
        </p:nvSpPr>
        <p:spPr>
          <a:xfrm>
            <a:off x="414008" y="1664732"/>
            <a:ext cx="8464012" cy="923330"/>
          </a:xfrm>
          <a:prstGeom prst="rect">
            <a:avLst/>
          </a:prstGeom>
          <a:noFill/>
        </p:spPr>
        <p:txBody>
          <a:bodyPr wrap="square" rtlCol="0">
            <a:spAutoFit/>
          </a:bodyPr>
          <a:lstStyle/>
          <a:p>
            <a:r>
              <a:rPr lang="en-US" dirty="0"/>
              <a:t>re.split()</a:t>
            </a:r>
          </a:p>
          <a:p>
            <a:r>
              <a:rPr lang="en-US" dirty="0"/>
              <a:t>The re.split method splits the string where there is a match and returns a list of strings where the splits have occurred.</a:t>
            </a:r>
          </a:p>
        </p:txBody>
      </p:sp>
      <p:sp>
        <p:nvSpPr>
          <p:cNvPr id="2" name="TextBox 1"/>
          <p:cNvSpPr txBox="1"/>
          <p:nvPr/>
        </p:nvSpPr>
        <p:spPr>
          <a:xfrm>
            <a:off x="1371600" y="2895600"/>
            <a:ext cx="3958199" cy="2031325"/>
          </a:xfrm>
          <a:prstGeom prst="rect">
            <a:avLst/>
          </a:prstGeom>
          <a:noFill/>
        </p:spPr>
        <p:txBody>
          <a:bodyPr wrap="none" rtlCol="0">
            <a:spAutoFit/>
          </a:bodyPr>
          <a:lstStyle/>
          <a:p>
            <a:r>
              <a:rPr lang="en-IN" dirty="0"/>
              <a:t>string = 'Twelve:12 Eighty nine:89.'</a:t>
            </a:r>
          </a:p>
          <a:p>
            <a:r>
              <a:rPr lang="en-IN" dirty="0"/>
              <a:t>pattern = '\d+'</a:t>
            </a:r>
          </a:p>
          <a:p>
            <a:endParaRPr lang="en-IN" dirty="0"/>
          </a:p>
          <a:p>
            <a:r>
              <a:rPr lang="en-IN" dirty="0"/>
              <a:t>result = </a:t>
            </a:r>
            <a:r>
              <a:rPr lang="en-IN" dirty="0" err="1"/>
              <a:t>re.split</a:t>
            </a:r>
            <a:r>
              <a:rPr lang="en-IN" dirty="0"/>
              <a:t>(pattern, string) </a:t>
            </a:r>
          </a:p>
          <a:p>
            <a:r>
              <a:rPr lang="en-IN" dirty="0"/>
              <a:t>print(result)</a:t>
            </a:r>
          </a:p>
          <a:p>
            <a:endParaRPr lang="en-IN" dirty="0"/>
          </a:p>
          <a:p>
            <a:r>
              <a:rPr lang="en-IN" dirty="0"/>
              <a:t># Output: ['Twelve:', ' Eighty nine:', '.']</a:t>
            </a:r>
          </a:p>
        </p:txBody>
      </p:sp>
    </p:spTree>
    <p:extLst>
      <p:ext uri="{BB962C8B-B14F-4D97-AF65-F5344CB8AC3E}">
        <p14:creationId xmlns:p14="http://schemas.microsoft.com/office/powerpoint/2010/main" val="398841274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IN" dirty="0"/>
            </a:br>
            <a:r>
              <a:rPr lang="en-IN" dirty="0"/>
              <a:t>Regular Expression</a:t>
            </a:r>
          </a:p>
        </p:txBody>
      </p:sp>
      <p:sp>
        <p:nvSpPr>
          <p:cNvPr id="6" name="TextBox 5"/>
          <p:cNvSpPr txBox="1"/>
          <p:nvPr/>
        </p:nvSpPr>
        <p:spPr>
          <a:xfrm>
            <a:off x="414008" y="1664732"/>
            <a:ext cx="8464012" cy="923330"/>
          </a:xfrm>
          <a:prstGeom prst="rect">
            <a:avLst/>
          </a:prstGeom>
          <a:noFill/>
        </p:spPr>
        <p:txBody>
          <a:bodyPr wrap="square" rtlCol="0">
            <a:spAutoFit/>
          </a:bodyPr>
          <a:lstStyle/>
          <a:p>
            <a:r>
              <a:rPr lang="en-US" dirty="0"/>
              <a:t>re.split()</a:t>
            </a:r>
          </a:p>
          <a:p>
            <a:r>
              <a:rPr lang="en-US" dirty="0"/>
              <a:t>The re.split method splits the string where there is a match and returns a list of strings where the splits have occurred.</a:t>
            </a:r>
          </a:p>
        </p:txBody>
      </p:sp>
      <p:sp>
        <p:nvSpPr>
          <p:cNvPr id="2" name="TextBox 1"/>
          <p:cNvSpPr txBox="1"/>
          <p:nvPr/>
        </p:nvSpPr>
        <p:spPr>
          <a:xfrm>
            <a:off x="1371600" y="2895600"/>
            <a:ext cx="3958199" cy="2031325"/>
          </a:xfrm>
          <a:prstGeom prst="rect">
            <a:avLst/>
          </a:prstGeom>
          <a:noFill/>
        </p:spPr>
        <p:txBody>
          <a:bodyPr wrap="none" rtlCol="0">
            <a:spAutoFit/>
          </a:bodyPr>
          <a:lstStyle/>
          <a:p>
            <a:r>
              <a:rPr lang="en-IN" dirty="0"/>
              <a:t>string = 'Twelve:12 Eighty nine:89.'</a:t>
            </a:r>
          </a:p>
          <a:p>
            <a:r>
              <a:rPr lang="en-IN" dirty="0"/>
              <a:t>pattern = '\d+'</a:t>
            </a:r>
          </a:p>
          <a:p>
            <a:endParaRPr lang="en-IN" dirty="0"/>
          </a:p>
          <a:p>
            <a:r>
              <a:rPr lang="en-IN" dirty="0"/>
              <a:t>result = </a:t>
            </a:r>
            <a:r>
              <a:rPr lang="en-IN" dirty="0" err="1"/>
              <a:t>re.split</a:t>
            </a:r>
            <a:r>
              <a:rPr lang="en-IN" dirty="0"/>
              <a:t>(pattern, string) </a:t>
            </a:r>
          </a:p>
          <a:p>
            <a:r>
              <a:rPr lang="en-IN" dirty="0"/>
              <a:t>print(result)</a:t>
            </a:r>
          </a:p>
          <a:p>
            <a:endParaRPr lang="en-IN" dirty="0"/>
          </a:p>
          <a:p>
            <a:r>
              <a:rPr lang="en-IN" dirty="0"/>
              <a:t># Output: ['Twelve:', ' Eighty nine:', '.']</a:t>
            </a:r>
          </a:p>
        </p:txBody>
      </p:sp>
    </p:spTree>
    <p:extLst>
      <p:ext uri="{BB962C8B-B14F-4D97-AF65-F5344CB8AC3E}">
        <p14:creationId xmlns:p14="http://schemas.microsoft.com/office/powerpoint/2010/main" val="328963268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IN" dirty="0"/>
            </a:br>
            <a:r>
              <a:rPr lang="en-IN" dirty="0"/>
              <a:t>Regular Expression</a:t>
            </a:r>
          </a:p>
        </p:txBody>
      </p:sp>
      <p:sp>
        <p:nvSpPr>
          <p:cNvPr id="6" name="TextBox 5"/>
          <p:cNvSpPr txBox="1"/>
          <p:nvPr/>
        </p:nvSpPr>
        <p:spPr>
          <a:xfrm>
            <a:off x="414008" y="1664732"/>
            <a:ext cx="8464012" cy="923330"/>
          </a:xfrm>
          <a:prstGeom prst="rect">
            <a:avLst/>
          </a:prstGeom>
          <a:noFill/>
        </p:spPr>
        <p:txBody>
          <a:bodyPr wrap="square" rtlCol="0">
            <a:spAutoFit/>
          </a:bodyPr>
          <a:lstStyle/>
          <a:p>
            <a:r>
              <a:rPr lang="en-US" dirty="0"/>
              <a:t>re.split()</a:t>
            </a:r>
          </a:p>
          <a:p>
            <a:r>
              <a:rPr lang="en-US" dirty="0"/>
              <a:t>The re.split method splits the string where there is a match and returns a list of strings where the splits have occurred.</a:t>
            </a:r>
          </a:p>
        </p:txBody>
      </p:sp>
      <p:sp>
        <p:nvSpPr>
          <p:cNvPr id="2" name="TextBox 1"/>
          <p:cNvSpPr txBox="1"/>
          <p:nvPr/>
        </p:nvSpPr>
        <p:spPr>
          <a:xfrm>
            <a:off x="1371600" y="2895600"/>
            <a:ext cx="4730847" cy="2585323"/>
          </a:xfrm>
          <a:prstGeom prst="rect">
            <a:avLst/>
          </a:prstGeom>
          <a:noFill/>
        </p:spPr>
        <p:txBody>
          <a:bodyPr wrap="none" rtlCol="0">
            <a:spAutoFit/>
          </a:bodyPr>
          <a:lstStyle/>
          <a:p>
            <a:r>
              <a:rPr lang="en-US" dirty="0"/>
              <a:t>string = 'Twelve:12 Eighty nine:89 Nine:9.'</a:t>
            </a:r>
          </a:p>
          <a:p>
            <a:r>
              <a:rPr lang="en-US" dirty="0"/>
              <a:t>pattern = '\d+'</a:t>
            </a:r>
          </a:p>
          <a:p>
            <a:endParaRPr lang="en-US" dirty="0"/>
          </a:p>
          <a:p>
            <a:r>
              <a:rPr lang="en-US" dirty="0"/>
              <a:t># </a:t>
            </a:r>
            <a:r>
              <a:rPr lang="en-US" dirty="0" err="1"/>
              <a:t>maxsplit</a:t>
            </a:r>
            <a:r>
              <a:rPr lang="en-US" dirty="0"/>
              <a:t> = 1</a:t>
            </a:r>
          </a:p>
          <a:p>
            <a:r>
              <a:rPr lang="en-US" dirty="0"/>
              <a:t># split only at the first occurrence</a:t>
            </a:r>
          </a:p>
          <a:p>
            <a:r>
              <a:rPr lang="en-US" dirty="0"/>
              <a:t>result = </a:t>
            </a:r>
            <a:r>
              <a:rPr lang="en-US" dirty="0" err="1"/>
              <a:t>re.split</a:t>
            </a:r>
            <a:r>
              <a:rPr lang="en-US" dirty="0"/>
              <a:t>(pattern, string, 1) </a:t>
            </a:r>
          </a:p>
          <a:p>
            <a:r>
              <a:rPr lang="en-US" dirty="0"/>
              <a:t>print(result)</a:t>
            </a:r>
          </a:p>
          <a:p>
            <a:endParaRPr lang="en-US" dirty="0"/>
          </a:p>
          <a:p>
            <a:r>
              <a:rPr lang="en-US" dirty="0"/>
              <a:t># Output: ['Twelve:', ' Eighty nine:89 Nine:9.']</a:t>
            </a:r>
            <a:endParaRPr lang="en-IN" dirty="0"/>
          </a:p>
        </p:txBody>
      </p:sp>
    </p:spTree>
    <p:extLst>
      <p:ext uri="{BB962C8B-B14F-4D97-AF65-F5344CB8AC3E}">
        <p14:creationId xmlns:p14="http://schemas.microsoft.com/office/powerpoint/2010/main" val="219995832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IN" dirty="0"/>
            </a:br>
            <a:r>
              <a:rPr lang="en-IN" dirty="0"/>
              <a:t>Regular Expression</a:t>
            </a:r>
          </a:p>
        </p:txBody>
      </p:sp>
      <p:sp>
        <p:nvSpPr>
          <p:cNvPr id="6" name="TextBox 5"/>
          <p:cNvSpPr txBox="1"/>
          <p:nvPr/>
        </p:nvSpPr>
        <p:spPr>
          <a:xfrm>
            <a:off x="492394" y="1300139"/>
            <a:ext cx="8464012" cy="1477328"/>
          </a:xfrm>
          <a:prstGeom prst="rect">
            <a:avLst/>
          </a:prstGeom>
          <a:noFill/>
        </p:spPr>
        <p:txBody>
          <a:bodyPr wrap="square" rtlCol="0">
            <a:spAutoFit/>
          </a:bodyPr>
          <a:lstStyle/>
          <a:p>
            <a:r>
              <a:rPr lang="en-US" dirty="0"/>
              <a:t>re.sub()</a:t>
            </a:r>
          </a:p>
          <a:p>
            <a:r>
              <a:rPr lang="en-US" dirty="0"/>
              <a:t>The syntax of re.sub() is:</a:t>
            </a:r>
          </a:p>
          <a:p>
            <a:r>
              <a:rPr lang="en-US" dirty="0" err="1"/>
              <a:t>re.sub</a:t>
            </a:r>
            <a:r>
              <a:rPr lang="en-US" dirty="0"/>
              <a:t>(pattern, replace, string)</a:t>
            </a:r>
          </a:p>
          <a:p>
            <a:r>
              <a:rPr lang="en-US" dirty="0"/>
              <a:t>The method returns a string where matched occurrences are replaced with the content of replace variable.</a:t>
            </a:r>
          </a:p>
        </p:txBody>
      </p:sp>
      <p:sp>
        <p:nvSpPr>
          <p:cNvPr id="2" name="TextBox 1"/>
          <p:cNvSpPr txBox="1"/>
          <p:nvPr/>
        </p:nvSpPr>
        <p:spPr>
          <a:xfrm>
            <a:off x="838200" y="2870552"/>
            <a:ext cx="6858000" cy="3970318"/>
          </a:xfrm>
          <a:prstGeom prst="rect">
            <a:avLst/>
          </a:prstGeom>
          <a:noFill/>
        </p:spPr>
        <p:txBody>
          <a:bodyPr wrap="square" rtlCol="0">
            <a:spAutoFit/>
          </a:bodyPr>
          <a:lstStyle/>
          <a:p>
            <a:r>
              <a:rPr lang="en-US" dirty="0"/>
              <a:t> multiline string</a:t>
            </a:r>
          </a:p>
          <a:p>
            <a:r>
              <a:rPr lang="en-US" dirty="0"/>
              <a:t>string = '</a:t>
            </a:r>
            <a:r>
              <a:rPr lang="en-US" dirty="0" err="1"/>
              <a:t>abc</a:t>
            </a:r>
            <a:r>
              <a:rPr lang="en-US" dirty="0"/>
              <a:t> 12\</a:t>
            </a:r>
          </a:p>
          <a:p>
            <a:r>
              <a:rPr lang="en-US" dirty="0"/>
              <a:t>de 23 \n f45 6'</a:t>
            </a:r>
          </a:p>
          <a:p>
            <a:endParaRPr lang="en-US" dirty="0"/>
          </a:p>
          <a:p>
            <a:r>
              <a:rPr lang="en-US" dirty="0"/>
              <a:t># matches all whitespace characters</a:t>
            </a:r>
          </a:p>
          <a:p>
            <a:r>
              <a:rPr lang="en-US" dirty="0"/>
              <a:t>pattern = '\s+'</a:t>
            </a:r>
          </a:p>
          <a:p>
            <a:endParaRPr lang="en-US" dirty="0"/>
          </a:p>
          <a:p>
            <a:r>
              <a:rPr lang="en-US" dirty="0"/>
              <a:t># empty string</a:t>
            </a:r>
          </a:p>
          <a:p>
            <a:r>
              <a:rPr lang="en-US" dirty="0"/>
              <a:t>replace = ''</a:t>
            </a:r>
          </a:p>
          <a:p>
            <a:endParaRPr lang="en-US" dirty="0"/>
          </a:p>
          <a:p>
            <a:r>
              <a:rPr lang="en-US" dirty="0" err="1"/>
              <a:t>new_string</a:t>
            </a:r>
            <a:r>
              <a:rPr lang="en-US" dirty="0"/>
              <a:t> = </a:t>
            </a:r>
            <a:r>
              <a:rPr lang="en-US" dirty="0" err="1"/>
              <a:t>re.sub</a:t>
            </a:r>
            <a:r>
              <a:rPr lang="en-US" dirty="0"/>
              <a:t>(pattern, replace, string) </a:t>
            </a:r>
          </a:p>
          <a:p>
            <a:r>
              <a:rPr lang="en-US" dirty="0"/>
              <a:t>print(</a:t>
            </a:r>
            <a:r>
              <a:rPr lang="en-US" dirty="0" err="1"/>
              <a:t>new_string</a:t>
            </a:r>
            <a:r>
              <a:rPr lang="en-US" dirty="0"/>
              <a:t>)</a:t>
            </a:r>
          </a:p>
          <a:p>
            <a:endParaRPr lang="en-US" dirty="0"/>
          </a:p>
          <a:p>
            <a:r>
              <a:rPr lang="en-US" dirty="0"/>
              <a:t># Output: abc12de23f456</a:t>
            </a:r>
            <a:endParaRPr lang="en-IN" dirty="0"/>
          </a:p>
        </p:txBody>
      </p:sp>
    </p:spTree>
    <p:extLst>
      <p:ext uri="{BB962C8B-B14F-4D97-AF65-F5344CB8AC3E}">
        <p14:creationId xmlns:p14="http://schemas.microsoft.com/office/powerpoint/2010/main" val="53014700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IN" dirty="0"/>
            </a:br>
            <a:r>
              <a:rPr lang="en-IN" dirty="0"/>
              <a:t>Regular Expression</a:t>
            </a:r>
          </a:p>
        </p:txBody>
      </p:sp>
      <p:sp>
        <p:nvSpPr>
          <p:cNvPr id="6" name="TextBox 5"/>
          <p:cNvSpPr txBox="1"/>
          <p:nvPr/>
        </p:nvSpPr>
        <p:spPr>
          <a:xfrm>
            <a:off x="492394" y="1300139"/>
            <a:ext cx="8464012" cy="1477328"/>
          </a:xfrm>
          <a:prstGeom prst="rect">
            <a:avLst/>
          </a:prstGeom>
          <a:noFill/>
        </p:spPr>
        <p:txBody>
          <a:bodyPr wrap="square" rtlCol="0">
            <a:spAutoFit/>
          </a:bodyPr>
          <a:lstStyle/>
          <a:p>
            <a:r>
              <a:rPr lang="en-US" dirty="0"/>
              <a:t>re.sub()</a:t>
            </a:r>
          </a:p>
          <a:p>
            <a:r>
              <a:rPr lang="en-US" dirty="0"/>
              <a:t>The syntax of re.sub() is:</a:t>
            </a:r>
          </a:p>
          <a:p>
            <a:r>
              <a:rPr lang="en-US" dirty="0" err="1"/>
              <a:t>re.sub</a:t>
            </a:r>
            <a:r>
              <a:rPr lang="en-US" dirty="0"/>
              <a:t>(pattern, replace, string)</a:t>
            </a:r>
          </a:p>
          <a:p>
            <a:r>
              <a:rPr lang="en-US" dirty="0"/>
              <a:t>The method returns a string where matched occurrences are replaced with the content of replace variable.</a:t>
            </a:r>
          </a:p>
        </p:txBody>
      </p:sp>
      <p:sp>
        <p:nvSpPr>
          <p:cNvPr id="2" name="TextBox 1"/>
          <p:cNvSpPr txBox="1"/>
          <p:nvPr/>
        </p:nvSpPr>
        <p:spPr>
          <a:xfrm>
            <a:off x="838200" y="2870552"/>
            <a:ext cx="6858000" cy="3970318"/>
          </a:xfrm>
          <a:prstGeom prst="rect">
            <a:avLst/>
          </a:prstGeom>
          <a:noFill/>
        </p:spPr>
        <p:txBody>
          <a:bodyPr wrap="square" rtlCol="0">
            <a:spAutoFit/>
          </a:bodyPr>
          <a:lstStyle/>
          <a:p>
            <a:r>
              <a:rPr lang="en-US" dirty="0"/>
              <a:t># multiline string</a:t>
            </a:r>
          </a:p>
          <a:p>
            <a:r>
              <a:rPr lang="en-US" dirty="0"/>
              <a:t>string = '</a:t>
            </a:r>
            <a:r>
              <a:rPr lang="en-US" dirty="0" err="1"/>
              <a:t>abc</a:t>
            </a:r>
            <a:r>
              <a:rPr lang="en-US" dirty="0"/>
              <a:t> 12\</a:t>
            </a:r>
          </a:p>
          <a:p>
            <a:r>
              <a:rPr lang="en-US" dirty="0"/>
              <a:t>de 23 \n f45 6'</a:t>
            </a:r>
          </a:p>
          <a:p>
            <a:endParaRPr lang="en-US" dirty="0"/>
          </a:p>
          <a:p>
            <a:r>
              <a:rPr lang="en-US" dirty="0"/>
              <a:t># matches all whitespace characters</a:t>
            </a:r>
          </a:p>
          <a:p>
            <a:r>
              <a:rPr lang="en-US" dirty="0"/>
              <a:t>pattern = '\s+'</a:t>
            </a:r>
          </a:p>
          <a:p>
            <a:r>
              <a:rPr lang="en-US" dirty="0"/>
              <a:t>replace = ''</a:t>
            </a:r>
          </a:p>
          <a:p>
            <a:endParaRPr lang="en-US" dirty="0"/>
          </a:p>
          <a:p>
            <a:r>
              <a:rPr lang="en-US" dirty="0" err="1"/>
              <a:t>new_string</a:t>
            </a:r>
            <a:r>
              <a:rPr lang="en-US" dirty="0"/>
              <a:t> = </a:t>
            </a:r>
            <a:r>
              <a:rPr lang="en-US" dirty="0" err="1"/>
              <a:t>re.sub</a:t>
            </a:r>
            <a:r>
              <a:rPr lang="en-US" dirty="0"/>
              <a:t>(r'\s+', replace, string, 1) </a:t>
            </a:r>
          </a:p>
          <a:p>
            <a:r>
              <a:rPr lang="en-US" dirty="0"/>
              <a:t>print(</a:t>
            </a:r>
            <a:r>
              <a:rPr lang="en-US" dirty="0" err="1"/>
              <a:t>new_string</a:t>
            </a:r>
            <a:r>
              <a:rPr lang="en-US" dirty="0"/>
              <a:t>)</a:t>
            </a:r>
          </a:p>
          <a:p>
            <a:endParaRPr lang="en-US" dirty="0"/>
          </a:p>
          <a:p>
            <a:r>
              <a:rPr lang="en-US" dirty="0"/>
              <a:t># Output:</a:t>
            </a:r>
          </a:p>
          <a:p>
            <a:r>
              <a:rPr lang="en-US" dirty="0"/>
              <a:t># abc12de 23</a:t>
            </a:r>
          </a:p>
          <a:p>
            <a:r>
              <a:rPr lang="en-US" dirty="0"/>
              <a:t># f45 6</a:t>
            </a:r>
            <a:endParaRPr lang="en-IN" dirty="0"/>
          </a:p>
        </p:txBody>
      </p:sp>
    </p:spTree>
    <p:extLst>
      <p:ext uri="{BB962C8B-B14F-4D97-AF65-F5344CB8AC3E}">
        <p14:creationId xmlns:p14="http://schemas.microsoft.com/office/powerpoint/2010/main" val="418583244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IN" dirty="0"/>
            </a:br>
            <a:r>
              <a:rPr lang="en-IN" dirty="0"/>
              <a:t>Regular Expression</a:t>
            </a:r>
          </a:p>
        </p:txBody>
      </p:sp>
      <p:sp>
        <p:nvSpPr>
          <p:cNvPr id="6" name="TextBox 5"/>
          <p:cNvSpPr txBox="1"/>
          <p:nvPr/>
        </p:nvSpPr>
        <p:spPr>
          <a:xfrm>
            <a:off x="492394" y="1300139"/>
            <a:ext cx="8464012" cy="923330"/>
          </a:xfrm>
          <a:prstGeom prst="rect">
            <a:avLst/>
          </a:prstGeom>
          <a:noFill/>
        </p:spPr>
        <p:txBody>
          <a:bodyPr wrap="square" rtlCol="0">
            <a:spAutoFit/>
          </a:bodyPr>
          <a:lstStyle/>
          <a:p>
            <a:r>
              <a:rPr lang="en-US" dirty="0"/>
              <a:t>re.subn()</a:t>
            </a:r>
          </a:p>
          <a:p>
            <a:r>
              <a:rPr lang="en-US" dirty="0"/>
              <a:t>The re.subn() is similar to re.sub() expect it returns a tuple of 2 items containing the new string and the number of substitutions made..</a:t>
            </a:r>
          </a:p>
        </p:txBody>
      </p:sp>
      <p:sp>
        <p:nvSpPr>
          <p:cNvPr id="2" name="TextBox 1"/>
          <p:cNvSpPr txBox="1"/>
          <p:nvPr/>
        </p:nvSpPr>
        <p:spPr>
          <a:xfrm>
            <a:off x="838200" y="2567933"/>
            <a:ext cx="6858000" cy="3970318"/>
          </a:xfrm>
          <a:prstGeom prst="rect">
            <a:avLst/>
          </a:prstGeom>
          <a:noFill/>
        </p:spPr>
        <p:txBody>
          <a:bodyPr wrap="square" rtlCol="0">
            <a:spAutoFit/>
          </a:bodyPr>
          <a:lstStyle/>
          <a:p>
            <a:r>
              <a:rPr lang="en-US" dirty="0"/>
              <a:t># multiline string</a:t>
            </a:r>
          </a:p>
          <a:p>
            <a:r>
              <a:rPr lang="en-US" dirty="0"/>
              <a:t>string = '</a:t>
            </a:r>
            <a:r>
              <a:rPr lang="en-US" dirty="0" err="1"/>
              <a:t>abc</a:t>
            </a:r>
            <a:r>
              <a:rPr lang="en-US" dirty="0"/>
              <a:t> 12\</a:t>
            </a:r>
          </a:p>
          <a:p>
            <a:r>
              <a:rPr lang="en-US" dirty="0"/>
              <a:t>de 23 \n f45 6'</a:t>
            </a:r>
          </a:p>
          <a:p>
            <a:endParaRPr lang="en-US" dirty="0"/>
          </a:p>
          <a:p>
            <a:r>
              <a:rPr lang="en-US" dirty="0"/>
              <a:t># matches all whitespace characters</a:t>
            </a:r>
          </a:p>
          <a:p>
            <a:r>
              <a:rPr lang="en-US" dirty="0"/>
              <a:t>pattern = '\s+'</a:t>
            </a:r>
          </a:p>
          <a:p>
            <a:endParaRPr lang="en-US" dirty="0"/>
          </a:p>
          <a:p>
            <a:r>
              <a:rPr lang="en-US" dirty="0"/>
              <a:t># empty string</a:t>
            </a:r>
          </a:p>
          <a:p>
            <a:r>
              <a:rPr lang="en-US" dirty="0"/>
              <a:t>replace = ‘ ‘</a:t>
            </a:r>
          </a:p>
          <a:p>
            <a:endParaRPr lang="en-US" dirty="0"/>
          </a:p>
          <a:p>
            <a:r>
              <a:rPr lang="en-US" dirty="0" err="1"/>
              <a:t>new_string</a:t>
            </a:r>
            <a:r>
              <a:rPr lang="en-US" dirty="0"/>
              <a:t> = </a:t>
            </a:r>
            <a:r>
              <a:rPr lang="en-US" dirty="0" err="1"/>
              <a:t>re.subn</a:t>
            </a:r>
            <a:r>
              <a:rPr lang="en-US" dirty="0"/>
              <a:t>(pattern, replace, string) </a:t>
            </a:r>
          </a:p>
          <a:p>
            <a:r>
              <a:rPr lang="en-US" dirty="0"/>
              <a:t>print(</a:t>
            </a:r>
            <a:r>
              <a:rPr lang="en-US" dirty="0" err="1"/>
              <a:t>new_string</a:t>
            </a:r>
            <a:r>
              <a:rPr lang="en-US" dirty="0"/>
              <a:t>)</a:t>
            </a:r>
          </a:p>
          <a:p>
            <a:endParaRPr lang="en-US" dirty="0"/>
          </a:p>
          <a:p>
            <a:r>
              <a:rPr lang="en-US" dirty="0"/>
              <a:t># Output: ('abc12de23f456', 4)</a:t>
            </a:r>
            <a:endParaRPr lang="en-IN" dirty="0"/>
          </a:p>
        </p:txBody>
      </p:sp>
    </p:spTree>
    <p:extLst>
      <p:ext uri="{BB962C8B-B14F-4D97-AF65-F5344CB8AC3E}">
        <p14:creationId xmlns:p14="http://schemas.microsoft.com/office/powerpoint/2010/main" val="176171214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IN" dirty="0"/>
            </a:br>
            <a:r>
              <a:rPr lang="en-IN" dirty="0"/>
              <a:t>Regular Expression</a:t>
            </a:r>
          </a:p>
        </p:txBody>
      </p:sp>
      <p:sp>
        <p:nvSpPr>
          <p:cNvPr id="6" name="TextBox 5"/>
          <p:cNvSpPr txBox="1"/>
          <p:nvPr/>
        </p:nvSpPr>
        <p:spPr>
          <a:xfrm>
            <a:off x="492394" y="1300139"/>
            <a:ext cx="8464012" cy="2585323"/>
          </a:xfrm>
          <a:prstGeom prst="rect">
            <a:avLst/>
          </a:prstGeom>
          <a:noFill/>
        </p:spPr>
        <p:txBody>
          <a:bodyPr wrap="square" rtlCol="0">
            <a:spAutoFit/>
          </a:bodyPr>
          <a:lstStyle/>
          <a:p>
            <a:r>
              <a:rPr lang="en-US" dirty="0"/>
              <a:t>re.search()</a:t>
            </a:r>
          </a:p>
          <a:p>
            <a:r>
              <a:rPr lang="en-US" dirty="0"/>
              <a:t>The re.search() method takes two arguments: a pattern and a string. The method looks for the first location where the </a:t>
            </a:r>
            <a:r>
              <a:rPr lang="en-US" dirty="0" err="1"/>
              <a:t>RegEx</a:t>
            </a:r>
            <a:r>
              <a:rPr lang="en-US" dirty="0"/>
              <a:t> pattern produces a match with the string.</a:t>
            </a:r>
          </a:p>
          <a:p>
            <a:endParaRPr lang="en-US" dirty="0"/>
          </a:p>
          <a:p>
            <a:r>
              <a:rPr lang="en-US" dirty="0"/>
              <a:t>If the search is successful, re.search() returns a match object; if not, it returns None.</a:t>
            </a:r>
          </a:p>
          <a:p>
            <a:endParaRPr lang="en-US" dirty="0"/>
          </a:p>
          <a:p>
            <a:r>
              <a:rPr lang="en-US" dirty="0"/>
              <a:t>match = </a:t>
            </a:r>
            <a:r>
              <a:rPr lang="en-US" dirty="0" err="1"/>
              <a:t>re.search</a:t>
            </a:r>
            <a:r>
              <a:rPr lang="en-US" dirty="0"/>
              <a:t>(pattern, </a:t>
            </a:r>
            <a:r>
              <a:rPr lang="en-US" dirty="0" err="1"/>
              <a:t>str</a:t>
            </a:r>
            <a:r>
              <a:rPr lang="en-US" dirty="0"/>
              <a:t>)</a:t>
            </a:r>
          </a:p>
        </p:txBody>
      </p:sp>
    </p:spTree>
    <p:extLst>
      <p:ext uri="{BB962C8B-B14F-4D97-AF65-F5344CB8AC3E}">
        <p14:creationId xmlns:p14="http://schemas.microsoft.com/office/powerpoint/2010/main" val="418520576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IN" dirty="0"/>
            </a:br>
            <a:r>
              <a:rPr lang="en-IN" dirty="0"/>
              <a:t>Regular Expression</a:t>
            </a:r>
          </a:p>
        </p:txBody>
      </p:sp>
      <p:sp>
        <p:nvSpPr>
          <p:cNvPr id="6" name="TextBox 5"/>
          <p:cNvSpPr txBox="1"/>
          <p:nvPr/>
        </p:nvSpPr>
        <p:spPr>
          <a:xfrm>
            <a:off x="492394" y="1300139"/>
            <a:ext cx="8464012" cy="3139321"/>
          </a:xfrm>
          <a:prstGeom prst="rect">
            <a:avLst/>
          </a:prstGeom>
          <a:noFill/>
        </p:spPr>
        <p:txBody>
          <a:bodyPr wrap="square" rtlCol="0">
            <a:spAutoFit/>
          </a:bodyPr>
          <a:lstStyle/>
          <a:p>
            <a:r>
              <a:rPr lang="en-US" dirty="0"/>
              <a:t>string = "Python is fun"</a:t>
            </a:r>
          </a:p>
          <a:p>
            <a:endParaRPr lang="en-US" dirty="0"/>
          </a:p>
          <a:p>
            <a:r>
              <a:rPr lang="en-US" dirty="0"/>
              <a:t># check if 'Python' is at the beginning</a:t>
            </a:r>
          </a:p>
          <a:p>
            <a:r>
              <a:rPr lang="en-US" dirty="0"/>
              <a:t>match = re.search('\</a:t>
            </a:r>
            <a:r>
              <a:rPr lang="en-US" dirty="0" err="1"/>
              <a:t>APython</a:t>
            </a:r>
            <a:r>
              <a:rPr lang="en-US" dirty="0"/>
              <a:t>', string)</a:t>
            </a:r>
          </a:p>
          <a:p>
            <a:endParaRPr lang="en-US" dirty="0"/>
          </a:p>
          <a:p>
            <a:r>
              <a:rPr lang="en-US" dirty="0"/>
              <a:t>if match:</a:t>
            </a:r>
          </a:p>
          <a:p>
            <a:r>
              <a:rPr lang="en-US" dirty="0"/>
              <a:t>  print("pattern found inside the string")</a:t>
            </a:r>
          </a:p>
          <a:p>
            <a:r>
              <a:rPr lang="en-US" dirty="0"/>
              <a:t>else:</a:t>
            </a:r>
          </a:p>
          <a:p>
            <a:r>
              <a:rPr lang="en-US" dirty="0"/>
              <a:t>  print("pattern not found")  </a:t>
            </a:r>
          </a:p>
          <a:p>
            <a:endParaRPr lang="en-US" dirty="0"/>
          </a:p>
          <a:p>
            <a:r>
              <a:rPr lang="en-US" dirty="0"/>
              <a:t># Output: pattern found inside the string</a:t>
            </a:r>
          </a:p>
        </p:txBody>
      </p:sp>
    </p:spTree>
    <p:extLst>
      <p:ext uri="{BB962C8B-B14F-4D97-AF65-F5344CB8AC3E}">
        <p14:creationId xmlns:p14="http://schemas.microsoft.com/office/powerpoint/2010/main" val="14652852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IN" dirty="0"/>
            </a:br>
            <a:r>
              <a:rPr lang="en-IN" dirty="0"/>
              <a:t>Regular Expression</a:t>
            </a:r>
          </a:p>
        </p:txBody>
      </p:sp>
      <p:sp>
        <p:nvSpPr>
          <p:cNvPr id="6" name="TextBox 5"/>
          <p:cNvSpPr txBox="1"/>
          <p:nvPr/>
        </p:nvSpPr>
        <p:spPr>
          <a:xfrm>
            <a:off x="492394" y="1300139"/>
            <a:ext cx="8464012" cy="1754326"/>
          </a:xfrm>
          <a:prstGeom prst="rect">
            <a:avLst/>
          </a:prstGeom>
          <a:noFill/>
        </p:spPr>
        <p:txBody>
          <a:bodyPr wrap="square" rtlCol="0">
            <a:spAutoFit/>
          </a:bodyPr>
          <a:lstStyle/>
          <a:p>
            <a:r>
              <a:rPr lang="en-US" dirty="0"/>
              <a:t>Match object</a:t>
            </a:r>
          </a:p>
          <a:p>
            <a:r>
              <a:rPr lang="en-US" dirty="0"/>
              <a:t>You can get methods and attributes of a match object using </a:t>
            </a:r>
            <a:r>
              <a:rPr lang="en-US" dirty="0" err="1"/>
              <a:t>dir</a:t>
            </a:r>
            <a:r>
              <a:rPr lang="en-US" dirty="0"/>
              <a:t>() function.</a:t>
            </a:r>
          </a:p>
          <a:p>
            <a:endParaRPr lang="en-US" dirty="0"/>
          </a:p>
          <a:p>
            <a:r>
              <a:rPr lang="en-US" dirty="0"/>
              <a:t>Some of the commonly used methods and attributes of match objects are:</a:t>
            </a:r>
          </a:p>
          <a:p>
            <a:r>
              <a:rPr lang="en-US" dirty="0" err="1"/>
              <a:t>match.group</a:t>
            </a:r>
            <a:r>
              <a:rPr lang="en-US" dirty="0"/>
              <a:t>()</a:t>
            </a:r>
          </a:p>
          <a:p>
            <a:r>
              <a:rPr lang="en-US" dirty="0"/>
              <a:t>The group() method returns the part of the string where there is a match.</a:t>
            </a:r>
          </a:p>
        </p:txBody>
      </p:sp>
    </p:spTree>
    <p:extLst>
      <p:ext uri="{BB962C8B-B14F-4D97-AF65-F5344CB8AC3E}">
        <p14:creationId xmlns:p14="http://schemas.microsoft.com/office/powerpoint/2010/main" val="1560271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C2219AA-F850-CAAA-3CCB-8B2D221548B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Python’s Benevolent Dictator For Life</a:t>
            </a:r>
          </a:p>
        </p:txBody>
      </p:sp>
      <p:sp>
        <p:nvSpPr>
          <p:cNvPr id="11267" name="Rectangle 3">
            <a:extLst>
              <a:ext uri="{FF2B5EF4-FFF2-40B4-BE49-F238E27FC236}">
                <a16:creationId xmlns:a16="http://schemas.microsoft.com/office/drawing/2014/main" id="{6C9C3D3C-184A-B21B-754D-61506E606588}"/>
              </a:ext>
            </a:extLst>
          </p:cNvPr>
          <p:cNvSpPr>
            <a:spLocks noChangeArrowheads="1"/>
          </p:cNvSpPr>
          <p:nvPr/>
        </p:nvSpPr>
        <p:spPr bwMode="auto">
          <a:xfrm>
            <a:off x="304800" y="3213156"/>
            <a:ext cx="5257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3200" dirty="0">
                <a:solidFill>
                  <a:srgbClr val="FFFFFF"/>
                </a:solidFill>
                <a:latin typeface="Times New Roman" panose="02020603050405020304" pitchFamily="18" charset="0"/>
              </a:rPr>
              <a:t>“</a:t>
            </a:r>
            <a:r>
              <a:rPr lang="en-US" altLang="en-US" sz="3200" dirty="0">
                <a:solidFill>
                  <a:srgbClr val="FFFFFF"/>
                </a:solidFill>
                <a:latin typeface="Times New Roman" panose="02020603050405020304" pitchFamily="18" charset="0"/>
                <a:hlinkClick r:id="rId2"/>
              </a:rPr>
              <a:t>Guido van Rossum </a:t>
            </a:r>
            <a:endParaRPr lang="en-US" altLang="en-US" sz="3200" dirty="0">
              <a:solidFill>
                <a:srgbClr val="FFFFFF"/>
              </a:solidFill>
              <a:latin typeface="Times New Roman" panose="02020603050405020304" pitchFamily="18" charset="0"/>
            </a:endParaRPr>
          </a:p>
        </p:txBody>
      </p:sp>
      <p:pic>
        <p:nvPicPr>
          <p:cNvPr id="11268" name="Picture 5">
            <a:extLst>
              <a:ext uri="{FF2B5EF4-FFF2-40B4-BE49-F238E27FC236}">
                <a16:creationId xmlns:a16="http://schemas.microsoft.com/office/drawing/2014/main" id="{96C6F067-F64B-DDC5-2264-95E44FA32D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600200"/>
            <a:ext cx="28448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Content Placeholder 2">
            <a:extLst>
              <a:ext uri="{FF2B5EF4-FFF2-40B4-BE49-F238E27FC236}">
                <a16:creationId xmlns:a16="http://schemas.microsoft.com/office/drawing/2014/main" id="{4C7850AC-B139-CEC5-EC2C-2E7869270F46}"/>
              </a:ext>
            </a:extLst>
          </p:cNvPr>
          <p:cNvSpPr>
            <a:spLocks noGrp="1" noChangeArrowheads="1"/>
          </p:cNvSpPr>
          <p:nvPr>
            <p:ph sz="quarter" idx="12"/>
          </p:nvPr>
        </p:nvSpPr>
        <p:spPr/>
        <p:txBody>
          <a:bodyPr/>
          <a:lstStyle/>
          <a:p>
            <a:r>
              <a:rPr lang="en-IN" altLang="en-US">
                <a:ea typeface="ＭＳ Ｐゴシック" panose="020B0600070205080204" pitchFamily="34" charset="-128"/>
              </a:rPr>
              <a:t>For example, integer objects are managed differently within the heap than strings, tuples or dictionaries because integers imply different storage requirements and speed/space tradeoffs. </a:t>
            </a:r>
          </a:p>
          <a:p>
            <a:endParaRPr lang="en-IN" altLang="en-US">
              <a:ea typeface="ＭＳ Ｐゴシック" panose="020B0600070205080204" pitchFamily="34" charset="-128"/>
            </a:endParaRPr>
          </a:p>
          <a:p>
            <a:r>
              <a:rPr lang="en-IN" altLang="en-US">
                <a:ea typeface="ＭＳ Ｐゴシック" panose="020B0600070205080204" pitchFamily="34" charset="-128"/>
              </a:rPr>
              <a:t>The Python memory manager thus delegates some of the work to the object-specific allocators, but ensures that the latter operate within the bounds of the private heap.</a:t>
            </a:r>
          </a:p>
        </p:txBody>
      </p:sp>
      <p:sp>
        <p:nvSpPr>
          <p:cNvPr id="52226" name="Title 1">
            <a:extLst>
              <a:ext uri="{FF2B5EF4-FFF2-40B4-BE49-F238E27FC236}">
                <a16:creationId xmlns:a16="http://schemas.microsoft.com/office/drawing/2014/main" id="{1C2C30AF-1D46-5318-EA75-F51F85506ADA}"/>
              </a:ext>
            </a:extLst>
          </p:cNvPr>
          <p:cNvSpPr>
            <a:spLocks noGrp="1" noChangeArrowheads="1"/>
          </p:cNvSpPr>
          <p:nvPr>
            <p:ph type="title"/>
          </p:nvPr>
        </p:nvSpPr>
        <p:spPr/>
        <p:txBody>
          <a:bodyPr/>
          <a:lstStyle/>
          <a:p>
            <a:r>
              <a:rPr lang="en-IN" altLang="en-US">
                <a:ea typeface="ＭＳ Ｐゴシック" panose="020B0600070205080204" pitchFamily="34" charset="-128"/>
              </a:rPr>
              <a:t>Python Memory Management</a:t>
            </a:r>
          </a:p>
        </p:txBody>
      </p:sp>
      <p:sp>
        <p:nvSpPr>
          <p:cNvPr id="52229" name="Slide Number Placeholder 4">
            <a:extLst>
              <a:ext uri="{FF2B5EF4-FFF2-40B4-BE49-F238E27FC236}">
                <a16:creationId xmlns:a16="http://schemas.microsoft.com/office/drawing/2014/main" id="{3EA14D84-7B10-46E1-C7CD-4DF6AE084AA8}"/>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F7AAC16-7CA5-4565-A0B5-772E94217FBC}" type="slidenum">
              <a:rPr lang="en-US" altLang="en-US" sz="1400"/>
              <a:pPr>
                <a:spcBef>
                  <a:spcPct val="0"/>
                </a:spcBef>
                <a:buFontTx/>
                <a:buNone/>
              </a:pPr>
              <a:t>30</a:t>
            </a:fld>
            <a:endParaRPr lang="en-US" altLang="en-US" sz="1400"/>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IN" dirty="0"/>
            </a:br>
            <a:r>
              <a:rPr lang="en-IN" dirty="0"/>
              <a:t>Regular Expression</a:t>
            </a:r>
          </a:p>
        </p:txBody>
      </p:sp>
      <p:sp>
        <p:nvSpPr>
          <p:cNvPr id="4" name="TextBox 3"/>
          <p:cNvSpPr txBox="1"/>
          <p:nvPr/>
        </p:nvSpPr>
        <p:spPr>
          <a:xfrm>
            <a:off x="838200" y="1828800"/>
            <a:ext cx="7182415" cy="3970318"/>
          </a:xfrm>
          <a:prstGeom prst="rect">
            <a:avLst/>
          </a:prstGeom>
          <a:noFill/>
        </p:spPr>
        <p:txBody>
          <a:bodyPr wrap="none" rtlCol="0">
            <a:spAutoFit/>
          </a:bodyPr>
          <a:lstStyle/>
          <a:p>
            <a:r>
              <a:rPr lang="en-US" dirty="0"/>
              <a:t>string = '39801 356, 2102 1111'</a:t>
            </a:r>
          </a:p>
          <a:p>
            <a:endParaRPr lang="en-US" dirty="0"/>
          </a:p>
          <a:p>
            <a:r>
              <a:rPr lang="en-US" dirty="0"/>
              <a:t># Three digit number followed by space followed by two digit number</a:t>
            </a:r>
          </a:p>
          <a:p>
            <a:r>
              <a:rPr lang="en-US" dirty="0"/>
              <a:t>pattern = '(\d{3}) (\d{2})'</a:t>
            </a:r>
          </a:p>
          <a:p>
            <a:endParaRPr lang="en-US" dirty="0"/>
          </a:p>
          <a:p>
            <a:r>
              <a:rPr lang="en-US" dirty="0"/>
              <a:t># match variable contains a Match object.</a:t>
            </a:r>
          </a:p>
          <a:p>
            <a:r>
              <a:rPr lang="en-US" dirty="0"/>
              <a:t>match = re.search(pattern, string) </a:t>
            </a:r>
          </a:p>
          <a:p>
            <a:endParaRPr lang="en-US" dirty="0"/>
          </a:p>
          <a:p>
            <a:r>
              <a:rPr lang="en-US" dirty="0"/>
              <a:t>if match:</a:t>
            </a:r>
          </a:p>
          <a:p>
            <a:r>
              <a:rPr lang="en-US" dirty="0"/>
              <a:t>  print(</a:t>
            </a:r>
            <a:r>
              <a:rPr lang="en-US" dirty="0" err="1"/>
              <a:t>match.group</a:t>
            </a:r>
            <a:r>
              <a:rPr lang="en-US" dirty="0"/>
              <a:t>())</a:t>
            </a:r>
          </a:p>
          <a:p>
            <a:r>
              <a:rPr lang="en-US" dirty="0"/>
              <a:t>else:</a:t>
            </a:r>
          </a:p>
          <a:p>
            <a:r>
              <a:rPr lang="en-US" dirty="0"/>
              <a:t>  print("pattern not found")</a:t>
            </a:r>
          </a:p>
          <a:p>
            <a:endParaRPr lang="en-US" dirty="0"/>
          </a:p>
          <a:p>
            <a:r>
              <a:rPr lang="en-US" dirty="0"/>
              <a:t># Output: 801 35</a:t>
            </a:r>
            <a:endParaRPr lang="en-IN" dirty="0"/>
          </a:p>
        </p:txBody>
      </p:sp>
    </p:spTree>
    <p:extLst>
      <p:ext uri="{BB962C8B-B14F-4D97-AF65-F5344CB8AC3E}">
        <p14:creationId xmlns:p14="http://schemas.microsoft.com/office/powerpoint/2010/main" val="231288294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Decorators allow us to wrap another function to extend the </a:t>
            </a:r>
            <a:r>
              <a:rPr lang="en-US" dirty="0" err="1"/>
              <a:t>behaviour</a:t>
            </a:r>
            <a:r>
              <a:rPr lang="en-US" dirty="0"/>
              <a:t> of the wrapped function, without permanently modifying it. </a:t>
            </a:r>
          </a:p>
          <a:p>
            <a:r>
              <a:rPr lang="en-US" dirty="0"/>
              <a:t>In Python, functions are first class objects which means that functions in Python can be used or passed as arguments.</a:t>
            </a:r>
          </a:p>
          <a:p>
            <a:r>
              <a:rPr lang="en-US" dirty="0"/>
              <a:t>Properties of first class functions:</a:t>
            </a:r>
          </a:p>
          <a:p>
            <a:pPr lvl="1"/>
            <a:r>
              <a:rPr lang="en-US" dirty="0"/>
              <a:t>A function is an instance of the Object type.</a:t>
            </a:r>
          </a:p>
          <a:p>
            <a:pPr lvl="1"/>
            <a:r>
              <a:rPr lang="en-US" dirty="0"/>
              <a:t>You can store the function in a variable.</a:t>
            </a:r>
          </a:p>
          <a:p>
            <a:pPr lvl="1"/>
            <a:r>
              <a:rPr lang="en-US" dirty="0"/>
              <a:t>You can pass the function as a parameter to another function.</a:t>
            </a:r>
          </a:p>
          <a:p>
            <a:pPr lvl="1"/>
            <a:r>
              <a:rPr lang="en-US" dirty="0"/>
              <a:t>You can return the function from a function.</a:t>
            </a:r>
          </a:p>
          <a:p>
            <a:pPr lvl="1"/>
            <a:r>
              <a:rPr lang="en-US" dirty="0"/>
              <a:t>You can store them in data structures such as hash tables, lists, …</a:t>
            </a:r>
          </a:p>
        </p:txBody>
      </p:sp>
      <p:sp>
        <p:nvSpPr>
          <p:cNvPr id="3" name="Title 2"/>
          <p:cNvSpPr>
            <a:spLocks noGrp="1"/>
          </p:cNvSpPr>
          <p:nvPr>
            <p:ph type="title"/>
          </p:nvPr>
        </p:nvSpPr>
        <p:spPr/>
        <p:txBody>
          <a:bodyPr/>
          <a:lstStyle/>
          <a:p>
            <a:r>
              <a:rPr lang="en-IN" dirty="0"/>
              <a:t>Decorators</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7A14A19-2F6E-6C03-5E13-806BC16E9CA7}"/>
                  </a:ext>
                </a:extLst>
              </p14:cNvPr>
              <p14:cNvContentPartPr/>
              <p14:nvPr/>
            </p14:nvContentPartPr>
            <p14:xfrm>
              <a:off x="4114800" y="2819400"/>
              <a:ext cx="2132640" cy="10440"/>
            </p14:xfrm>
          </p:contentPart>
        </mc:Choice>
        <mc:Fallback xmlns="">
          <p:pic>
            <p:nvPicPr>
              <p:cNvPr id="5" name="Ink 4">
                <a:extLst>
                  <a:ext uri="{FF2B5EF4-FFF2-40B4-BE49-F238E27FC236}">
                    <a16:creationId xmlns:a16="http://schemas.microsoft.com/office/drawing/2014/main" id="{97A14A19-2F6E-6C03-5E13-806BC16E9CA7}"/>
                  </a:ext>
                </a:extLst>
              </p:cNvPr>
              <p:cNvPicPr/>
              <p:nvPr/>
            </p:nvPicPr>
            <p:blipFill>
              <a:blip r:embed="rId3"/>
              <a:stretch>
                <a:fillRect/>
              </a:stretch>
            </p:blipFill>
            <p:spPr>
              <a:xfrm>
                <a:off x="4108680" y="2813280"/>
                <a:ext cx="2144880" cy="22680"/>
              </a:xfrm>
              <a:prstGeom prst="rect">
                <a:avLst/>
              </a:prstGeom>
            </p:spPr>
          </p:pic>
        </mc:Fallback>
      </mc:AlternateContent>
    </p:spTree>
    <p:extLst>
      <p:ext uri="{BB962C8B-B14F-4D97-AF65-F5344CB8AC3E}">
        <p14:creationId xmlns:p14="http://schemas.microsoft.com/office/powerpoint/2010/main" val="1762106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Decorators allow you to inject or modify code in functions or classes. </a:t>
            </a:r>
          </a:p>
          <a:p>
            <a:r>
              <a:rPr lang="en-US" dirty="0"/>
              <a:t>Sounds a bit like Aspect-Oriented Programming (AOP) in Java, doesn’t it? Except that it’s both much simpler and (as a result) much more powerful.</a:t>
            </a:r>
          </a:p>
          <a:p>
            <a:r>
              <a:rPr lang="en-US" dirty="0"/>
              <a:t>For example, suppose you’d like to do something at the entry and exit points of a function.</a:t>
            </a:r>
          </a:p>
          <a:p>
            <a:r>
              <a:rPr lang="en-US" dirty="0"/>
              <a:t>A decorator in Python is any callable Python object that is used to modify a function or a class.</a:t>
            </a:r>
          </a:p>
          <a:p>
            <a:endParaRPr lang="en-IN" dirty="0"/>
          </a:p>
        </p:txBody>
      </p:sp>
      <p:sp>
        <p:nvSpPr>
          <p:cNvPr id="3" name="Title 2"/>
          <p:cNvSpPr>
            <a:spLocks noGrp="1"/>
          </p:cNvSpPr>
          <p:nvPr>
            <p:ph type="title"/>
          </p:nvPr>
        </p:nvSpPr>
        <p:spPr/>
        <p:txBody>
          <a:bodyPr/>
          <a:lstStyle/>
          <a:p>
            <a:r>
              <a:rPr lang="en-IN" dirty="0"/>
              <a:t>Decorators</a:t>
            </a:r>
          </a:p>
        </p:txBody>
      </p:sp>
    </p:spTree>
    <p:extLst>
      <p:ext uri="{BB962C8B-B14F-4D97-AF65-F5344CB8AC3E}">
        <p14:creationId xmlns:p14="http://schemas.microsoft.com/office/powerpoint/2010/main" val="175012768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Decorators</a:t>
            </a:r>
          </a:p>
        </p:txBody>
      </p:sp>
      <p:pic>
        <p:nvPicPr>
          <p:cNvPr id="7" name="Picture 6">
            <a:extLst>
              <a:ext uri="{FF2B5EF4-FFF2-40B4-BE49-F238E27FC236}">
                <a16:creationId xmlns:a16="http://schemas.microsoft.com/office/drawing/2014/main" id="{E014AE6A-01D1-D601-E9D9-5714C29B2AD0}"/>
              </a:ext>
            </a:extLst>
          </p:cNvPr>
          <p:cNvPicPr>
            <a:picLocks noChangeAspect="1"/>
          </p:cNvPicPr>
          <p:nvPr/>
        </p:nvPicPr>
        <p:blipFill>
          <a:blip r:embed="rId2"/>
          <a:stretch>
            <a:fillRect/>
          </a:stretch>
        </p:blipFill>
        <p:spPr>
          <a:xfrm>
            <a:off x="838200" y="1600200"/>
            <a:ext cx="7239000" cy="4659969"/>
          </a:xfrm>
          <a:prstGeom prst="rect">
            <a:avLst/>
          </a:prstGeom>
        </p:spPr>
      </p:pic>
    </p:spTree>
    <p:extLst>
      <p:ext uri="{BB962C8B-B14F-4D97-AF65-F5344CB8AC3E}">
        <p14:creationId xmlns:p14="http://schemas.microsoft.com/office/powerpoint/2010/main" val="25895907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Decorators</a:t>
            </a:r>
          </a:p>
        </p:txBody>
      </p:sp>
      <p:pic>
        <p:nvPicPr>
          <p:cNvPr id="4" name="Picture 3">
            <a:extLst>
              <a:ext uri="{FF2B5EF4-FFF2-40B4-BE49-F238E27FC236}">
                <a16:creationId xmlns:a16="http://schemas.microsoft.com/office/drawing/2014/main" id="{11A6D898-71B4-11BF-466A-2A0E3348F0B3}"/>
              </a:ext>
            </a:extLst>
          </p:cNvPr>
          <p:cNvPicPr>
            <a:picLocks noChangeAspect="1"/>
          </p:cNvPicPr>
          <p:nvPr/>
        </p:nvPicPr>
        <p:blipFill>
          <a:blip r:embed="rId2"/>
          <a:stretch>
            <a:fillRect/>
          </a:stretch>
        </p:blipFill>
        <p:spPr>
          <a:xfrm>
            <a:off x="375824" y="1524000"/>
            <a:ext cx="8392351" cy="4889527"/>
          </a:xfrm>
          <a:prstGeom prst="rect">
            <a:avLst/>
          </a:prstGeom>
        </p:spPr>
      </p:pic>
    </p:spTree>
    <p:extLst>
      <p:ext uri="{BB962C8B-B14F-4D97-AF65-F5344CB8AC3E}">
        <p14:creationId xmlns:p14="http://schemas.microsoft.com/office/powerpoint/2010/main" val="354432161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Decorators</a:t>
            </a:r>
          </a:p>
        </p:txBody>
      </p:sp>
      <p:pic>
        <p:nvPicPr>
          <p:cNvPr id="5" name="Picture 4">
            <a:extLst>
              <a:ext uri="{FF2B5EF4-FFF2-40B4-BE49-F238E27FC236}">
                <a16:creationId xmlns:a16="http://schemas.microsoft.com/office/drawing/2014/main" id="{BB10152A-A7F6-0AD7-7E00-4B08786D39F3}"/>
              </a:ext>
            </a:extLst>
          </p:cNvPr>
          <p:cNvPicPr>
            <a:picLocks noChangeAspect="1"/>
          </p:cNvPicPr>
          <p:nvPr/>
        </p:nvPicPr>
        <p:blipFill>
          <a:blip r:embed="rId2"/>
          <a:stretch>
            <a:fillRect/>
          </a:stretch>
        </p:blipFill>
        <p:spPr>
          <a:xfrm>
            <a:off x="651588" y="1524000"/>
            <a:ext cx="7391400" cy="4781686"/>
          </a:xfrm>
          <a:prstGeom prst="rect">
            <a:avLst/>
          </a:prstGeom>
        </p:spPr>
      </p:pic>
    </p:spTree>
    <p:extLst>
      <p:ext uri="{BB962C8B-B14F-4D97-AF65-F5344CB8AC3E}">
        <p14:creationId xmlns:p14="http://schemas.microsoft.com/office/powerpoint/2010/main" val="226377763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0" indent="0">
              <a:buNone/>
            </a:pPr>
            <a:r>
              <a:rPr lang="en-US" dirty="0"/>
              <a:t>we have two different kinds of decorators in Python:</a:t>
            </a:r>
          </a:p>
          <a:p>
            <a:r>
              <a:rPr lang="en-US" dirty="0"/>
              <a:t>Function decorators</a:t>
            </a:r>
          </a:p>
          <a:p>
            <a:r>
              <a:rPr lang="en-US" dirty="0"/>
              <a:t>Class decorators</a:t>
            </a:r>
          </a:p>
          <a:p>
            <a:endParaRPr lang="en-IN" dirty="0"/>
          </a:p>
        </p:txBody>
      </p:sp>
      <p:sp>
        <p:nvSpPr>
          <p:cNvPr id="3" name="Title 2"/>
          <p:cNvSpPr>
            <a:spLocks noGrp="1"/>
          </p:cNvSpPr>
          <p:nvPr>
            <p:ph type="title"/>
          </p:nvPr>
        </p:nvSpPr>
        <p:spPr/>
        <p:txBody>
          <a:bodyPr/>
          <a:lstStyle/>
          <a:p>
            <a:r>
              <a:rPr lang="en-IN" dirty="0"/>
              <a:t>Decorators</a:t>
            </a:r>
          </a:p>
        </p:txBody>
      </p:sp>
      <p:pic>
        <p:nvPicPr>
          <p:cNvPr id="44034" name="Picture 2" descr="python decora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349176"/>
            <a:ext cx="6391275" cy="328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7503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pPr marL="0" indent="0">
              <a:buNone/>
            </a:pPr>
            <a:r>
              <a:rPr lang="en-US" dirty="0"/>
              <a:t>Function Decorators</a:t>
            </a:r>
          </a:p>
          <a:p>
            <a:r>
              <a:rPr lang="en-US" dirty="0"/>
              <a:t>A function decorator is applied to a function definition by placing it on the line before that function definition begins.</a:t>
            </a:r>
          </a:p>
          <a:p>
            <a:pPr marL="225425" lvl="1" indent="0">
              <a:buNone/>
            </a:pPr>
            <a:r>
              <a:rPr lang="en-US" dirty="0"/>
              <a:t>@</a:t>
            </a:r>
            <a:r>
              <a:rPr lang="en-US" dirty="0" err="1"/>
              <a:t>myDecorator</a:t>
            </a:r>
            <a:endParaRPr lang="en-US" dirty="0"/>
          </a:p>
          <a:p>
            <a:pPr marL="225425" lvl="1" indent="0">
              <a:buNone/>
            </a:pPr>
            <a:r>
              <a:rPr lang="en-US" dirty="0" err="1"/>
              <a:t>def</a:t>
            </a:r>
            <a:r>
              <a:rPr lang="en-US" dirty="0"/>
              <a:t> </a:t>
            </a:r>
            <a:r>
              <a:rPr lang="en-US" dirty="0" err="1"/>
              <a:t>aFunction</a:t>
            </a:r>
            <a:r>
              <a:rPr lang="en-US" dirty="0"/>
              <a:t>():</a:t>
            </a:r>
          </a:p>
          <a:p>
            <a:pPr marL="225425" lvl="1" indent="0">
              <a:buNone/>
            </a:pPr>
            <a:r>
              <a:rPr lang="en-US" dirty="0"/>
              <a:t>print("inside </a:t>
            </a:r>
            <a:r>
              <a:rPr lang="en-US" dirty="0" err="1"/>
              <a:t>aFunction</a:t>
            </a:r>
            <a:r>
              <a:rPr lang="en-US" dirty="0"/>
              <a:t>")</a:t>
            </a:r>
          </a:p>
          <a:p>
            <a:r>
              <a:rPr lang="en-US" dirty="0"/>
              <a:t>When the compiler passes over this code, </a:t>
            </a:r>
            <a:r>
              <a:rPr lang="en-US" dirty="0" err="1"/>
              <a:t>aFunction</a:t>
            </a:r>
            <a:r>
              <a:rPr lang="en-US" dirty="0"/>
              <a:t>() is compiled.</a:t>
            </a:r>
          </a:p>
          <a:p>
            <a:r>
              <a:rPr lang="en-US" dirty="0"/>
              <a:t>The resulting function object is passed to the </a:t>
            </a:r>
            <a:r>
              <a:rPr lang="en-US" dirty="0" err="1"/>
              <a:t>myDecorator</a:t>
            </a:r>
            <a:r>
              <a:rPr lang="en-US" dirty="0"/>
              <a:t> code, which does something to produce a function-like object that is then substituted for the original </a:t>
            </a:r>
            <a:r>
              <a:rPr lang="en-US" dirty="0" err="1"/>
              <a:t>aFunction</a:t>
            </a:r>
            <a:r>
              <a:rPr lang="en-US" dirty="0"/>
              <a:t>().</a:t>
            </a:r>
          </a:p>
          <a:p>
            <a:pPr marL="0" indent="0">
              <a:buNone/>
            </a:pPr>
            <a:endParaRPr lang="en-IN" dirty="0"/>
          </a:p>
        </p:txBody>
      </p:sp>
      <p:sp>
        <p:nvSpPr>
          <p:cNvPr id="3" name="Title 2"/>
          <p:cNvSpPr>
            <a:spLocks noGrp="1"/>
          </p:cNvSpPr>
          <p:nvPr>
            <p:ph type="title"/>
          </p:nvPr>
        </p:nvSpPr>
        <p:spPr/>
        <p:txBody>
          <a:bodyPr/>
          <a:lstStyle/>
          <a:p>
            <a:r>
              <a:rPr lang="en-IN" dirty="0"/>
              <a:t>Decorators</a:t>
            </a:r>
          </a:p>
        </p:txBody>
      </p:sp>
    </p:spTree>
    <p:extLst>
      <p:ext uri="{BB962C8B-B14F-4D97-AF65-F5344CB8AC3E}">
        <p14:creationId xmlns:p14="http://schemas.microsoft.com/office/powerpoint/2010/main" val="30380874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only constraint upon the object returned by the decorator is that it can be used as a function.</a:t>
            </a:r>
          </a:p>
          <a:p>
            <a:r>
              <a:rPr lang="en-US" dirty="0"/>
              <a:t>Means it must be callable. </a:t>
            </a:r>
          </a:p>
          <a:p>
            <a:r>
              <a:rPr lang="en-US" dirty="0"/>
              <a:t>Thus, any classes we use as decorators must implement __call__.</a:t>
            </a:r>
            <a:endParaRPr lang="en-IN" dirty="0"/>
          </a:p>
        </p:txBody>
      </p:sp>
      <p:sp>
        <p:nvSpPr>
          <p:cNvPr id="3" name="Title 2"/>
          <p:cNvSpPr>
            <a:spLocks noGrp="1"/>
          </p:cNvSpPr>
          <p:nvPr>
            <p:ph type="title"/>
          </p:nvPr>
        </p:nvSpPr>
        <p:spPr/>
        <p:txBody>
          <a:bodyPr/>
          <a:lstStyle/>
          <a:p>
            <a:r>
              <a:rPr lang="en-IN" dirty="0"/>
              <a:t>Decorators</a:t>
            </a:r>
          </a:p>
        </p:txBody>
      </p:sp>
    </p:spTree>
    <p:extLst>
      <p:ext uri="{BB962C8B-B14F-4D97-AF65-F5344CB8AC3E}">
        <p14:creationId xmlns:p14="http://schemas.microsoft.com/office/powerpoint/2010/main" val="379397107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Decorators</a:t>
            </a:r>
          </a:p>
        </p:txBody>
      </p:sp>
      <p:pic>
        <p:nvPicPr>
          <p:cNvPr id="7" name="Picture 6">
            <a:extLst>
              <a:ext uri="{FF2B5EF4-FFF2-40B4-BE49-F238E27FC236}">
                <a16:creationId xmlns:a16="http://schemas.microsoft.com/office/drawing/2014/main" id="{47EE994A-C888-8CFD-E654-F00F7572D907}"/>
              </a:ext>
            </a:extLst>
          </p:cNvPr>
          <p:cNvPicPr>
            <a:picLocks noChangeAspect="1"/>
          </p:cNvPicPr>
          <p:nvPr/>
        </p:nvPicPr>
        <p:blipFill>
          <a:blip r:embed="rId2"/>
          <a:stretch>
            <a:fillRect/>
          </a:stretch>
        </p:blipFill>
        <p:spPr>
          <a:xfrm>
            <a:off x="715565" y="1323392"/>
            <a:ext cx="7696200" cy="5257800"/>
          </a:xfrm>
          <a:prstGeom prst="rect">
            <a:avLst/>
          </a:prstGeom>
        </p:spPr>
      </p:pic>
    </p:spTree>
    <p:extLst>
      <p:ext uri="{BB962C8B-B14F-4D97-AF65-F5344CB8AC3E}">
        <p14:creationId xmlns:p14="http://schemas.microsoft.com/office/powerpoint/2010/main" val="2349686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Content Placeholder 2">
            <a:extLst>
              <a:ext uri="{FF2B5EF4-FFF2-40B4-BE49-F238E27FC236}">
                <a16:creationId xmlns:a16="http://schemas.microsoft.com/office/drawing/2014/main" id="{8A319A4A-F543-EE20-64C7-B31CCBE94985}"/>
              </a:ext>
            </a:extLst>
          </p:cNvPr>
          <p:cNvSpPr>
            <a:spLocks noGrp="1" noChangeArrowheads="1"/>
          </p:cNvSpPr>
          <p:nvPr>
            <p:ph sz="quarter" idx="12"/>
          </p:nvPr>
        </p:nvSpPr>
        <p:spPr/>
        <p:txBody>
          <a:bodyPr/>
          <a:lstStyle/>
          <a:p>
            <a:r>
              <a:rPr lang="en-IN" altLang="en-US">
                <a:ea typeface="ＭＳ Ｐゴシック" panose="020B0600070205080204" pitchFamily="34" charset="-128"/>
              </a:rPr>
              <a:t>Management of the Python heap is performed by the interpreter itself and that the user has no control over it. </a:t>
            </a:r>
          </a:p>
          <a:p>
            <a:endParaRPr lang="en-IN" altLang="en-US">
              <a:ea typeface="ＭＳ Ｐゴシック" panose="020B0600070205080204" pitchFamily="34" charset="-128"/>
            </a:endParaRPr>
          </a:p>
          <a:p>
            <a:r>
              <a:rPr lang="en-IN" altLang="en-US">
                <a:ea typeface="ＭＳ Ｐゴシック" panose="020B0600070205080204" pitchFamily="34" charset="-128"/>
              </a:rPr>
              <a:t>The allocation of heap space for Python objects and other internal buffers is performed on demand by the Python memory manager through the Python/C API functions listed in this document.</a:t>
            </a:r>
          </a:p>
        </p:txBody>
      </p:sp>
      <p:sp>
        <p:nvSpPr>
          <p:cNvPr id="53250" name="Title 1">
            <a:extLst>
              <a:ext uri="{FF2B5EF4-FFF2-40B4-BE49-F238E27FC236}">
                <a16:creationId xmlns:a16="http://schemas.microsoft.com/office/drawing/2014/main" id="{2AE8CA3D-C57F-5183-414D-E1ADA8B33F0E}"/>
              </a:ext>
            </a:extLst>
          </p:cNvPr>
          <p:cNvSpPr>
            <a:spLocks noGrp="1" noChangeArrowheads="1"/>
          </p:cNvSpPr>
          <p:nvPr>
            <p:ph type="title"/>
          </p:nvPr>
        </p:nvSpPr>
        <p:spPr/>
        <p:txBody>
          <a:bodyPr/>
          <a:lstStyle/>
          <a:p>
            <a:r>
              <a:rPr lang="en-IN" altLang="en-US">
                <a:ea typeface="ＭＳ Ｐゴシック" panose="020B0600070205080204" pitchFamily="34" charset="-128"/>
              </a:rPr>
              <a:t>Python Memory Management</a:t>
            </a:r>
          </a:p>
        </p:txBody>
      </p:sp>
      <p:sp>
        <p:nvSpPr>
          <p:cNvPr id="53253" name="Slide Number Placeholder 4">
            <a:extLst>
              <a:ext uri="{FF2B5EF4-FFF2-40B4-BE49-F238E27FC236}">
                <a16:creationId xmlns:a16="http://schemas.microsoft.com/office/drawing/2014/main" id="{06CCC804-9972-D231-6EA3-F2333D9DDD06}"/>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8C485CB6-89B6-4E01-9800-34CDBD6CF49D}" type="slidenum">
              <a:rPr lang="en-US" altLang="en-US" sz="1400"/>
              <a:pPr>
                <a:spcBef>
                  <a:spcPct val="0"/>
                </a:spcBef>
                <a:buFontTx/>
                <a:buNone/>
              </a:pPr>
              <a:t>31</a:t>
            </a:fld>
            <a:endParaRPr lang="en-US" altLang="en-US" sz="140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Decorators</a:t>
            </a:r>
          </a:p>
        </p:txBody>
      </p:sp>
      <p:pic>
        <p:nvPicPr>
          <p:cNvPr id="4" name="Picture 3">
            <a:extLst>
              <a:ext uri="{FF2B5EF4-FFF2-40B4-BE49-F238E27FC236}">
                <a16:creationId xmlns:a16="http://schemas.microsoft.com/office/drawing/2014/main" id="{EFCC8347-5126-297F-EC03-3E3376FCDA23}"/>
              </a:ext>
            </a:extLst>
          </p:cNvPr>
          <p:cNvPicPr>
            <a:picLocks noChangeAspect="1"/>
          </p:cNvPicPr>
          <p:nvPr/>
        </p:nvPicPr>
        <p:blipFill>
          <a:blip r:embed="rId2"/>
          <a:stretch>
            <a:fillRect/>
          </a:stretch>
        </p:blipFill>
        <p:spPr>
          <a:xfrm>
            <a:off x="990600" y="1432249"/>
            <a:ext cx="6400800" cy="4924836"/>
          </a:xfrm>
          <a:prstGeom prst="rect">
            <a:avLst/>
          </a:prstGeom>
        </p:spPr>
      </p:pic>
    </p:spTree>
    <p:extLst>
      <p:ext uri="{BB962C8B-B14F-4D97-AF65-F5344CB8AC3E}">
        <p14:creationId xmlns:p14="http://schemas.microsoft.com/office/powerpoint/2010/main" val="38589349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fontScale="92500" lnSpcReduction="20000"/>
          </a:bodyPr>
          <a:lstStyle/>
          <a:p>
            <a:r>
              <a:rPr lang="en-US" dirty="0"/>
              <a:t>An iterator in Python is an object that is used to iterate over </a:t>
            </a:r>
            <a:r>
              <a:rPr lang="en-US" dirty="0" err="1"/>
              <a:t>iterable</a:t>
            </a:r>
            <a:r>
              <a:rPr lang="en-US" dirty="0"/>
              <a:t> objects like lists, tuples, </a:t>
            </a:r>
            <a:r>
              <a:rPr lang="en-US" dirty="0" err="1"/>
              <a:t>dicts</a:t>
            </a:r>
            <a:r>
              <a:rPr lang="en-US" dirty="0"/>
              <a:t>, and sets. </a:t>
            </a:r>
          </a:p>
          <a:p>
            <a:r>
              <a:rPr lang="en-US" dirty="0"/>
              <a:t>The Python iterators object is initialized using the </a:t>
            </a:r>
            <a:r>
              <a:rPr lang="en-US" dirty="0" err="1"/>
              <a:t>iter</a:t>
            </a:r>
            <a:r>
              <a:rPr lang="en-US" dirty="0"/>
              <a:t>() method. It uses the next() method for iteration.</a:t>
            </a:r>
          </a:p>
          <a:p>
            <a:r>
              <a:rPr lang="en-US" dirty="0"/>
              <a:t>__</a:t>
            </a:r>
            <a:r>
              <a:rPr lang="en-US" dirty="0" err="1"/>
              <a:t>iter</a:t>
            </a:r>
            <a:r>
              <a:rPr lang="en-US" dirty="0"/>
              <a:t>__(): The </a:t>
            </a:r>
            <a:r>
              <a:rPr lang="en-US" dirty="0" err="1"/>
              <a:t>iter</a:t>
            </a:r>
            <a:r>
              <a:rPr lang="en-US" dirty="0"/>
              <a:t>() method is called for the initialization of an iterator. </a:t>
            </a:r>
          </a:p>
          <a:p>
            <a:r>
              <a:rPr lang="en-US" dirty="0"/>
              <a:t>This returns an iterator object</a:t>
            </a:r>
          </a:p>
          <a:p>
            <a:r>
              <a:rPr lang="en-US" dirty="0"/>
              <a:t>__next__(): The next method returns the next value for the </a:t>
            </a:r>
            <a:r>
              <a:rPr lang="en-US" dirty="0" err="1"/>
              <a:t>iterable</a:t>
            </a:r>
            <a:r>
              <a:rPr lang="en-US" dirty="0"/>
              <a:t>. </a:t>
            </a:r>
          </a:p>
          <a:p>
            <a:r>
              <a:rPr lang="en-US" dirty="0"/>
              <a:t>When we use a for loop to traverse any </a:t>
            </a:r>
            <a:r>
              <a:rPr lang="en-US" dirty="0" err="1"/>
              <a:t>iterable</a:t>
            </a:r>
            <a:r>
              <a:rPr lang="en-US" dirty="0"/>
              <a:t> object, internally it uses the </a:t>
            </a:r>
            <a:r>
              <a:rPr lang="en-US" dirty="0" err="1"/>
              <a:t>iter</a:t>
            </a:r>
            <a:r>
              <a:rPr lang="en-US" dirty="0"/>
              <a:t>() method to get an iterator object, which further uses the next() method to iterate over. </a:t>
            </a:r>
          </a:p>
          <a:p>
            <a:r>
              <a:rPr lang="en-US" dirty="0"/>
              <a:t>This method raises a Stop Iteration to signal the end of the iteration.</a:t>
            </a:r>
            <a:endParaRPr lang="en-IN" dirty="0"/>
          </a:p>
        </p:txBody>
      </p:sp>
      <p:sp>
        <p:nvSpPr>
          <p:cNvPr id="3" name="Title 2"/>
          <p:cNvSpPr>
            <a:spLocks noGrp="1"/>
          </p:cNvSpPr>
          <p:nvPr>
            <p:ph type="title"/>
          </p:nvPr>
        </p:nvSpPr>
        <p:spPr/>
        <p:txBody>
          <a:bodyPr/>
          <a:lstStyle/>
          <a:p>
            <a:r>
              <a:rPr lang="en-IN" dirty="0"/>
              <a:t>Iterators</a:t>
            </a:r>
          </a:p>
        </p:txBody>
      </p:sp>
    </p:spTree>
    <p:extLst>
      <p:ext uri="{BB962C8B-B14F-4D97-AF65-F5344CB8AC3E}">
        <p14:creationId xmlns:p14="http://schemas.microsoft.com/office/powerpoint/2010/main" val="330641632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Iterators have several advantages:</a:t>
            </a:r>
          </a:p>
          <a:p>
            <a:r>
              <a:rPr lang="en-US" dirty="0"/>
              <a:t>Cleaner code</a:t>
            </a:r>
          </a:p>
          <a:p>
            <a:r>
              <a:rPr lang="en-US" dirty="0"/>
              <a:t>Iterators can work with infinite sequences</a:t>
            </a:r>
          </a:p>
          <a:p>
            <a:r>
              <a:rPr lang="en-US" dirty="0"/>
              <a:t>Iterators save resources</a:t>
            </a:r>
          </a:p>
          <a:p>
            <a:r>
              <a:rPr lang="en-US" dirty="0"/>
              <a:t>Python has several built-in objects, which implement the iterator protocol. For example lists, tuples, strings, dictionaries or files</a:t>
            </a:r>
          </a:p>
          <a:p>
            <a:pPr marL="0" indent="0">
              <a:buNone/>
            </a:pPr>
            <a:endParaRPr lang="en-IN" dirty="0"/>
          </a:p>
        </p:txBody>
      </p:sp>
      <p:sp>
        <p:nvSpPr>
          <p:cNvPr id="3" name="Title 2"/>
          <p:cNvSpPr>
            <a:spLocks noGrp="1"/>
          </p:cNvSpPr>
          <p:nvPr>
            <p:ph type="title"/>
          </p:nvPr>
        </p:nvSpPr>
        <p:spPr/>
        <p:txBody>
          <a:bodyPr/>
          <a:lstStyle/>
          <a:p>
            <a:r>
              <a:rPr lang="en-IN" dirty="0"/>
              <a:t>Iterators</a:t>
            </a:r>
          </a:p>
        </p:txBody>
      </p:sp>
      <p:pic>
        <p:nvPicPr>
          <p:cNvPr id="4" name="Picture 3"/>
          <p:cNvPicPr>
            <a:picLocks noChangeAspect="1"/>
          </p:cNvPicPr>
          <p:nvPr/>
        </p:nvPicPr>
        <p:blipFill>
          <a:blip r:embed="rId2"/>
          <a:stretch>
            <a:fillRect/>
          </a:stretch>
        </p:blipFill>
        <p:spPr>
          <a:xfrm>
            <a:off x="1828800" y="4748171"/>
            <a:ext cx="5638800" cy="1882818"/>
          </a:xfrm>
          <a:prstGeom prst="rect">
            <a:avLst/>
          </a:prstGeom>
        </p:spPr>
      </p:pic>
    </p:spTree>
    <p:extLst>
      <p:ext uri="{BB962C8B-B14F-4D97-AF65-F5344CB8AC3E}">
        <p14:creationId xmlns:p14="http://schemas.microsoft.com/office/powerpoint/2010/main" val="384829242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Iterators</a:t>
            </a:r>
          </a:p>
        </p:txBody>
      </p:sp>
      <p:pic>
        <p:nvPicPr>
          <p:cNvPr id="8" name="Picture 7">
            <a:extLst>
              <a:ext uri="{FF2B5EF4-FFF2-40B4-BE49-F238E27FC236}">
                <a16:creationId xmlns:a16="http://schemas.microsoft.com/office/drawing/2014/main" id="{2AB46109-5CE8-54C3-B772-4A87DC786C07}"/>
              </a:ext>
            </a:extLst>
          </p:cNvPr>
          <p:cNvPicPr>
            <a:picLocks noChangeAspect="1"/>
          </p:cNvPicPr>
          <p:nvPr/>
        </p:nvPicPr>
        <p:blipFill>
          <a:blip r:embed="rId2"/>
          <a:stretch>
            <a:fillRect/>
          </a:stretch>
        </p:blipFill>
        <p:spPr>
          <a:xfrm>
            <a:off x="1600200" y="1676400"/>
            <a:ext cx="5486400" cy="4532755"/>
          </a:xfrm>
          <a:prstGeom prst="rect">
            <a:avLst/>
          </a:prstGeom>
        </p:spPr>
      </p:pic>
    </p:spTree>
    <p:extLst>
      <p:ext uri="{BB962C8B-B14F-4D97-AF65-F5344CB8AC3E}">
        <p14:creationId xmlns:p14="http://schemas.microsoft.com/office/powerpoint/2010/main" val="289122139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Generator is a special routine that can be used to control the iteration </a:t>
            </a:r>
            <a:r>
              <a:rPr lang="en-US" dirty="0" err="1"/>
              <a:t>behaviour</a:t>
            </a:r>
            <a:r>
              <a:rPr lang="en-US" dirty="0"/>
              <a:t> of a loop.</a:t>
            </a:r>
          </a:p>
          <a:p>
            <a:r>
              <a:rPr lang="en-US" dirty="0"/>
              <a:t>A generator is like a function returning an array.</a:t>
            </a:r>
          </a:p>
          <a:p>
            <a:r>
              <a:rPr lang="en-US" dirty="0"/>
              <a:t>A generator has parameters, it can be called and it generates a sequence of numbers.</a:t>
            </a:r>
          </a:p>
          <a:p>
            <a:r>
              <a:rPr lang="en-US" dirty="0"/>
              <a:t>But unlike functions, which return a whole array, a generator yields one value at a time. </a:t>
            </a:r>
          </a:p>
          <a:p>
            <a:r>
              <a:rPr lang="en-US" dirty="0"/>
              <a:t>This requires less memory.</a:t>
            </a:r>
            <a:endParaRPr lang="en-IN" dirty="0"/>
          </a:p>
        </p:txBody>
      </p:sp>
      <p:sp>
        <p:nvSpPr>
          <p:cNvPr id="3" name="Title 2"/>
          <p:cNvSpPr>
            <a:spLocks noGrp="1"/>
          </p:cNvSpPr>
          <p:nvPr>
            <p:ph type="title"/>
          </p:nvPr>
        </p:nvSpPr>
        <p:spPr/>
        <p:txBody>
          <a:bodyPr/>
          <a:lstStyle/>
          <a:p>
            <a:r>
              <a:rPr lang="en-IN" dirty="0"/>
              <a:t>Generators</a:t>
            </a:r>
          </a:p>
        </p:txBody>
      </p:sp>
    </p:spTree>
    <p:extLst>
      <p:ext uri="{BB962C8B-B14F-4D97-AF65-F5344CB8AC3E}">
        <p14:creationId xmlns:p14="http://schemas.microsoft.com/office/powerpoint/2010/main" val="348716719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Generators in Python:</a:t>
            </a:r>
          </a:p>
          <a:p>
            <a:pPr lvl="1"/>
            <a:r>
              <a:rPr lang="en-US" dirty="0"/>
              <a:t>Are defined with the def keyword</a:t>
            </a:r>
          </a:p>
          <a:p>
            <a:pPr lvl="1"/>
            <a:r>
              <a:rPr lang="en-US" dirty="0"/>
              <a:t>Use the yield keyword</a:t>
            </a:r>
          </a:p>
          <a:p>
            <a:pPr lvl="1"/>
            <a:r>
              <a:rPr lang="en-US" dirty="0"/>
              <a:t>May use several yield keywords</a:t>
            </a:r>
          </a:p>
          <a:p>
            <a:pPr lvl="1"/>
            <a:r>
              <a:rPr lang="en-US" dirty="0"/>
              <a:t>Return an iterator</a:t>
            </a:r>
            <a:endParaRPr lang="en-IN" dirty="0"/>
          </a:p>
        </p:txBody>
      </p:sp>
      <p:sp>
        <p:nvSpPr>
          <p:cNvPr id="3" name="Title 2"/>
          <p:cNvSpPr>
            <a:spLocks noGrp="1"/>
          </p:cNvSpPr>
          <p:nvPr>
            <p:ph type="title"/>
          </p:nvPr>
        </p:nvSpPr>
        <p:spPr/>
        <p:txBody>
          <a:bodyPr/>
          <a:lstStyle/>
          <a:p>
            <a:r>
              <a:rPr lang="en-IN" dirty="0"/>
              <a:t>Generators</a:t>
            </a:r>
          </a:p>
        </p:txBody>
      </p:sp>
    </p:spTree>
    <p:extLst>
      <p:ext uri="{BB962C8B-B14F-4D97-AF65-F5344CB8AC3E}">
        <p14:creationId xmlns:p14="http://schemas.microsoft.com/office/powerpoint/2010/main" val="279635386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Generators</a:t>
            </a:r>
          </a:p>
        </p:txBody>
      </p:sp>
      <p:pic>
        <p:nvPicPr>
          <p:cNvPr id="1026" name="Picture 2">
            <a:extLst>
              <a:ext uri="{FF2B5EF4-FFF2-40B4-BE49-F238E27FC236}">
                <a16:creationId xmlns:a16="http://schemas.microsoft.com/office/drawing/2014/main" id="{46D22548-0293-FE69-C1B9-E3889A29A4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7051729" cy="3900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62529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fontScale="77500" lnSpcReduction="20000"/>
          </a:bodyPr>
          <a:lstStyle/>
          <a:p>
            <a:r>
              <a:rPr lang="en-US" dirty="0"/>
              <a:t>While creating a Python Generator, we use function. But to create an iterator in Python we use </a:t>
            </a:r>
            <a:r>
              <a:rPr lang="en-US" dirty="0" err="1"/>
              <a:t>iter</a:t>
            </a:r>
            <a:r>
              <a:rPr lang="en-US" dirty="0"/>
              <a:t>() and next() functions.</a:t>
            </a:r>
          </a:p>
          <a:p>
            <a:r>
              <a:rPr lang="en-US" dirty="0"/>
              <a:t>A generator use ‘yield’ keyword which Python iterator doesn't.</a:t>
            </a:r>
          </a:p>
          <a:p>
            <a:r>
              <a:rPr lang="en-US" dirty="0"/>
              <a:t>Python Generator saves the state of local variable every time yield pauses the loop in python. </a:t>
            </a:r>
          </a:p>
          <a:p>
            <a:r>
              <a:rPr lang="en-US" dirty="0"/>
              <a:t>Iterator dose not use local variables. It just needs </a:t>
            </a:r>
            <a:r>
              <a:rPr lang="en-US" dirty="0" err="1"/>
              <a:t>iterable</a:t>
            </a:r>
            <a:r>
              <a:rPr lang="en-US" dirty="0"/>
              <a:t> to iterate on.</a:t>
            </a:r>
          </a:p>
          <a:p>
            <a:r>
              <a:rPr lang="en-US" dirty="0"/>
              <a:t>A generator can have any number of ‘yield’ statement.</a:t>
            </a:r>
          </a:p>
          <a:p>
            <a:r>
              <a:rPr lang="en-US" dirty="0"/>
              <a:t>You can implement your own iterator using python class. A generator does not need a class.</a:t>
            </a:r>
          </a:p>
          <a:p>
            <a:r>
              <a:rPr lang="en-US" dirty="0"/>
              <a:t>You can either use a Python function or a comprehension to write Python Generator. </a:t>
            </a:r>
          </a:p>
          <a:p>
            <a:r>
              <a:rPr lang="en-US" dirty="0"/>
              <a:t>For iterator you must use </a:t>
            </a:r>
            <a:r>
              <a:rPr lang="en-US" dirty="0" err="1"/>
              <a:t>iter</a:t>
            </a:r>
            <a:r>
              <a:rPr lang="en-US" dirty="0"/>
              <a:t>() and next() functions.</a:t>
            </a:r>
          </a:p>
          <a:p>
            <a:r>
              <a:rPr lang="en-US" dirty="0"/>
              <a:t>We can write fast and compact code with Python Generator. This is an advantage over python iterators. They are also simpler to code than iterators.</a:t>
            </a:r>
            <a:endParaRPr lang="en-IN" dirty="0"/>
          </a:p>
        </p:txBody>
      </p:sp>
      <p:sp>
        <p:nvSpPr>
          <p:cNvPr id="3" name="Title 2"/>
          <p:cNvSpPr>
            <a:spLocks noGrp="1"/>
          </p:cNvSpPr>
          <p:nvPr>
            <p:ph type="title"/>
          </p:nvPr>
        </p:nvSpPr>
        <p:spPr/>
        <p:txBody>
          <a:bodyPr/>
          <a:lstStyle/>
          <a:p>
            <a:r>
              <a:rPr lang="en-IN" dirty="0"/>
              <a:t>Generators vs Iterators</a:t>
            </a:r>
          </a:p>
        </p:txBody>
      </p:sp>
    </p:spTree>
    <p:extLst>
      <p:ext uri="{BB962C8B-B14F-4D97-AF65-F5344CB8AC3E}">
        <p14:creationId xmlns:p14="http://schemas.microsoft.com/office/powerpoint/2010/main" val="372776454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Generators vs Iterators</a:t>
            </a:r>
          </a:p>
        </p:txBody>
      </p:sp>
      <p:pic>
        <p:nvPicPr>
          <p:cNvPr id="46082" name="Picture 2" descr="https://nvie.com/img/relationship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35" y="1981200"/>
            <a:ext cx="8229600" cy="3713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47544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33FE54-15F0-D087-D8FD-FAA1B12AAA50}"/>
              </a:ext>
            </a:extLst>
          </p:cNvPr>
          <p:cNvSpPr>
            <a:spLocks noGrp="1"/>
          </p:cNvSpPr>
          <p:nvPr>
            <p:ph sz="quarter" idx="12"/>
          </p:nvPr>
        </p:nvSpPr>
        <p:spPr/>
        <p:txBody>
          <a:bodyPr/>
          <a:lstStyle/>
          <a:p>
            <a:r>
              <a:rPr lang="en-US" dirty="0"/>
              <a:t>A function is a sequence of instructions packed as a unit to perform a certain task. </a:t>
            </a:r>
          </a:p>
          <a:p>
            <a:r>
              <a:rPr lang="en-US" dirty="0"/>
              <a:t>When the logic of a complex function is divided into several self-contained steps that are themselves functions, then these functions are called helper functions or subroutines.</a:t>
            </a:r>
            <a:endParaRPr lang="en-IN" dirty="0"/>
          </a:p>
        </p:txBody>
      </p:sp>
      <p:sp>
        <p:nvSpPr>
          <p:cNvPr id="3" name="Title 2">
            <a:extLst>
              <a:ext uri="{FF2B5EF4-FFF2-40B4-BE49-F238E27FC236}">
                <a16:creationId xmlns:a16="http://schemas.microsoft.com/office/drawing/2014/main" id="{F90A7113-0511-3C62-F6A1-717301B798B2}"/>
              </a:ext>
            </a:extLst>
          </p:cNvPr>
          <p:cNvSpPr>
            <a:spLocks noGrp="1"/>
          </p:cNvSpPr>
          <p:nvPr>
            <p:ph type="title"/>
          </p:nvPr>
        </p:nvSpPr>
        <p:spPr/>
        <p:txBody>
          <a:bodyPr/>
          <a:lstStyle/>
          <a:p>
            <a:r>
              <a:rPr lang="en-IN" dirty="0"/>
              <a:t>Subroutines</a:t>
            </a:r>
          </a:p>
        </p:txBody>
      </p:sp>
    </p:spTree>
    <p:extLst>
      <p:ext uri="{BB962C8B-B14F-4D97-AF65-F5344CB8AC3E}">
        <p14:creationId xmlns:p14="http://schemas.microsoft.com/office/powerpoint/2010/main" val="3287098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Content Placeholder 2">
            <a:extLst>
              <a:ext uri="{FF2B5EF4-FFF2-40B4-BE49-F238E27FC236}">
                <a16:creationId xmlns:a16="http://schemas.microsoft.com/office/drawing/2014/main" id="{5F344C4B-484E-B2EA-EBA4-903D8BFDE5DD}"/>
              </a:ext>
            </a:extLst>
          </p:cNvPr>
          <p:cNvSpPr>
            <a:spLocks noGrp="1" noChangeArrowheads="1"/>
          </p:cNvSpPr>
          <p:nvPr>
            <p:ph sz="quarter" idx="12"/>
          </p:nvPr>
        </p:nvSpPr>
        <p:spPr/>
        <p:txBody>
          <a:bodyPr/>
          <a:lstStyle/>
          <a:p>
            <a:r>
              <a:rPr lang="en-US" altLang="en-US">
                <a:ea typeface="ＭＳ Ｐゴシック" panose="020B0600070205080204" pitchFamily="34" charset="-128"/>
              </a:rPr>
              <a:t>A Python identifier is a name used to identify a variable, function, class, module, or other object.</a:t>
            </a:r>
          </a:p>
          <a:p>
            <a:r>
              <a:rPr lang="en-US" altLang="en-US">
                <a:ea typeface="ＭＳ Ｐゴシック" panose="020B0600070205080204" pitchFamily="34" charset="-128"/>
              </a:rPr>
              <a:t>An identifier starts with a letter A to Z or a to z or an underscore (_) followed by zero or more letters, underscores, and digits (0 to 9).</a:t>
            </a:r>
          </a:p>
          <a:p>
            <a:r>
              <a:rPr lang="en-US" altLang="en-US">
                <a:ea typeface="ＭＳ Ｐゴシック" panose="020B0600070205080204" pitchFamily="34" charset="-128"/>
              </a:rPr>
              <a:t>Python does not allow punctuation characters such as @, $, and % within identifiers.</a:t>
            </a:r>
          </a:p>
          <a:p>
            <a:r>
              <a:rPr lang="en-US" altLang="en-US">
                <a:ea typeface="ＭＳ Ｐゴシック" panose="020B0600070205080204" pitchFamily="34" charset="-128"/>
              </a:rPr>
              <a:t>Python is a case sensitive programming language. </a:t>
            </a:r>
          </a:p>
        </p:txBody>
      </p:sp>
      <p:sp>
        <p:nvSpPr>
          <p:cNvPr id="54274" name="Title 1">
            <a:extLst>
              <a:ext uri="{FF2B5EF4-FFF2-40B4-BE49-F238E27FC236}">
                <a16:creationId xmlns:a16="http://schemas.microsoft.com/office/drawing/2014/main" id="{EA0ADF74-4EE4-F500-7891-58F37C4EABAC}"/>
              </a:ext>
            </a:extLst>
          </p:cNvPr>
          <p:cNvSpPr>
            <a:spLocks noGrp="1" noChangeArrowheads="1"/>
          </p:cNvSpPr>
          <p:nvPr>
            <p:ph type="title"/>
          </p:nvPr>
        </p:nvSpPr>
        <p:spPr/>
        <p:txBody>
          <a:bodyPr/>
          <a:lstStyle/>
          <a:p>
            <a:r>
              <a:rPr lang="en-US" altLang="en-US" b="1">
                <a:ea typeface="ＭＳ Ｐゴシック" panose="020B0600070205080204" pitchFamily="34" charset="-128"/>
              </a:rPr>
              <a:t>Python Identifiers</a:t>
            </a:r>
            <a:endParaRPr lang="en-US" altLang="en-US">
              <a:ea typeface="ＭＳ Ｐゴシック" panose="020B0600070205080204" pitchFamily="34" charset="-128"/>
            </a:endParaRPr>
          </a:p>
        </p:txBody>
      </p:sp>
      <p:sp>
        <p:nvSpPr>
          <p:cNvPr id="54277" name="Slide Number Placeholder 4">
            <a:extLst>
              <a:ext uri="{FF2B5EF4-FFF2-40B4-BE49-F238E27FC236}">
                <a16:creationId xmlns:a16="http://schemas.microsoft.com/office/drawing/2014/main" id="{408D01BF-6A78-934A-FFD9-CDE310A8ED34}"/>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F3E5B482-7800-420C-9FC4-D6CD905258D1}" type="slidenum">
              <a:rPr lang="en-US" altLang="en-US" sz="1400"/>
              <a:pPr>
                <a:spcBef>
                  <a:spcPct val="0"/>
                </a:spcBef>
                <a:buFontTx/>
                <a:buNone/>
              </a:pPr>
              <a:t>32</a:t>
            </a:fld>
            <a:endParaRPr lang="en-US" altLang="en-US" sz="1400"/>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33FE54-15F0-D087-D8FD-FAA1B12AAA50}"/>
              </a:ext>
            </a:extLst>
          </p:cNvPr>
          <p:cNvSpPr>
            <a:spLocks noGrp="1"/>
          </p:cNvSpPr>
          <p:nvPr>
            <p:ph sz="quarter" idx="12"/>
          </p:nvPr>
        </p:nvSpPr>
        <p:spPr/>
        <p:txBody>
          <a:bodyPr/>
          <a:lstStyle/>
          <a:p>
            <a:r>
              <a:rPr lang="en-US" dirty="0"/>
              <a:t>Subroutines in Python are called by the main function which is responsible for coordinating the use of these subroutines. </a:t>
            </a:r>
          </a:p>
          <a:p>
            <a:r>
              <a:rPr lang="en-US" dirty="0"/>
              <a:t>Subroutines have a single-entry point. </a:t>
            </a:r>
          </a:p>
          <a:p>
            <a:r>
              <a:rPr lang="en-US" dirty="0"/>
              <a:t>Coroutines are generalizations of subroutines. </a:t>
            </a:r>
          </a:p>
          <a:p>
            <a:r>
              <a:rPr lang="en-US" dirty="0"/>
              <a:t>They are used for cooperative multitasking where a process voluntarily yield (give away) control periodically or when idle to enable multiple applications to be run simultaneously.</a:t>
            </a:r>
            <a:endParaRPr lang="en-IN" dirty="0"/>
          </a:p>
        </p:txBody>
      </p:sp>
      <p:sp>
        <p:nvSpPr>
          <p:cNvPr id="3" name="Title 2">
            <a:extLst>
              <a:ext uri="{FF2B5EF4-FFF2-40B4-BE49-F238E27FC236}">
                <a16:creationId xmlns:a16="http://schemas.microsoft.com/office/drawing/2014/main" id="{F90A7113-0511-3C62-F6A1-717301B798B2}"/>
              </a:ext>
            </a:extLst>
          </p:cNvPr>
          <p:cNvSpPr>
            <a:spLocks noGrp="1"/>
          </p:cNvSpPr>
          <p:nvPr>
            <p:ph type="title"/>
          </p:nvPr>
        </p:nvSpPr>
        <p:spPr/>
        <p:txBody>
          <a:bodyPr/>
          <a:lstStyle/>
          <a:p>
            <a:r>
              <a:rPr lang="en-IN" dirty="0"/>
              <a:t>Subroutines</a:t>
            </a:r>
          </a:p>
        </p:txBody>
      </p:sp>
    </p:spTree>
    <p:extLst>
      <p:ext uri="{BB962C8B-B14F-4D97-AF65-F5344CB8AC3E}">
        <p14:creationId xmlns:p14="http://schemas.microsoft.com/office/powerpoint/2010/main" val="304196174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A7113-0511-3C62-F6A1-717301B798B2}"/>
              </a:ext>
            </a:extLst>
          </p:cNvPr>
          <p:cNvSpPr>
            <a:spLocks noGrp="1"/>
          </p:cNvSpPr>
          <p:nvPr>
            <p:ph type="title"/>
          </p:nvPr>
        </p:nvSpPr>
        <p:spPr/>
        <p:txBody>
          <a:bodyPr/>
          <a:lstStyle/>
          <a:p>
            <a:r>
              <a:rPr lang="en-IN" dirty="0"/>
              <a:t>Subroutines</a:t>
            </a:r>
          </a:p>
        </p:txBody>
      </p:sp>
      <p:pic>
        <p:nvPicPr>
          <p:cNvPr id="2050" name="Picture 2" descr="subroutine">
            <a:extLst>
              <a:ext uri="{FF2B5EF4-FFF2-40B4-BE49-F238E27FC236}">
                <a16:creationId xmlns:a16="http://schemas.microsoft.com/office/drawing/2014/main" id="{304CB26B-30BE-C623-72AB-93792EA3D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676400"/>
            <a:ext cx="2676525"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56390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A7113-0511-3C62-F6A1-717301B798B2}"/>
              </a:ext>
            </a:extLst>
          </p:cNvPr>
          <p:cNvSpPr>
            <a:spLocks noGrp="1"/>
          </p:cNvSpPr>
          <p:nvPr>
            <p:ph type="title"/>
          </p:nvPr>
        </p:nvSpPr>
        <p:spPr/>
        <p:txBody>
          <a:bodyPr/>
          <a:lstStyle/>
          <a:p>
            <a:r>
              <a:rPr lang="en-IN" dirty="0"/>
              <a:t>Coroutines</a:t>
            </a:r>
          </a:p>
        </p:txBody>
      </p:sp>
      <p:pic>
        <p:nvPicPr>
          <p:cNvPr id="3074" name="Picture 2" descr="coroutine">
            <a:extLst>
              <a:ext uri="{FF2B5EF4-FFF2-40B4-BE49-F238E27FC236}">
                <a16:creationId xmlns:a16="http://schemas.microsoft.com/office/drawing/2014/main" id="{59A88CDD-CBDE-AFE5-A263-314351410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43605"/>
            <a:ext cx="76962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1991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92DE5F-4552-38BE-58A7-46CF55D36C20}"/>
              </a:ext>
            </a:extLst>
          </p:cNvPr>
          <p:cNvSpPr>
            <a:spLocks noGrp="1"/>
          </p:cNvSpPr>
          <p:nvPr>
            <p:ph sz="quarter" idx="12"/>
          </p:nvPr>
        </p:nvSpPr>
        <p:spPr/>
        <p:txBody>
          <a:bodyPr>
            <a:normAutofit fontScale="92500" lnSpcReduction="10000"/>
          </a:bodyPr>
          <a:lstStyle/>
          <a:p>
            <a:r>
              <a:rPr lang="en-US" dirty="0"/>
              <a:t>Unlike subroutines, coroutines have many entry points for suspending and resuming execution. </a:t>
            </a:r>
          </a:p>
          <a:p>
            <a:r>
              <a:rPr lang="en-US" dirty="0"/>
              <a:t>Coroutine can suspend its execution and transfer control to other coroutine and can resume execution from the point it left off.</a:t>
            </a:r>
          </a:p>
          <a:p>
            <a:r>
              <a:rPr lang="en-US" dirty="0"/>
              <a:t>Unlike subroutines, there is no main function to call coroutines in a particular order and coordinate the results. </a:t>
            </a:r>
          </a:p>
          <a:p>
            <a:r>
              <a:rPr lang="en-US" dirty="0"/>
              <a:t>Coroutines are cooperative that means they link together to form a pipeline. </a:t>
            </a:r>
          </a:p>
          <a:p>
            <a:r>
              <a:rPr lang="en-US" dirty="0"/>
              <a:t>One coroutine may consume input data and send it to other that process it. </a:t>
            </a:r>
          </a:p>
          <a:p>
            <a:r>
              <a:rPr lang="en-US" dirty="0"/>
              <a:t>Finally, there may be a coroutine to display the result.</a:t>
            </a:r>
            <a:endParaRPr lang="en-IN" dirty="0"/>
          </a:p>
        </p:txBody>
      </p:sp>
      <p:sp>
        <p:nvSpPr>
          <p:cNvPr id="3" name="Title 2">
            <a:extLst>
              <a:ext uri="{FF2B5EF4-FFF2-40B4-BE49-F238E27FC236}">
                <a16:creationId xmlns:a16="http://schemas.microsoft.com/office/drawing/2014/main" id="{F90A7113-0511-3C62-F6A1-717301B798B2}"/>
              </a:ext>
            </a:extLst>
          </p:cNvPr>
          <p:cNvSpPr>
            <a:spLocks noGrp="1"/>
          </p:cNvSpPr>
          <p:nvPr>
            <p:ph type="title"/>
          </p:nvPr>
        </p:nvSpPr>
        <p:spPr/>
        <p:txBody>
          <a:bodyPr/>
          <a:lstStyle/>
          <a:p>
            <a:r>
              <a:rPr lang="en-IN" dirty="0"/>
              <a:t>Coroutines</a:t>
            </a:r>
          </a:p>
        </p:txBody>
      </p:sp>
    </p:spTree>
    <p:extLst>
      <p:ext uri="{BB962C8B-B14F-4D97-AF65-F5344CB8AC3E}">
        <p14:creationId xmlns:p14="http://schemas.microsoft.com/office/powerpoint/2010/main" val="73757119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AC9EE0-8F50-C429-5804-C9CE101EE691}"/>
              </a:ext>
            </a:extLst>
          </p:cNvPr>
          <p:cNvSpPr>
            <a:spLocks noGrp="1"/>
          </p:cNvSpPr>
          <p:nvPr>
            <p:ph sz="quarter" idx="12"/>
          </p:nvPr>
        </p:nvSpPr>
        <p:spPr/>
        <p:txBody>
          <a:bodyPr/>
          <a:lstStyle/>
          <a:p>
            <a:r>
              <a:rPr lang="en-US" dirty="0"/>
              <a:t>Coroutines can be used to set pipes. </a:t>
            </a:r>
          </a:p>
          <a:p>
            <a:r>
              <a:rPr lang="en-US" dirty="0"/>
              <a:t>We can chain together coroutines and push data through the pipe using send() method. A pipe needs :  </a:t>
            </a:r>
          </a:p>
          <a:p>
            <a:r>
              <a:rPr lang="en-US" dirty="0"/>
              <a:t>An initial source(producer) derives the whole pipeline. The producer is usually not a coroutine, it’s just a simple method.</a:t>
            </a:r>
          </a:p>
          <a:p>
            <a:r>
              <a:rPr lang="en-US" dirty="0"/>
              <a:t>A sink, which is the endpoint of the pipe. A sink might collect all data and display it.</a:t>
            </a:r>
            <a:endParaRPr lang="en-IN" dirty="0"/>
          </a:p>
        </p:txBody>
      </p:sp>
      <p:sp>
        <p:nvSpPr>
          <p:cNvPr id="3" name="Title 2">
            <a:extLst>
              <a:ext uri="{FF2B5EF4-FFF2-40B4-BE49-F238E27FC236}">
                <a16:creationId xmlns:a16="http://schemas.microsoft.com/office/drawing/2014/main" id="{5A98335C-B115-6CAC-8889-41CC833281FC}"/>
              </a:ext>
            </a:extLst>
          </p:cNvPr>
          <p:cNvSpPr>
            <a:spLocks noGrp="1"/>
          </p:cNvSpPr>
          <p:nvPr>
            <p:ph type="title"/>
          </p:nvPr>
        </p:nvSpPr>
        <p:spPr/>
        <p:txBody>
          <a:bodyPr/>
          <a:lstStyle/>
          <a:p>
            <a:r>
              <a:rPr lang="en-US" dirty="0"/>
              <a:t>Chaining coroutines for creating pipeline</a:t>
            </a:r>
            <a:endParaRPr lang="en-IN" dirty="0"/>
          </a:p>
        </p:txBody>
      </p:sp>
    </p:spTree>
    <p:extLst>
      <p:ext uri="{BB962C8B-B14F-4D97-AF65-F5344CB8AC3E}">
        <p14:creationId xmlns:p14="http://schemas.microsoft.com/office/powerpoint/2010/main" val="275035917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AC9EE0-8F50-C429-5804-C9CE101EE691}"/>
              </a:ext>
            </a:extLst>
          </p:cNvPr>
          <p:cNvSpPr>
            <a:spLocks noGrp="1"/>
          </p:cNvSpPr>
          <p:nvPr>
            <p:ph sz="quarter" idx="12"/>
          </p:nvPr>
        </p:nvSpPr>
        <p:spPr/>
        <p:txBody>
          <a:bodyPr/>
          <a:lstStyle/>
          <a:p>
            <a:r>
              <a:rPr lang="en-US" dirty="0"/>
              <a:t>Coroutines are basically functions whose execution can be paused/suspended at a particular point.</a:t>
            </a:r>
          </a:p>
          <a:p>
            <a:r>
              <a:rPr lang="en-US" dirty="0"/>
              <a:t>We can resume the execution from that same point later whenever we want.</a:t>
            </a:r>
            <a:endParaRPr lang="en-IN" dirty="0"/>
          </a:p>
        </p:txBody>
      </p:sp>
      <p:sp>
        <p:nvSpPr>
          <p:cNvPr id="3" name="Title 2">
            <a:extLst>
              <a:ext uri="{FF2B5EF4-FFF2-40B4-BE49-F238E27FC236}">
                <a16:creationId xmlns:a16="http://schemas.microsoft.com/office/drawing/2014/main" id="{5A98335C-B115-6CAC-8889-41CC833281FC}"/>
              </a:ext>
            </a:extLst>
          </p:cNvPr>
          <p:cNvSpPr>
            <a:spLocks noGrp="1"/>
          </p:cNvSpPr>
          <p:nvPr>
            <p:ph type="title"/>
          </p:nvPr>
        </p:nvSpPr>
        <p:spPr/>
        <p:txBody>
          <a:bodyPr/>
          <a:lstStyle/>
          <a:p>
            <a:r>
              <a:rPr lang="en-US" dirty="0"/>
              <a:t>Chaining coroutines for creating pipeline</a:t>
            </a:r>
            <a:endParaRPr lang="en-IN" dirty="0"/>
          </a:p>
        </p:txBody>
      </p:sp>
    </p:spTree>
    <p:extLst>
      <p:ext uri="{BB962C8B-B14F-4D97-AF65-F5344CB8AC3E}">
        <p14:creationId xmlns:p14="http://schemas.microsoft.com/office/powerpoint/2010/main" val="225567997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98335C-B115-6CAC-8889-41CC833281FC}"/>
              </a:ext>
            </a:extLst>
          </p:cNvPr>
          <p:cNvSpPr>
            <a:spLocks noGrp="1"/>
          </p:cNvSpPr>
          <p:nvPr>
            <p:ph type="title"/>
          </p:nvPr>
        </p:nvSpPr>
        <p:spPr/>
        <p:txBody>
          <a:bodyPr/>
          <a:lstStyle/>
          <a:p>
            <a:r>
              <a:rPr lang="en-US" dirty="0"/>
              <a:t>Chaining coroutines for creating pipeline</a:t>
            </a:r>
            <a:endParaRPr lang="en-IN" dirty="0"/>
          </a:p>
        </p:txBody>
      </p:sp>
      <p:pic>
        <p:nvPicPr>
          <p:cNvPr id="4098" name="Picture 2" descr="pipeline">
            <a:extLst>
              <a:ext uri="{FF2B5EF4-FFF2-40B4-BE49-F238E27FC236}">
                <a16:creationId xmlns:a16="http://schemas.microsoft.com/office/drawing/2014/main" id="{9C8A4F13-14AF-1915-04AE-6561BAE19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570" y="1694324"/>
            <a:ext cx="6677025" cy="10191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0223117-DA1E-5DA7-66A9-15A0CB773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4" y="3377739"/>
            <a:ext cx="448627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669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Collections in Python are containers that are used to store collections of data, for example, list, </a:t>
            </a:r>
            <a:r>
              <a:rPr lang="en-US" dirty="0" err="1"/>
              <a:t>dict</a:t>
            </a:r>
            <a:r>
              <a:rPr lang="en-US" dirty="0"/>
              <a:t>, set, tuple etc. </a:t>
            </a:r>
          </a:p>
          <a:p>
            <a:r>
              <a:rPr lang="en-US" dirty="0"/>
              <a:t>These are built-in collections.</a:t>
            </a:r>
          </a:p>
          <a:p>
            <a:r>
              <a:rPr lang="en-US" dirty="0"/>
              <a:t>Several modules have been developed that provide additional data structures to store collections of data. </a:t>
            </a:r>
          </a:p>
          <a:p>
            <a:r>
              <a:rPr lang="en-US" dirty="0"/>
              <a:t>One such module is the Python collections module.</a:t>
            </a:r>
            <a:endParaRPr lang="en-IN" dirty="0"/>
          </a:p>
        </p:txBody>
      </p:sp>
      <p:sp>
        <p:nvSpPr>
          <p:cNvPr id="3" name="Title 2"/>
          <p:cNvSpPr>
            <a:spLocks noGrp="1"/>
          </p:cNvSpPr>
          <p:nvPr>
            <p:ph type="title"/>
          </p:nvPr>
        </p:nvSpPr>
        <p:spPr/>
        <p:txBody>
          <a:bodyPr/>
          <a:lstStyle/>
          <a:p>
            <a:r>
              <a:rPr lang="en-IN" dirty="0"/>
              <a:t>Collections Framework</a:t>
            </a:r>
          </a:p>
        </p:txBody>
      </p:sp>
    </p:spTree>
    <p:extLst>
      <p:ext uri="{BB962C8B-B14F-4D97-AF65-F5344CB8AC3E}">
        <p14:creationId xmlns:p14="http://schemas.microsoft.com/office/powerpoint/2010/main" val="248291166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Counter</a:t>
            </a:r>
          </a:p>
          <a:p>
            <a:r>
              <a:rPr lang="en-US" dirty="0" err="1"/>
              <a:t>defaultdict</a:t>
            </a:r>
            <a:endParaRPr lang="en-US" dirty="0"/>
          </a:p>
          <a:p>
            <a:r>
              <a:rPr lang="en-US" dirty="0" err="1"/>
              <a:t>OrderedDict</a:t>
            </a:r>
            <a:endParaRPr lang="en-US" dirty="0"/>
          </a:p>
          <a:p>
            <a:r>
              <a:rPr lang="en-US" dirty="0" err="1"/>
              <a:t>deque</a:t>
            </a:r>
            <a:endParaRPr lang="en-US" dirty="0"/>
          </a:p>
          <a:p>
            <a:r>
              <a:rPr lang="en-US" dirty="0" err="1"/>
              <a:t>ChainMap</a:t>
            </a:r>
            <a:endParaRPr lang="en-US" dirty="0"/>
          </a:p>
          <a:p>
            <a:r>
              <a:rPr lang="en-US" dirty="0" err="1"/>
              <a:t>namedtuple</a:t>
            </a:r>
            <a:r>
              <a:rPr lang="en-US" dirty="0"/>
              <a:t>()</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31343018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Counter</a:t>
            </a:r>
          </a:p>
          <a:p>
            <a:r>
              <a:rPr lang="en-US" dirty="0"/>
              <a:t>Counter is a subclass of dictionary object. </a:t>
            </a:r>
          </a:p>
          <a:p>
            <a:r>
              <a:rPr lang="en-US" dirty="0"/>
              <a:t>The Counter() function in collections module takes an </a:t>
            </a:r>
            <a:r>
              <a:rPr lang="en-US" dirty="0" err="1"/>
              <a:t>iterable</a:t>
            </a:r>
            <a:r>
              <a:rPr lang="en-US" dirty="0"/>
              <a:t> or a mapping as the argument and returns a Dictionary. </a:t>
            </a:r>
          </a:p>
          <a:p>
            <a:r>
              <a:rPr lang="en-US" dirty="0"/>
              <a:t>In this dictionary, a key is an element in the </a:t>
            </a:r>
            <a:r>
              <a:rPr lang="en-US" dirty="0" err="1"/>
              <a:t>iterable</a:t>
            </a:r>
            <a:r>
              <a:rPr lang="en-US" dirty="0"/>
              <a:t> or the mapping and value is the number of times that element exists in the </a:t>
            </a:r>
            <a:r>
              <a:rPr lang="en-US" dirty="0" err="1"/>
              <a:t>iterable</a:t>
            </a:r>
            <a:r>
              <a:rPr lang="en-US" dirty="0"/>
              <a:t> or the mapping.</a:t>
            </a:r>
          </a:p>
          <a:p>
            <a:r>
              <a:rPr lang="en-US" dirty="0"/>
              <a:t>You have to import the Counter class before you can create a counter instance.</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2087682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Content Placeholder 2">
            <a:extLst>
              <a:ext uri="{FF2B5EF4-FFF2-40B4-BE49-F238E27FC236}">
                <a16:creationId xmlns:a16="http://schemas.microsoft.com/office/drawing/2014/main" id="{2C4B23FF-0371-7EA5-DBF7-7EB1FFA6DDA9}"/>
              </a:ext>
            </a:extLst>
          </p:cNvPr>
          <p:cNvSpPr>
            <a:spLocks noGrp="1" noChangeArrowheads="1"/>
          </p:cNvSpPr>
          <p:nvPr>
            <p:ph sz="quarter" idx="12"/>
          </p:nvPr>
        </p:nvSpPr>
        <p:spPr/>
        <p:txBody>
          <a:bodyPr/>
          <a:lstStyle/>
          <a:p>
            <a:r>
              <a:rPr lang="en-US" altLang="en-US">
                <a:ea typeface="ＭＳ Ｐゴシック" panose="020B0600070205080204" pitchFamily="34" charset="-128"/>
              </a:rPr>
              <a:t>Class names start with an uppercase letter and all other identifiers with a lowercase letter.</a:t>
            </a:r>
          </a:p>
          <a:p>
            <a:r>
              <a:rPr lang="en-US" altLang="en-US">
                <a:ea typeface="ＭＳ Ｐゴシック" panose="020B0600070205080204" pitchFamily="34" charset="-128"/>
              </a:rPr>
              <a:t>Starting an identifier with a single leading underscore indicates by convention that the identifier is meant to be private. </a:t>
            </a:r>
          </a:p>
          <a:p>
            <a:r>
              <a:rPr lang="en-US" altLang="en-US">
                <a:ea typeface="ＭＳ Ｐゴシック" panose="020B0600070205080204" pitchFamily="34" charset="-128"/>
              </a:rPr>
              <a:t>Starting an identifier with two leading underscores indicates a strongly private identifier.</a:t>
            </a:r>
          </a:p>
          <a:p>
            <a:r>
              <a:rPr lang="en-US" altLang="en-US">
                <a:ea typeface="ＭＳ Ｐゴシック" panose="020B0600070205080204" pitchFamily="34" charset="-128"/>
              </a:rPr>
              <a:t>If the identifier also ends with two trailing underscores, the identifier is a language-defined special name.</a:t>
            </a:r>
          </a:p>
          <a:p>
            <a:endParaRPr lang="en-US" altLang="en-US">
              <a:ea typeface="ＭＳ Ｐゴシック" panose="020B0600070205080204" pitchFamily="34" charset="-128"/>
            </a:endParaRPr>
          </a:p>
        </p:txBody>
      </p:sp>
      <p:sp>
        <p:nvSpPr>
          <p:cNvPr id="55298" name="Title 1">
            <a:extLst>
              <a:ext uri="{FF2B5EF4-FFF2-40B4-BE49-F238E27FC236}">
                <a16:creationId xmlns:a16="http://schemas.microsoft.com/office/drawing/2014/main" id="{3B528E7C-0A2F-4B5A-9170-87076C3C13EE}"/>
              </a:ext>
            </a:extLst>
          </p:cNvPr>
          <p:cNvSpPr>
            <a:spLocks noGrp="1" noChangeArrowheads="1"/>
          </p:cNvSpPr>
          <p:nvPr>
            <p:ph type="title"/>
          </p:nvPr>
        </p:nvSpPr>
        <p:spPr/>
        <p:txBody>
          <a:bodyPr/>
          <a:lstStyle/>
          <a:p>
            <a:r>
              <a:rPr lang="en-US" altLang="en-US">
                <a:ea typeface="ＭＳ Ｐゴシック" panose="020B0600070205080204" pitchFamily="34" charset="-128"/>
              </a:rPr>
              <a:t>Identifier naming convention for Python</a:t>
            </a:r>
          </a:p>
        </p:txBody>
      </p:sp>
      <p:sp>
        <p:nvSpPr>
          <p:cNvPr id="55301" name="Slide Number Placeholder 4">
            <a:extLst>
              <a:ext uri="{FF2B5EF4-FFF2-40B4-BE49-F238E27FC236}">
                <a16:creationId xmlns:a16="http://schemas.microsoft.com/office/drawing/2014/main" id="{1509705E-3ADD-7260-C623-24722C343F2A}"/>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CED4A045-D820-4E96-BAE1-E5CCC16537F7}" type="slidenum">
              <a:rPr lang="en-US" altLang="en-US" sz="1400"/>
              <a:pPr>
                <a:spcBef>
                  <a:spcPct val="0"/>
                </a:spcBef>
                <a:buFontTx/>
                <a:buNone/>
              </a:pPr>
              <a:t>33</a:t>
            </a:fld>
            <a:endParaRPr lang="en-US" altLang="en-US" sz="1400" dirty="0"/>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Counter</a:t>
            </a:r>
          </a:p>
          <a:p>
            <a:r>
              <a:rPr lang="en-US" dirty="0"/>
              <a:t>Counter is a subclass of dictionary object. </a:t>
            </a:r>
          </a:p>
          <a:p>
            <a:r>
              <a:rPr lang="en-US" dirty="0"/>
              <a:t>The Counter() function in collections module takes an </a:t>
            </a:r>
            <a:r>
              <a:rPr lang="en-US" dirty="0" err="1"/>
              <a:t>iterable</a:t>
            </a:r>
            <a:r>
              <a:rPr lang="en-US" dirty="0"/>
              <a:t> or a mapping as the argument and returns a Dictionary. </a:t>
            </a:r>
          </a:p>
          <a:p>
            <a:r>
              <a:rPr lang="en-US" dirty="0"/>
              <a:t>In this dictionary, a key is an element in the </a:t>
            </a:r>
            <a:r>
              <a:rPr lang="en-US" dirty="0" err="1"/>
              <a:t>iterable</a:t>
            </a:r>
            <a:r>
              <a:rPr lang="en-US" dirty="0"/>
              <a:t> or the mapping and value is the number of times that element exists in the </a:t>
            </a:r>
            <a:r>
              <a:rPr lang="en-US" dirty="0" err="1"/>
              <a:t>iterable</a:t>
            </a:r>
            <a:r>
              <a:rPr lang="en-US" dirty="0"/>
              <a:t> or the mapping.</a:t>
            </a:r>
          </a:p>
          <a:p>
            <a:r>
              <a:rPr lang="en-US" dirty="0"/>
              <a:t>You have to import the Counter class before you can create a counter instance.</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60256255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a:t>
            </a:r>
            <a:r>
              <a:rPr lang="en-US" dirty="0" err="1"/>
              <a:t>defaultdict</a:t>
            </a:r>
            <a:endParaRPr lang="en-US" dirty="0"/>
          </a:p>
          <a:p>
            <a:r>
              <a:rPr lang="en-US" dirty="0"/>
              <a:t>The </a:t>
            </a:r>
            <a:r>
              <a:rPr lang="en-US" dirty="0" err="1"/>
              <a:t>defaultdict</a:t>
            </a:r>
            <a:r>
              <a:rPr lang="en-US" dirty="0"/>
              <a:t> works exactly like a python dictionary, except for it does not throw </a:t>
            </a:r>
            <a:r>
              <a:rPr lang="en-US" dirty="0" err="1"/>
              <a:t>KeyError</a:t>
            </a:r>
            <a:r>
              <a:rPr lang="en-US" dirty="0"/>
              <a:t> when you try to access a non-existent key.</a:t>
            </a:r>
          </a:p>
          <a:p>
            <a:r>
              <a:rPr lang="en-US" dirty="0"/>
              <a:t>Instead, it initializes the key with the element of the data type that you pass as an argument at the creation of </a:t>
            </a:r>
            <a:r>
              <a:rPr lang="en-US" dirty="0" err="1"/>
              <a:t>defaultdict</a:t>
            </a:r>
            <a:r>
              <a:rPr lang="en-US" dirty="0"/>
              <a:t>. The data type is called </a:t>
            </a:r>
            <a:r>
              <a:rPr lang="en-US" dirty="0" err="1"/>
              <a:t>default_factory</a:t>
            </a:r>
            <a:r>
              <a:rPr lang="en-US" dirty="0"/>
              <a:t>.</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353573333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a:t>
            </a:r>
            <a:r>
              <a:rPr lang="en-US" dirty="0" err="1"/>
              <a:t>OrderedDict</a:t>
            </a:r>
            <a:endParaRPr lang="en-US" dirty="0"/>
          </a:p>
          <a:p>
            <a:r>
              <a:rPr lang="en-US" dirty="0" err="1"/>
              <a:t>OrderedDict</a:t>
            </a:r>
            <a:r>
              <a:rPr lang="en-US" dirty="0"/>
              <a:t> is a dictionary where keys maintain the order in which they are inserted, which means if you change the value of a key later, it will not change the position of the key.</a:t>
            </a:r>
          </a:p>
          <a:p>
            <a:endParaRPr lang="en-US" dirty="0"/>
          </a:p>
          <a:p>
            <a:r>
              <a:rPr lang="en-US" dirty="0"/>
              <a:t>The </a:t>
            </a:r>
            <a:r>
              <a:rPr lang="en-US" dirty="0" err="1"/>
              <a:t>deque</a:t>
            </a:r>
            <a:r>
              <a:rPr lang="en-US" dirty="0"/>
              <a:t> (Double Ended Queue)</a:t>
            </a:r>
          </a:p>
          <a:p>
            <a:r>
              <a:rPr lang="en-US" dirty="0"/>
              <a:t>The </a:t>
            </a:r>
            <a:r>
              <a:rPr lang="en-US" dirty="0" err="1"/>
              <a:t>deque</a:t>
            </a:r>
            <a:r>
              <a:rPr lang="en-US" dirty="0"/>
              <a:t> is a list optimized for inserting and removing items.</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151967860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The </a:t>
            </a:r>
            <a:r>
              <a:rPr lang="en-US" dirty="0" err="1"/>
              <a:t>ChainMap</a:t>
            </a:r>
            <a:endParaRPr lang="en-US" dirty="0"/>
          </a:p>
          <a:p>
            <a:r>
              <a:rPr lang="en-US" dirty="0" err="1"/>
              <a:t>ChainMap</a:t>
            </a:r>
            <a:r>
              <a:rPr lang="en-US" dirty="0"/>
              <a:t> is used to combine several dictionaries or mappings. It returns a list of dictionaries.</a:t>
            </a:r>
          </a:p>
          <a:p>
            <a:endParaRPr lang="en-US" dirty="0"/>
          </a:p>
          <a:p>
            <a:r>
              <a:rPr lang="en-US" dirty="0"/>
              <a:t>The </a:t>
            </a:r>
            <a:r>
              <a:rPr lang="en-US" dirty="0" err="1"/>
              <a:t>namedtuple</a:t>
            </a:r>
            <a:r>
              <a:rPr lang="en-US" dirty="0"/>
              <a:t>()</a:t>
            </a:r>
          </a:p>
          <a:p>
            <a:r>
              <a:rPr lang="en-US" dirty="0"/>
              <a:t>The </a:t>
            </a:r>
            <a:r>
              <a:rPr lang="en-US" dirty="0" err="1"/>
              <a:t>namedtuple</a:t>
            </a:r>
            <a:r>
              <a:rPr lang="en-US" dirty="0"/>
              <a:t>() returns a tuple with names for each position in the tuple. </a:t>
            </a:r>
          </a:p>
          <a:p>
            <a:r>
              <a:rPr lang="en-US" dirty="0"/>
              <a:t>One of the biggest problems with ordinary tuples is that you have to remember the index of each field of a tuple object. </a:t>
            </a:r>
          </a:p>
          <a:p>
            <a:r>
              <a:rPr lang="en-US" dirty="0"/>
              <a:t>This is obviously difficult. The </a:t>
            </a:r>
            <a:r>
              <a:rPr lang="en-US" dirty="0" err="1"/>
              <a:t>namedtuple</a:t>
            </a:r>
            <a:r>
              <a:rPr lang="en-US" dirty="0"/>
              <a:t> was introduced to solve this problem.</a:t>
            </a:r>
            <a:endParaRPr lang="en-IN" dirty="0"/>
          </a:p>
        </p:txBody>
      </p:sp>
      <p:sp>
        <p:nvSpPr>
          <p:cNvPr id="3" name="Title 2"/>
          <p:cNvSpPr>
            <a:spLocks noGrp="1"/>
          </p:cNvSpPr>
          <p:nvPr>
            <p:ph type="title"/>
          </p:nvPr>
        </p:nvSpPr>
        <p:spPr/>
        <p:txBody>
          <a:bodyPr/>
          <a:lstStyle/>
          <a:p>
            <a:r>
              <a:rPr lang="en-IN" dirty="0"/>
              <a:t>Collections Module</a:t>
            </a:r>
            <a:br>
              <a:rPr lang="en-IN" dirty="0"/>
            </a:br>
            <a:endParaRPr lang="en-IN" dirty="0"/>
          </a:p>
        </p:txBody>
      </p:sp>
    </p:spTree>
    <p:extLst>
      <p:ext uri="{BB962C8B-B14F-4D97-AF65-F5344CB8AC3E}">
        <p14:creationId xmlns:p14="http://schemas.microsoft.com/office/powerpoint/2010/main" val="228160251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p:cNvSpPr>
            <a:spLocks noGrp="1"/>
          </p:cNvSpPr>
          <p:nvPr>
            <p:ph type="title"/>
          </p:nvPr>
        </p:nvSpPr>
        <p:spPr/>
        <p:txBody>
          <a:bodyPr/>
          <a:lstStyle/>
          <a:p>
            <a:r>
              <a:rPr lang="en-IN" altLang="en-US">
                <a:ea typeface="ＭＳ Ｐゴシック" panose="020B0600070205080204" pitchFamily="34" charset="-128"/>
              </a:rPr>
              <a:t>Meta class</a:t>
            </a:r>
          </a:p>
        </p:txBody>
      </p:sp>
      <p:sp>
        <p:nvSpPr>
          <p:cNvPr id="169987" name="Content Placeholder 2"/>
          <p:cNvSpPr>
            <a:spLocks noGrp="1"/>
          </p:cNvSpPr>
          <p:nvPr>
            <p:ph idx="4294967295"/>
          </p:nvPr>
        </p:nvSpPr>
        <p:spPr>
          <a:xfrm>
            <a:off x="533400" y="1676400"/>
            <a:ext cx="8077200" cy="4572000"/>
          </a:xfrm>
          <a:prstGeom prst="rect">
            <a:avLst/>
          </a:prstGeom>
        </p:spPr>
        <p:txBody>
          <a:bodyPr/>
          <a:lstStyle/>
          <a:p>
            <a:r>
              <a:rPr lang="en-US" altLang="en-US">
                <a:ea typeface="ＭＳ Ｐゴシック" panose="020B0600070205080204" pitchFamily="34" charset="-128"/>
              </a:rPr>
              <a:t>A metaclass is a class whose instances are classes. Like an "ordinary" class defines the behavior of the instances of the class, a metaclass defines the behavior of classes and their instances.</a:t>
            </a:r>
          </a:p>
          <a:p>
            <a:endParaRPr lang="en-US" altLang="en-US">
              <a:ea typeface="ＭＳ Ｐゴシック" panose="020B0600070205080204" pitchFamily="34" charset="-128"/>
            </a:endParaRPr>
          </a:p>
          <a:p>
            <a:r>
              <a:rPr lang="en-US" altLang="en-US">
                <a:ea typeface="ＭＳ Ｐゴシック" panose="020B0600070205080204" pitchFamily="34" charset="-128"/>
              </a:rPr>
              <a:t>Metaclasses are not supported by every object oriented programming language. Those programming language, which support metaclasses, considerably vary in way the implement them. Python is supporting them</a:t>
            </a:r>
            <a:endParaRPr lang="en-IN" altLang="en-US">
              <a:ea typeface="ＭＳ Ｐゴシック" panose="020B0600070205080204" pitchFamily="34" charset="-128"/>
            </a:endParaRPr>
          </a:p>
        </p:txBody>
      </p:sp>
      <p:sp>
        <p:nvSpPr>
          <p:cNvPr id="169988"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69989"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5130ACE-ABA9-498F-83EE-519BBED84747}" type="slidenum">
              <a:rPr lang="en-US" altLang="en-US" sz="1400" smtClean="0"/>
              <a:pPr>
                <a:spcBef>
                  <a:spcPct val="0"/>
                </a:spcBef>
                <a:buFontTx/>
                <a:buNone/>
              </a:pPr>
              <a:t>334</a:t>
            </a:fld>
            <a:endParaRPr lang="en-US" altLang="en-US" sz="1400"/>
          </a:p>
        </p:txBody>
      </p:sp>
    </p:spTree>
    <p:extLst>
      <p:ext uri="{BB962C8B-B14F-4D97-AF65-F5344CB8AC3E}">
        <p14:creationId xmlns:p14="http://schemas.microsoft.com/office/powerpoint/2010/main" val="238416129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p:cNvSpPr>
            <a:spLocks noGrp="1"/>
          </p:cNvSpPr>
          <p:nvPr>
            <p:ph type="title"/>
          </p:nvPr>
        </p:nvSpPr>
        <p:spPr/>
        <p:txBody>
          <a:bodyPr/>
          <a:lstStyle/>
          <a:p>
            <a:r>
              <a:rPr lang="en-IN" altLang="en-US">
                <a:ea typeface="ＭＳ Ｐゴシック" panose="020B0600070205080204" pitchFamily="34" charset="-128"/>
              </a:rPr>
              <a:t>Meta Class</a:t>
            </a:r>
          </a:p>
        </p:txBody>
      </p:sp>
      <p:sp>
        <p:nvSpPr>
          <p:cNvPr id="171011" name="Content Placeholder 2"/>
          <p:cNvSpPr>
            <a:spLocks noGrp="1"/>
          </p:cNvSpPr>
          <p:nvPr>
            <p:ph idx="4294967295"/>
          </p:nvPr>
        </p:nvSpPr>
        <p:spPr>
          <a:xfrm>
            <a:off x="533400" y="1676400"/>
            <a:ext cx="8077200" cy="4572000"/>
          </a:xfrm>
          <a:prstGeom prst="rect">
            <a:avLst/>
          </a:prstGeom>
        </p:spPr>
        <p:txBody>
          <a:bodyPr>
            <a:normAutofit lnSpcReduction="10000"/>
          </a:bodyPr>
          <a:lstStyle/>
          <a:p>
            <a:r>
              <a:rPr lang="en-US" altLang="en-US">
                <a:ea typeface="ＭＳ Ｐゴシック" panose="020B0600070205080204" pitchFamily="34" charset="-128"/>
              </a:rPr>
              <a:t>There are numerous use cases for metaclasses. Just to name a few:</a:t>
            </a:r>
          </a:p>
          <a:p>
            <a:r>
              <a:rPr lang="en-US" altLang="en-US">
                <a:ea typeface="ＭＳ Ｐゴシック" panose="020B0600070205080204" pitchFamily="34" charset="-128"/>
              </a:rPr>
              <a:t>logging and profiling</a:t>
            </a:r>
          </a:p>
          <a:p>
            <a:r>
              <a:rPr lang="en-US" altLang="en-US">
                <a:ea typeface="ＭＳ Ｐゴシック" panose="020B0600070205080204" pitchFamily="34" charset="-128"/>
              </a:rPr>
              <a:t>interface checking</a:t>
            </a:r>
          </a:p>
          <a:p>
            <a:r>
              <a:rPr lang="en-US" altLang="en-US">
                <a:ea typeface="ＭＳ Ｐゴシック" panose="020B0600070205080204" pitchFamily="34" charset="-128"/>
              </a:rPr>
              <a:t>registering classes at creation time</a:t>
            </a:r>
          </a:p>
          <a:p>
            <a:r>
              <a:rPr lang="en-US" altLang="en-US">
                <a:ea typeface="ＭＳ Ｐゴシック" panose="020B0600070205080204" pitchFamily="34" charset="-128"/>
              </a:rPr>
              <a:t>automatically adding new methods</a:t>
            </a:r>
          </a:p>
          <a:p>
            <a:r>
              <a:rPr lang="en-US" altLang="en-US">
                <a:ea typeface="ＭＳ Ｐゴシック" panose="020B0600070205080204" pitchFamily="34" charset="-128"/>
              </a:rPr>
              <a:t>automatic property creation</a:t>
            </a:r>
          </a:p>
          <a:p>
            <a:r>
              <a:rPr lang="en-US" altLang="en-US">
                <a:ea typeface="ＭＳ Ｐゴシック" panose="020B0600070205080204" pitchFamily="34" charset="-128"/>
              </a:rPr>
              <a:t>proxies</a:t>
            </a:r>
          </a:p>
          <a:p>
            <a:r>
              <a:rPr lang="en-US" altLang="en-US">
                <a:ea typeface="ＭＳ Ｐゴシック" panose="020B0600070205080204" pitchFamily="34" charset="-128"/>
              </a:rPr>
              <a:t>automatic resource locking/synchronization.</a:t>
            </a:r>
            <a:endParaRPr lang="en-IN" altLang="en-US">
              <a:ea typeface="ＭＳ Ｐゴシック" panose="020B0600070205080204" pitchFamily="34" charset="-128"/>
            </a:endParaRPr>
          </a:p>
        </p:txBody>
      </p:sp>
      <p:sp>
        <p:nvSpPr>
          <p:cNvPr id="171012"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1013"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9AB3F29-61C9-4B02-87D3-4C620748446E}" type="slidenum">
              <a:rPr lang="en-US" altLang="en-US" sz="1400" smtClean="0"/>
              <a:pPr>
                <a:spcBef>
                  <a:spcPct val="0"/>
                </a:spcBef>
                <a:buFontTx/>
                <a:buNone/>
              </a:pPr>
              <a:t>335</a:t>
            </a:fld>
            <a:endParaRPr lang="en-US" altLang="en-US" sz="1400"/>
          </a:p>
        </p:txBody>
      </p:sp>
    </p:spTree>
    <p:extLst>
      <p:ext uri="{BB962C8B-B14F-4D97-AF65-F5344CB8AC3E}">
        <p14:creationId xmlns:p14="http://schemas.microsoft.com/office/powerpoint/2010/main" val="262660783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p:cNvSpPr>
            <a:spLocks noGrp="1"/>
          </p:cNvSpPr>
          <p:nvPr>
            <p:ph type="title"/>
          </p:nvPr>
        </p:nvSpPr>
        <p:spPr/>
        <p:txBody>
          <a:bodyPr/>
          <a:lstStyle/>
          <a:p>
            <a:r>
              <a:rPr lang="en-IN" altLang="en-US">
                <a:ea typeface="ＭＳ Ｐゴシック" panose="020B0600070205080204" pitchFamily="34" charset="-128"/>
              </a:rPr>
              <a:t>Meta Class</a:t>
            </a:r>
          </a:p>
        </p:txBody>
      </p:sp>
      <p:sp>
        <p:nvSpPr>
          <p:cNvPr id="172035"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2036"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DCCC77F-6283-4C71-917F-F16DC26333BD}" type="slidenum">
              <a:rPr lang="en-US" altLang="en-US" sz="1400" smtClean="0"/>
              <a:pPr>
                <a:spcBef>
                  <a:spcPct val="0"/>
                </a:spcBef>
                <a:buFontTx/>
                <a:buNone/>
              </a:pPr>
              <a:t>336</a:t>
            </a:fld>
            <a:endParaRPr lang="en-US" altLang="en-US" sz="1400"/>
          </a:p>
        </p:txBody>
      </p:sp>
      <p:pic>
        <p:nvPicPr>
          <p:cNvPr id="172037" name="Picture 2" descr="Python class ch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989138"/>
            <a:ext cx="1476375"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296314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r>
              <a:rPr lang="en-IN" altLang="en-US">
                <a:ea typeface="ＭＳ Ｐゴシック" panose="020B0600070205080204" pitchFamily="34" charset="-128"/>
              </a:rPr>
              <a:t>Dynamic Meta class</a:t>
            </a:r>
          </a:p>
        </p:txBody>
      </p:sp>
      <p:sp>
        <p:nvSpPr>
          <p:cNvPr id="173059" name="Content Placeholder 2"/>
          <p:cNvSpPr>
            <a:spLocks noGrp="1"/>
          </p:cNvSpPr>
          <p:nvPr>
            <p:ph idx="4294967295"/>
          </p:nvPr>
        </p:nvSpPr>
        <p:spPr>
          <a:xfrm>
            <a:off x="533400" y="1676400"/>
            <a:ext cx="8077200" cy="4572000"/>
          </a:xfrm>
          <a:prstGeom prst="rect">
            <a:avLst/>
          </a:prstGeom>
        </p:spPr>
        <p:txBody>
          <a:bodyPr>
            <a:normAutofit lnSpcReduction="10000"/>
          </a:bodyPr>
          <a:lstStyle/>
          <a:p>
            <a:r>
              <a:rPr lang="en-IN" altLang="en-US">
                <a:ea typeface="ＭＳ Ｐゴシック" panose="020B0600070205080204" pitchFamily="34" charset="-128"/>
              </a:rPr>
              <a:t>&gt;&gt;&gt; type(3)</a:t>
            </a:r>
          </a:p>
          <a:p>
            <a:r>
              <a:rPr lang="en-IN" altLang="en-US">
                <a:ea typeface="ＭＳ Ｐゴシック" panose="020B0600070205080204" pitchFamily="34" charset="-128"/>
              </a:rPr>
              <a:t>&lt;class 'int'&gt;</a:t>
            </a:r>
          </a:p>
          <a:p>
            <a:endParaRPr lang="en-IN" altLang="en-US">
              <a:ea typeface="ＭＳ Ｐゴシック" panose="020B0600070205080204" pitchFamily="34" charset="-128"/>
            </a:endParaRPr>
          </a:p>
          <a:p>
            <a:r>
              <a:rPr lang="en-IN" altLang="en-US">
                <a:ea typeface="ＭＳ Ｐゴシック" panose="020B0600070205080204" pitchFamily="34" charset="-128"/>
              </a:rPr>
              <a:t>&gt;&gt;&gt; type(['foo', 'bar', 'baz'])</a:t>
            </a:r>
          </a:p>
          <a:p>
            <a:r>
              <a:rPr lang="en-IN" altLang="en-US">
                <a:ea typeface="ＭＳ Ｐゴシック" panose="020B0600070205080204" pitchFamily="34" charset="-128"/>
              </a:rPr>
              <a:t>&lt;class 'list'&gt;</a:t>
            </a:r>
          </a:p>
          <a:p>
            <a:endParaRPr lang="en-IN" altLang="en-US">
              <a:ea typeface="ＭＳ Ｐゴシック" panose="020B0600070205080204" pitchFamily="34" charset="-128"/>
            </a:endParaRPr>
          </a:p>
          <a:p>
            <a:r>
              <a:rPr lang="en-IN" altLang="en-US">
                <a:ea typeface="ＭＳ Ｐゴシック" panose="020B0600070205080204" pitchFamily="34" charset="-128"/>
              </a:rPr>
              <a:t>&gt;&gt;&gt; t = (1, 2, 3, 4, 5)</a:t>
            </a:r>
          </a:p>
          <a:p>
            <a:r>
              <a:rPr lang="en-IN" altLang="en-US">
                <a:ea typeface="ＭＳ Ｐゴシック" panose="020B0600070205080204" pitchFamily="34" charset="-128"/>
              </a:rPr>
              <a:t>&gt;&gt;&gt; type(t)</a:t>
            </a:r>
          </a:p>
          <a:p>
            <a:r>
              <a:rPr lang="en-IN" altLang="en-US">
                <a:ea typeface="ＭＳ Ｐゴシック" panose="020B0600070205080204" pitchFamily="34" charset="-128"/>
              </a:rPr>
              <a:t>&lt;class 'tuple'&gt;</a:t>
            </a:r>
          </a:p>
        </p:txBody>
      </p:sp>
      <p:sp>
        <p:nvSpPr>
          <p:cNvPr id="173060"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3061"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4A45785-67A0-4A81-9D0F-029378F2DDE8}" type="slidenum">
              <a:rPr lang="en-US" altLang="en-US" sz="1400" smtClean="0"/>
              <a:pPr>
                <a:spcBef>
                  <a:spcPct val="0"/>
                </a:spcBef>
                <a:buFontTx/>
                <a:buNone/>
              </a:pPr>
              <a:t>337</a:t>
            </a:fld>
            <a:endParaRPr lang="en-US" altLang="en-US" sz="1400"/>
          </a:p>
        </p:txBody>
      </p:sp>
    </p:spTree>
    <p:extLst>
      <p:ext uri="{BB962C8B-B14F-4D97-AF65-F5344CB8AC3E}">
        <p14:creationId xmlns:p14="http://schemas.microsoft.com/office/powerpoint/2010/main" val="179693046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p:cNvSpPr>
            <a:spLocks noGrp="1"/>
          </p:cNvSpPr>
          <p:nvPr>
            <p:ph type="title"/>
          </p:nvPr>
        </p:nvSpPr>
        <p:spPr/>
        <p:txBody>
          <a:bodyPr/>
          <a:lstStyle/>
          <a:p>
            <a:r>
              <a:rPr lang="en-IN" altLang="en-US">
                <a:ea typeface="ＭＳ Ｐゴシック" panose="020B0600070205080204" pitchFamily="34" charset="-128"/>
              </a:rPr>
              <a:t>Dynamic Meta class</a:t>
            </a:r>
          </a:p>
        </p:txBody>
      </p:sp>
      <p:sp>
        <p:nvSpPr>
          <p:cNvPr id="174083" name="Content Placeholder 2"/>
          <p:cNvSpPr>
            <a:spLocks noGrp="1"/>
          </p:cNvSpPr>
          <p:nvPr>
            <p:ph idx="4294967295"/>
          </p:nvPr>
        </p:nvSpPr>
        <p:spPr>
          <a:xfrm>
            <a:off x="533400" y="1676400"/>
            <a:ext cx="8077200" cy="4572000"/>
          </a:xfrm>
          <a:prstGeom prst="rect">
            <a:avLst/>
          </a:prstGeom>
        </p:spPr>
        <p:txBody>
          <a:bodyPr/>
          <a:lstStyle/>
          <a:p>
            <a:endParaRPr lang="en-IN" altLang="en-US">
              <a:ea typeface="ＭＳ Ｐゴシック" panose="020B0600070205080204" pitchFamily="34" charset="-128"/>
            </a:endParaRPr>
          </a:p>
          <a:p>
            <a:r>
              <a:rPr lang="en-IN" altLang="en-US">
                <a:ea typeface="ＭＳ Ｐゴシック" panose="020B0600070205080204" pitchFamily="34" charset="-128"/>
              </a:rPr>
              <a:t>&gt;&gt;&gt; class Foo:</a:t>
            </a:r>
          </a:p>
          <a:p>
            <a:r>
              <a:rPr lang="en-IN" altLang="en-US">
                <a:ea typeface="ＭＳ Ｐゴシック" panose="020B0600070205080204" pitchFamily="34" charset="-128"/>
              </a:rPr>
              <a:t>...     pass</a:t>
            </a:r>
          </a:p>
          <a:p>
            <a:r>
              <a:rPr lang="en-IN" altLang="en-US">
                <a:ea typeface="ＭＳ Ｐゴシック" panose="020B0600070205080204" pitchFamily="34" charset="-128"/>
              </a:rPr>
              <a:t>...</a:t>
            </a:r>
          </a:p>
          <a:p>
            <a:r>
              <a:rPr lang="en-IN" altLang="en-US">
                <a:ea typeface="ＭＳ Ｐゴシック" panose="020B0600070205080204" pitchFamily="34" charset="-128"/>
              </a:rPr>
              <a:t>&gt;&gt;&gt; type(Foo())</a:t>
            </a:r>
          </a:p>
          <a:p>
            <a:r>
              <a:rPr lang="en-IN" altLang="en-US">
                <a:ea typeface="ＭＳ Ｐゴシック" panose="020B0600070205080204" pitchFamily="34" charset="-128"/>
              </a:rPr>
              <a:t>&lt;class '__main__.Foo'&gt;</a:t>
            </a:r>
          </a:p>
        </p:txBody>
      </p:sp>
      <p:sp>
        <p:nvSpPr>
          <p:cNvPr id="174084"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4085"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AF7DBF9-598D-41AA-8AC2-BA6E1BB14C29}" type="slidenum">
              <a:rPr lang="en-US" altLang="en-US" sz="1400" smtClean="0"/>
              <a:pPr>
                <a:spcBef>
                  <a:spcPct val="0"/>
                </a:spcBef>
                <a:buFontTx/>
                <a:buNone/>
              </a:pPr>
              <a:t>338</a:t>
            </a:fld>
            <a:endParaRPr lang="en-US" altLang="en-US" sz="1400"/>
          </a:p>
        </p:txBody>
      </p:sp>
    </p:spTree>
    <p:extLst>
      <p:ext uri="{BB962C8B-B14F-4D97-AF65-F5344CB8AC3E}">
        <p14:creationId xmlns:p14="http://schemas.microsoft.com/office/powerpoint/2010/main" val="425012702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p:cNvSpPr>
            <a:spLocks noGrp="1"/>
          </p:cNvSpPr>
          <p:nvPr>
            <p:ph type="title"/>
          </p:nvPr>
        </p:nvSpPr>
        <p:spPr/>
        <p:txBody>
          <a:bodyPr/>
          <a:lstStyle/>
          <a:p>
            <a:r>
              <a:rPr lang="en-IN" altLang="en-US">
                <a:ea typeface="ＭＳ Ｐゴシック" panose="020B0600070205080204" pitchFamily="34" charset="-128"/>
              </a:rPr>
              <a:t>Dynamic Meta class</a:t>
            </a:r>
          </a:p>
        </p:txBody>
      </p:sp>
      <p:sp>
        <p:nvSpPr>
          <p:cNvPr id="175107" name="Content Placeholder 2"/>
          <p:cNvSpPr>
            <a:spLocks noGrp="1"/>
          </p:cNvSpPr>
          <p:nvPr>
            <p:ph idx="4294967295"/>
          </p:nvPr>
        </p:nvSpPr>
        <p:spPr>
          <a:xfrm>
            <a:off x="533400" y="1676400"/>
            <a:ext cx="8077200" cy="4572000"/>
          </a:xfrm>
          <a:prstGeom prst="rect">
            <a:avLst/>
          </a:prstGeom>
        </p:spPr>
        <p:txBody>
          <a:bodyPr/>
          <a:lstStyle/>
          <a:p>
            <a:r>
              <a:rPr lang="en-US" altLang="en-US">
                <a:ea typeface="ＭＳ Ｐゴシック" panose="020B0600070205080204" pitchFamily="34" charset="-128"/>
              </a:rPr>
              <a:t>You can also call type() with three arguments—type(&lt;name&gt;, &lt;bases&gt;, &lt;dct&gt;):</a:t>
            </a:r>
          </a:p>
          <a:p>
            <a:r>
              <a:rPr lang="en-US" altLang="en-US">
                <a:ea typeface="ＭＳ Ｐゴシック" panose="020B0600070205080204" pitchFamily="34" charset="-128"/>
              </a:rPr>
              <a:t>&lt;name&gt; specifies the class name. This becomes the __name__ attribute of the class.</a:t>
            </a:r>
          </a:p>
          <a:p>
            <a:r>
              <a:rPr lang="en-US" altLang="en-US">
                <a:ea typeface="ＭＳ Ｐゴシック" panose="020B0600070205080204" pitchFamily="34" charset="-128"/>
              </a:rPr>
              <a:t>&lt;bases&gt; specifies a tuple of the base classes from which the class inherits. This becomes the __bases__ attribute of the class.</a:t>
            </a:r>
          </a:p>
          <a:p>
            <a:r>
              <a:rPr lang="en-US" altLang="en-US">
                <a:ea typeface="ＭＳ Ｐゴシック" panose="020B0600070205080204" pitchFamily="34" charset="-128"/>
              </a:rPr>
              <a:t>&lt;dct&gt; specifies a namespace dictionary containing definitions for the class body. This becomes the __dict__ attribute of the class.</a:t>
            </a:r>
            <a:endParaRPr lang="en-IN" altLang="en-US">
              <a:ea typeface="ＭＳ Ｐゴシック" panose="020B0600070205080204" pitchFamily="34" charset="-128"/>
            </a:endParaRPr>
          </a:p>
        </p:txBody>
      </p:sp>
      <p:sp>
        <p:nvSpPr>
          <p:cNvPr id="175108"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5109"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DFE82E06-C72F-4322-B161-B8EF71D149E6}" type="slidenum">
              <a:rPr lang="en-US" altLang="en-US" sz="1400" smtClean="0"/>
              <a:pPr>
                <a:spcBef>
                  <a:spcPct val="0"/>
                </a:spcBef>
                <a:buFontTx/>
                <a:buNone/>
              </a:pPr>
              <a:t>339</a:t>
            </a:fld>
            <a:endParaRPr lang="en-US" altLang="en-US" sz="1400"/>
          </a:p>
        </p:txBody>
      </p:sp>
    </p:spTree>
    <p:extLst>
      <p:ext uri="{BB962C8B-B14F-4D97-AF65-F5344CB8AC3E}">
        <p14:creationId xmlns:p14="http://schemas.microsoft.com/office/powerpoint/2010/main" val="3911169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15C1C7A1-A78E-0639-F269-07512391E912}"/>
              </a:ext>
            </a:extLst>
          </p:cNvPr>
          <p:cNvSpPr>
            <a:spLocks noGrp="1" noChangeArrowheads="1"/>
          </p:cNvSpPr>
          <p:nvPr>
            <p:ph type="title"/>
          </p:nvPr>
        </p:nvSpPr>
        <p:spPr/>
        <p:txBody>
          <a:bodyPr/>
          <a:lstStyle/>
          <a:p>
            <a:r>
              <a:rPr lang="en-US" altLang="en-US" b="1">
                <a:ea typeface="ＭＳ Ｐゴシック" panose="020B0600070205080204" pitchFamily="34" charset="-128"/>
              </a:rPr>
              <a:t>Reserved Words</a:t>
            </a:r>
            <a:endParaRPr lang="en-US" altLang="en-US">
              <a:ea typeface="ＭＳ Ｐゴシック" panose="020B0600070205080204" pitchFamily="34" charset="-128"/>
            </a:endParaRPr>
          </a:p>
        </p:txBody>
      </p:sp>
      <p:sp>
        <p:nvSpPr>
          <p:cNvPr id="56324" name="Slide Number Placeholder 4">
            <a:extLst>
              <a:ext uri="{FF2B5EF4-FFF2-40B4-BE49-F238E27FC236}">
                <a16:creationId xmlns:a16="http://schemas.microsoft.com/office/drawing/2014/main" id="{5C26DAF3-D211-B113-41A0-189602CF6459}"/>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8E97A37-A97C-411F-9C89-35746A8889CB}" type="slidenum">
              <a:rPr lang="en-US" altLang="en-US" sz="1400"/>
              <a:pPr>
                <a:spcBef>
                  <a:spcPct val="0"/>
                </a:spcBef>
                <a:buFontTx/>
                <a:buNone/>
              </a:pPr>
              <a:t>34</a:t>
            </a:fld>
            <a:endParaRPr lang="en-US" altLang="en-US" sz="1400"/>
          </a:p>
        </p:txBody>
      </p:sp>
      <p:graphicFrame>
        <p:nvGraphicFramePr>
          <p:cNvPr id="6" name="Table 5">
            <a:extLst>
              <a:ext uri="{FF2B5EF4-FFF2-40B4-BE49-F238E27FC236}">
                <a16:creationId xmlns:a16="http://schemas.microsoft.com/office/drawing/2014/main" id="{801DEF7B-A1E0-3D06-588B-2CD1245D22E5}"/>
              </a:ext>
            </a:extLst>
          </p:cNvPr>
          <p:cNvGraphicFramePr>
            <a:graphicFrameLocks noGrp="1"/>
          </p:cNvGraphicFramePr>
          <p:nvPr>
            <p:extLst>
              <p:ext uri="{D42A27DB-BD31-4B8C-83A1-F6EECF244321}">
                <p14:modId xmlns:p14="http://schemas.microsoft.com/office/powerpoint/2010/main" val="2974389780"/>
              </p:ext>
            </p:extLst>
          </p:nvPr>
        </p:nvGraphicFramePr>
        <p:xfrm>
          <a:off x="619125" y="1377950"/>
          <a:ext cx="7989888" cy="4895850"/>
        </p:xfrm>
        <a:graphic>
          <a:graphicData uri="http://schemas.openxmlformats.org/drawingml/2006/table">
            <a:tbl>
              <a:tblPr/>
              <a:tblGrid>
                <a:gridCol w="2663296">
                  <a:extLst>
                    <a:ext uri="{9D8B030D-6E8A-4147-A177-3AD203B41FA5}">
                      <a16:colId xmlns:a16="http://schemas.microsoft.com/office/drawing/2014/main" val="20000"/>
                    </a:ext>
                  </a:extLst>
                </a:gridCol>
                <a:gridCol w="2663296">
                  <a:extLst>
                    <a:ext uri="{9D8B030D-6E8A-4147-A177-3AD203B41FA5}">
                      <a16:colId xmlns:a16="http://schemas.microsoft.com/office/drawing/2014/main" val="20001"/>
                    </a:ext>
                  </a:extLst>
                </a:gridCol>
                <a:gridCol w="2663296">
                  <a:extLst>
                    <a:ext uri="{9D8B030D-6E8A-4147-A177-3AD203B41FA5}">
                      <a16:colId xmlns:a16="http://schemas.microsoft.com/office/drawing/2014/main" val="20002"/>
                    </a:ext>
                  </a:extLst>
                </a:gridCol>
              </a:tblGrid>
              <a:tr h="489585">
                <a:tc>
                  <a:txBody>
                    <a:bodyPr/>
                    <a:lstStyle/>
                    <a:p>
                      <a:r>
                        <a:rPr lang="en-US" sz="1800" dirty="0"/>
                        <a:t>and</a:t>
                      </a:r>
                    </a:p>
                  </a:txBody>
                  <a:tcPr marL="91434" marR="91434" marT="45723" marB="45723" anchor="ctr">
                    <a:lnL>
                      <a:noFill/>
                    </a:lnL>
                    <a:lnR>
                      <a:noFill/>
                    </a:lnR>
                    <a:lnT>
                      <a:noFill/>
                    </a:lnT>
                    <a:lnB>
                      <a:noFill/>
                    </a:lnB>
                  </a:tcPr>
                </a:tc>
                <a:tc>
                  <a:txBody>
                    <a:bodyPr/>
                    <a:lstStyle/>
                    <a:p>
                      <a:r>
                        <a:rPr lang="en-US" sz="1800" dirty="0"/>
                        <a:t>exec</a:t>
                      </a:r>
                    </a:p>
                  </a:txBody>
                  <a:tcPr marL="91434" marR="91434" marT="45723" marB="45723" anchor="ctr">
                    <a:lnL>
                      <a:noFill/>
                    </a:lnL>
                    <a:lnR>
                      <a:noFill/>
                    </a:lnR>
                    <a:lnT>
                      <a:noFill/>
                    </a:lnT>
                    <a:lnB>
                      <a:noFill/>
                    </a:lnB>
                  </a:tcPr>
                </a:tc>
                <a:tc>
                  <a:txBody>
                    <a:bodyPr/>
                    <a:lstStyle/>
                    <a:p>
                      <a:r>
                        <a:rPr lang="en-US" sz="1800"/>
                        <a:t>not</a:t>
                      </a:r>
                    </a:p>
                  </a:txBody>
                  <a:tcPr marL="91434" marR="91434" marT="45723" marB="45723" anchor="ctr">
                    <a:lnL>
                      <a:noFill/>
                    </a:lnL>
                    <a:lnR>
                      <a:noFill/>
                    </a:lnR>
                    <a:lnT>
                      <a:noFill/>
                    </a:lnT>
                    <a:lnB>
                      <a:noFill/>
                    </a:lnB>
                  </a:tcPr>
                </a:tc>
                <a:extLst>
                  <a:ext uri="{0D108BD9-81ED-4DB2-BD59-A6C34878D82A}">
                    <a16:rowId xmlns:a16="http://schemas.microsoft.com/office/drawing/2014/main" val="10000"/>
                  </a:ext>
                </a:extLst>
              </a:tr>
              <a:tr h="489585">
                <a:tc>
                  <a:txBody>
                    <a:bodyPr/>
                    <a:lstStyle/>
                    <a:p>
                      <a:r>
                        <a:rPr lang="en-US" sz="1800"/>
                        <a:t>assert</a:t>
                      </a:r>
                    </a:p>
                  </a:txBody>
                  <a:tcPr marL="91434" marR="91434" marT="45723" marB="45723" anchor="ctr">
                    <a:lnL>
                      <a:noFill/>
                    </a:lnL>
                    <a:lnR>
                      <a:noFill/>
                    </a:lnR>
                    <a:lnT>
                      <a:noFill/>
                    </a:lnT>
                    <a:lnB>
                      <a:noFill/>
                    </a:lnB>
                  </a:tcPr>
                </a:tc>
                <a:tc>
                  <a:txBody>
                    <a:bodyPr/>
                    <a:lstStyle/>
                    <a:p>
                      <a:r>
                        <a:rPr lang="en-US" sz="1800"/>
                        <a:t>finally</a:t>
                      </a:r>
                    </a:p>
                  </a:txBody>
                  <a:tcPr marL="91434" marR="91434" marT="45723" marB="45723" anchor="ctr">
                    <a:lnL>
                      <a:noFill/>
                    </a:lnL>
                    <a:lnR>
                      <a:noFill/>
                    </a:lnR>
                    <a:lnT>
                      <a:noFill/>
                    </a:lnT>
                    <a:lnB>
                      <a:noFill/>
                    </a:lnB>
                  </a:tcPr>
                </a:tc>
                <a:tc>
                  <a:txBody>
                    <a:bodyPr/>
                    <a:lstStyle/>
                    <a:p>
                      <a:r>
                        <a:rPr lang="en-US" sz="1800"/>
                        <a:t>or</a:t>
                      </a:r>
                    </a:p>
                  </a:txBody>
                  <a:tcPr marL="91434" marR="91434" marT="45723" marB="45723" anchor="ctr">
                    <a:lnL>
                      <a:noFill/>
                    </a:lnL>
                    <a:lnR>
                      <a:noFill/>
                    </a:lnR>
                    <a:lnT>
                      <a:noFill/>
                    </a:lnT>
                    <a:lnB>
                      <a:noFill/>
                    </a:lnB>
                  </a:tcPr>
                </a:tc>
                <a:extLst>
                  <a:ext uri="{0D108BD9-81ED-4DB2-BD59-A6C34878D82A}">
                    <a16:rowId xmlns:a16="http://schemas.microsoft.com/office/drawing/2014/main" val="10001"/>
                  </a:ext>
                </a:extLst>
              </a:tr>
              <a:tr h="489585">
                <a:tc>
                  <a:txBody>
                    <a:bodyPr/>
                    <a:lstStyle/>
                    <a:p>
                      <a:r>
                        <a:rPr lang="en-US" sz="1800" dirty="0"/>
                        <a:t>break</a:t>
                      </a:r>
                    </a:p>
                  </a:txBody>
                  <a:tcPr marL="91434" marR="91434" marT="45723" marB="45723" anchor="ctr">
                    <a:lnL>
                      <a:noFill/>
                    </a:lnL>
                    <a:lnR>
                      <a:noFill/>
                    </a:lnR>
                    <a:lnT>
                      <a:noFill/>
                    </a:lnT>
                    <a:lnB>
                      <a:noFill/>
                    </a:lnB>
                  </a:tcPr>
                </a:tc>
                <a:tc>
                  <a:txBody>
                    <a:bodyPr/>
                    <a:lstStyle/>
                    <a:p>
                      <a:r>
                        <a:rPr lang="en-US" sz="1800"/>
                        <a:t>for</a:t>
                      </a:r>
                    </a:p>
                  </a:txBody>
                  <a:tcPr marL="91434" marR="91434" marT="45723" marB="45723" anchor="ctr">
                    <a:lnL>
                      <a:noFill/>
                    </a:lnL>
                    <a:lnR>
                      <a:noFill/>
                    </a:lnR>
                    <a:lnT>
                      <a:noFill/>
                    </a:lnT>
                    <a:lnB>
                      <a:noFill/>
                    </a:lnB>
                  </a:tcPr>
                </a:tc>
                <a:tc>
                  <a:txBody>
                    <a:bodyPr/>
                    <a:lstStyle/>
                    <a:p>
                      <a:r>
                        <a:rPr lang="en-US" sz="1800"/>
                        <a:t>pass</a:t>
                      </a:r>
                    </a:p>
                  </a:txBody>
                  <a:tcPr marL="91434" marR="91434" marT="45723" marB="45723" anchor="ctr">
                    <a:lnL>
                      <a:noFill/>
                    </a:lnL>
                    <a:lnR>
                      <a:noFill/>
                    </a:lnR>
                    <a:lnT>
                      <a:noFill/>
                    </a:lnT>
                    <a:lnB>
                      <a:noFill/>
                    </a:lnB>
                  </a:tcPr>
                </a:tc>
                <a:extLst>
                  <a:ext uri="{0D108BD9-81ED-4DB2-BD59-A6C34878D82A}">
                    <a16:rowId xmlns:a16="http://schemas.microsoft.com/office/drawing/2014/main" val="10002"/>
                  </a:ext>
                </a:extLst>
              </a:tr>
              <a:tr h="489585">
                <a:tc>
                  <a:txBody>
                    <a:bodyPr/>
                    <a:lstStyle/>
                    <a:p>
                      <a:r>
                        <a:rPr lang="en-US" sz="1800" dirty="0"/>
                        <a:t>class</a:t>
                      </a:r>
                    </a:p>
                  </a:txBody>
                  <a:tcPr marL="91434" marR="91434" marT="45723" marB="45723" anchor="ctr">
                    <a:lnL>
                      <a:noFill/>
                    </a:lnL>
                    <a:lnR>
                      <a:noFill/>
                    </a:lnR>
                    <a:lnT>
                      <a:noFill/>
                    </a:lnT>
                    <a:lnB>
                      <a:noFill/>
                    </a:lnB>
                    <a:solidFill>
                      <a:schemeClr val="bg1"/>
                    </a:solidFill>
                  </a:tcPr>
                </a:tc>
                <a:tc>
                  <a:txBody>
                    <a:bodyPr/>
                    <a:lstStyle/>
                    <a:p>
                      <a:r>
                        <a:rPr lang="en-US" sz="1800"/>
                        <a:t>from</a:t>
                      </a:r>
                    </a:p>
                  </a:txBody>
                  <a:tcPr marL="91434" marR="91434" marT="45723" marB="45723" anchor="ctr">
                    <a:lnL>
                      <a:noFill/>
                    </a:lnL>
                    <a:lnR>
                      <a:noFill/>
                    </a:lnR>
                    <a:lnT>
                      <a:noFill/>
                    </a:lnT>
                    <a:lnB>
                      <a:noFill/>
                    </a:lnB>
                  </a:tcPr>
                </a:tc>
                <a:tc>
                  <a:txBody>
                    <a:bodyPr/>
                    <a:lstStyle/>
                    <a:p>
                      <a:r>
                        <a:rPr lang="en-US" sz="1800"/>
                        <a:t>print</a:t>
                      </a:r>
                    </a:p>
                  </a:txBody>
                  <a:tcPr marL="91434" marR="91434" marT="45723" marB="45723" anchor="ctr">
                    <a:lnL>
                      <a:noFill/>
                    </a:lnL>
                    <a:lnR>
                      <a:noFill/>
                    </a:lnR>
                    <a:lnT>
                      <a:noFill/>
                    </a:lnT>
                    <a:lnB>
                      <a:noFill/>
                    </a:lnB>
                  </a:tcPr>
                </a:tc>
                <a:extLst>
                  <a:ext uri="{0D108BD9-81ED-4DB2-BD59-A6C34878D82A}">
                    <a16:rowId xmlns:a16="http://schemas.microsoft.com/office/drawing/2014/main" val="10003"/>
                  </a:ext>
                </a:extLst>
              </a:tr>
              <a:tr h="489585">
                <a:tc>
                  <a:txBody>
                    <a:bodyPr/>
                    <a:lstStyle/>
                    <a:p>
                      <a:r>
                        <a:rPr lang="en-US" sz="1800"/>
                        <a:t>continue</a:t>
                      </a:r>
                    </a:p>
                  </a:txBody>
                  <a:tcPr marL="91434" marR="91434" marT="45723" marB="45723" anchor="ctr">
                    <a:lnL>
                      <a:noFill/>
                    </a:lnL>
                    <a:lnR>
                      <a:noFill/>
                    </a:lnR>
                    <a:lnT>
                      <a:noFill/>
                    </a:lnT>
                    <a:lnB>
                      <a:noFill/>
                    </a:lnB>
                  </a:tcPr>
                </a:tc>
                <a:tc>
                  <a:txBody>
                    <a:bodyPr/>
                    <a:lstStyle/>
                    <a:p>
                      <a:r>
                        <a:rPr lang="en-US" sz="1800"/>
                        <a:t>global</a:t>
                      </a:r>
                    </a:p>
                  </a:txBody>
                  <a:tcPr marL="91434" marR="91434" marT="45723" marB="45723" anchor="ctr">
                    <a:lnL>
                      <a:noFill/>
                    </a:lnL>
                    <a:lnR>
                      <a:noFill/>
                    </a:lnR>
                    <a:lnT>
                      <a:noFill/>
                    </a:lnT>
                    <a:lnB>
                      <a:noFill/>
                    </a:lnB>
                  </a:tcPr>
                </a:tc>
                <a:tc>
                  <a:txBody>
                    <a:bodyPr/>
                    <a:lstStyle/>
                    <a:p>
                      <a:r>
                        <a:rPr lang="en-US" sz="1800"/>
                        <a:t>raise</a:t>
                      </a:r>
                    </a:p>
                  </a:txBody>
                  <a:tcPr marL="91434" marR="91434" marT="45723" marB="45723" anchor="ctr">
                    <a:lnL>
                      <a:noFill/>
                    </a:lnL>
                    <a:lnR>
                      <a:noFill/>
                    </a:lnR>
                    <a:lnT>
                      <a:noFill/>
                    </a:lnT>
                    <a:lnB>
                      <a:noFill/>
                    </a:lnB>
                  </a:tcPr>
                </a:tc>
                <a:extLst>
                  <a:ext uri="{0D108BD9-81ED-4DB2-BD59-A6C34878D82A}">
                    <a16:rowId xmlns:a16="http://schemas.microsoft.com/office/drawing/2014/main" val="10004"/>
                  </a:ext>
                </a:extLst>
              </a:tr>
              <a:tr h="489585">
                <a:tc>
                  <a:txBody>
                    <a:bodyPr/>
                    <a:lstStyle/>
                    <a:p>
                      <a:r>
                        <a:rPr lang="en-US" sz="1800"/>
                        <a:t>def</a:t>
                      </a:r>
                    </a:p>
                  </a:txBody>
                  <a:tcPr marL="91434" marR="91434" marT="45723" marB="45723" anchor="ctr">
                    <a:lnL>
                      <a:noFill/>
                    </a:lnL>
                    <a:lnR>
                      <a:noFill/>
                    </a:lnR>
                    <a:lnT>
                      <a:noFill/>
                    </a:lnT>
                    <a:lnB>
                      <a:noFill/>
                    </a:lnB>
                  </a:tcPr>
                </a:tc>
                <a:tc>
                  <a:txBody>
                    <a:bodyPr/>
                    <a:lstStyle/>
                    <a:p>
                      <a:r>
                        <a:rPr lang="en-US" sz="1800"/>
                        <a:t>if</a:t>
                      </a:r>
                    </a:p>
                  </a:txBody>
                  <a:tcPr marL="91434" marR="91434" marT="45723" marB="45723" anchor="ctr">
                    <a:lnL>
                      <a:noFill/>
                    </a:lnL>
                    <a:lnR>
                      <a:noFill/>
                    </a:lnR>
                    <a:lnT>
                      <a:noFill/>
                    </a:lnT>
                    <a:lnB>
                      <a:noFill/>
                    </a:lnB>
                  </a:tcPr>
                </a:tc>
                <a:tc>
                  <a:txBody>
                    <a:bodyPr/>
                    <a:lstStyle/>
                    <a:p>
                      <a:r>
                        <a:rPr lang="en-US" sz="1800"/>
                        <a:t>return</a:t>
                      </a:r>
                    </a:p>
                  </a:txBody>
                  <a:tcPr marL="91434" marR="91434" marT="45723" marB="45723" anchor="ctr">
                    <a:lnL>
                      <a:noFill/>
                    </a:lnL>
                    <a:lnR>
                      <a:noFill/>
                    </a:lnR>
                    <a:lnT>
                      <a:noFill/>
                    </a:lnT>
                    <a:lnB>
                      <a:noFill/>
                    </a:lnB>
                  </a:tcPr>
                </a:tc>
                <a:extLst>
                  <a:ext uri="{0D108BD9-81ED-4DB2-BD59-A6C34878D82A}">
                    <a16:rowId xmlns:a16="http://schemas.microsoft.com/office/drawing/2014/main" val="10005"/>
                  </a:ext>
                </a:extLst>
              </a:tr>
              <a:tr h="489585">
                <a:tc>
                  <a:txBody>
                    <a:bodyPr/>
                    <a:lstStyle/>
                    <a:p>
                      <a:r>
                        <a:rPr lang="en-US" sz="1800"/>
                        <a:t>del</a:t>
                      </a:r>
                    </a:p>
                  </a:txBody>
                  <a:tcPr marL="91434" marR="91434" marT="45723" marB="45723" anchor="ctr">
                    <a:lnL>
                      <a:noFill/>
                    </a:lnL>
                    <a:lnR>
                      <a:noFill/>
                    </a:lnR>
                    <a:lnT>
                      <a:noFill/>
                    </a:lnT>
                    <a:lnB>
                      <a:noFill/>
                    </a:lnB>
                  </a:tcPr>
                </a:tc>
                <a:tc>
                  <a:txBody>
                    <a:bodyPr/>
                    <a:lstStyle/>
                    <a:p>
                      <a:r>
                        <a:rPr lang="en-US" sz="1800"/>
                        <a:t>import</a:t>
                      </a:r>
                    </a:p>
                  </a:txBody>
                  <a:tcPr marL="91434" marR="91434" marT="45723" marB="45723" anchor="ctr">
                    <a:lnL>
                      <a:noFill/>
                    </a:lnL>
                    <a:lnR>
                      <a:noFill/>
                    </a:lnR>
                    <a:lnT>
                      <a:noFill/>
                    </a:lnT>
                    <a:lnB>
                      <a:noFill/>
                    </a:lnB>
                  </a:tcPr>
                </a:tc>
                <a:tc>
                  <a:txBody>
                    <a:bodyPr/>
                    <a:lstStyle/>
                    <a:p>
                      <a:r>
                        <a:rPr lang="en-US" sz="1800"/>
                        <a:t>try</a:t>
                      </a:r>
                    </a:p>
                  </a:txBody>
                  <a:tcPr marL="91434" marR="91434" marT="45723" marB="45723" anchor="ctr">
                    <a:lnL>
                      <a:noFill/>
                    </a:lnL>
                    <a:lnR>
                      <a:noFill/>
                    </a:lnR>
                    <a:lnT>
                      <a:noFill/>
                    </a:lnT>
                    <a:lnB>
                      <a:noFill/>
                    </a:lnB>
                  </a:tcPr>
                </a:tc>
                <a:extLst>
                  <a:ext uri="{0D108BD9-81ED-4DB2-BD59-A6C34878D82A}">
                    <a16:rowId xmlns:a16="http://schemas.microsoft.com/office/drawing/2014/main" val="10006"/>
                  </a:ext>
                </a:extLst>
              </a:tr>
              <a:tr h="489585">
                <a:tc>
                  <a:txBody>
                    <a:bodyPr/>
                    <a:lstStyle/>
                    <a:p>
                      <a:r>
                        <a:rPr lang="en-US" sz="1800"/>
                        <a:t>elif</a:t>
                      </a:r>
                    </a:p>
                  </a:txBody>
                  <a:tcPr marL="91434" marR="91434" marT="45723" marB="45723" anchor="ctr">
                    <a:lnL>
                      <a:noFill/>
                    </a:lnL>
                    <a:lnR>
                      <a:noFill/>
                    </a:lnR>
                    <a:lnT>
                      <a:noFill/>
                    </a:lnT>
                    <a:lnB>
                      <a:noFill/>
                    </a:lnB>
                  </a:tcPr>
                </a:tc>
                <a:tc>
                  <a:txBody>
                    <a:bodyPr/>
                    <a:lstStyle/>
                    <a:p>
                      <a:r>
                        <a:rPr lang="en-US" sz="1800"/>
                        <a:t>in</a:t>
                      </a:r>
                    </a:p>
                  </a:txBody>
                  <a:tcPr marL="91434" marR="91434" marT="45723" marB="45723" anchor="ctr">
                    <a:lnL>
                      <a:noFill/>
                    </a:lnL>
                    <a:lnR>
                      <a:noFill/>
                    </a:lnR>
                    <a:lnT>
                      <a:noFill/>
                    </a:lnT>
                    <a:lnB>
                      <a:noFill/>
                    </a:lnB>
                  </a:tcPr>
                </a:tc>
                <a:tc>
                  <a:txBody>
                    <a:bodyPr/>
                    <a:lstStyle/>
                    <a:p>
                      <a:r>
                        <a:rPr lang="en-US" sz="1800"/>
                        <a:t>while</a:t>
                      </a:r>
                    </a:p>
                  </a:txBody>
                  <a:tcPr marL="91434" marR="91434" marT="45723" marB="45723" anchor="ctr">
                    <a:lnL>
                      <a:noFill/>
                    </a:lnL>
                    <a:lnR>
                      <a:noFill/>
                    </a:lnR>
                    <a:lnT>
                      <a:noFill/>
                    </a:lnT>
                    <a:lnB>
                      <a:noFill/>
                    </a:lnB>
                  </a:tcPr>
                </a:tc>
                <a:extLst>
                  <a:ext uri="{0D108BD9-81ED-4DB2-BD59-A6C34878D82A}">
                    <a16:rowId xmlns:a16="http://schemas.microsoft.com/office/drawing/2014/main" val="10007"/>
                  </a:ext>
                </a:extLst>
              </a:tr>
              <a:tr h="489585">
                <a:tc>
                  <a:txBody>
                    <a:bodyPr/>
                    <a:lstStyle/>
                    <a:p>
                      <a:r>
                        <a:rPr lang="en-US" sz="1800"/>
                        <a:t>else</a:t>
                      </a:r>
                    </a:p>
                  </a:txBody>
                  <a:tcPr marL="91434" marR="91434" marT="45723" marB="45723" anchor="ctr">
                    <a:lnL>
                      <a:noFill/>
                    </a:lnL>
                    <a:lnR>
                      <a:noFill/>
                    </a:lnR>
                    <a:lnT>
                      <a:noFill/>
                    </a:lnT>
                    <a:lnB>
                      <a:noFill/>
                    </a:lnB>
                  </a:tcPr>
                </a:tc>
                <a:tc>
                  <a:txBody>
                    <a:bodyPr/>
                    <a:lstStyle/>
                    <a:p>
                      <a:r>
                        <a:rPr lang="en-US" sz="1800"/>
                        <a:t>is</a:t>
                      </a:r>
                    </a:p>
                  </a:txBody>
                  <a:tcPr marL="91434" marR="91434" marT="45723" marB="45723" anchor="ctr">
                    <a:lnL>
                      <a:noFill/>
                    </a:lnL>
                    <a:lnR>
                      <a:noFill/>
                    </a:lnR>
                    <a:lnT>
                      <a:noFill/>
                    </a:lnT>
                    <a:lnB>
                      <a:noFill/>
                    </a:lnB>
                  </a:tcPr>
                </a:tc>
                <a:tc>
                  <a:txBody>
                    <a:bodyPr/>
                    <a:lstStyle/>
                    <a:p>
                      <a:r>
                        <a:rPr lang="en-US" sz="1800"/>
                        <a:t>with </a:t>
                      </a:r>
                    </a:p>
                  </a:txBody>
                  <a:tcPr marL="91434" marR="91434" marT="45723" marB="45723" anchor="ctr">
                    <a:lnL>
                      <a:noFill/>
                    </a:lnL>
                    <a:lnR>
                      <a:noFill/>
                    </a:lnR>
                    <a:lnT>
                      <a:noFill/>
                    </a:lnT>
                    <a:lnB>
                      <a:noFill/>
                    </a:lnB>
                  </a:tcPr>
                </a:tc>
                <a:extLst>
                  <a:ext uri="{0D108BD9-81ED-4DB2-BD59-A6C34878D82A}">
                    <a16:rowId xmlns:a16="http://schemas.microsoft.com/office/drawing/2014/main" val="10008"/>
                  </a:ext>
                </a:extLst>
              </a:tr>
              <a:tr h="489585">
                <a:tc>
                  <a:txBody>
                    <a:bodyPr/>
                    <a:lstStyle/>
                    <a:p>
                      <a:r>
                        <a:rPr lang="en-US" sz="1800"/>
                        <a:t>except</a:t>
                      </a:r>
                    </a:p>
                  </a:txBody>
                  <a:tcPr marL="91434" marR="91434" marT="45723" marB="45723" anchor="ctr">
                    <a:lnL>
                      <a:noFill/>
                    </a:lnL>
                    <a:lnR>
                      <a:noFill/>
                    </a:lnR>
                    <a:lnT>
                      <a:noFill/>
                    </a:lnT>
                    <a:lnB>
                      <a:noFill/>
                    </a:lnB>
                  </a:tcPr>
                </a:tc>
                <a:tc>
                  <a:txBody>
                    <a:bodyPr/>
                    <a:lstStyle/>
                    <a:p>
                      <a:r>
                        <a:rPr lang="en-US" sz="1800"/>
                        <a:t>lambda</a:t>
                      </a:r>
                    </a:p>
                  </a:txBody>
                  <a:tcPr marL="91434" marR="91434" marT="45723" marB="45723" anchor="ctr">
                    <a:lnL>
                      <a:noFill/>
                    </a:lnL>
                    <a:lnR>
                      <a:noFill/>
                    </a:lnR>
                    <a:lnT>
                      <a:noFill/>
                    </a:lnT>
                    <a:lnB>
                      <a:noFill/>
                    </a:lnB>
                  </a:tcPr>
                </a:tc>
                <a:tc>
                  <a:txBody>
                    <a:bodyPr/>
                    <a:lstStyle/>
                    <a:p>
                      <a:r>
                        <a:rPr lang="en-US" sz="1800" dirty="0"/>
                        <a:t>yield</a:t>
                      </a:r>
                    </a:p>
                  </a:txBody>
                  <a:tcPr marL="91434" marR="91434" marT="45723" marB="45723" anchor="ctr">
                    <a:lnL>
                      <a:noFill/>
                    </a:lnL>
                    <a:lnR>
                      <a:noFill/>
                    </a:lnR>
                    <a:lnT>
                      <a:noFill/>
                    </a:lnT>
                    <a:lnB>
                      <a:noFill/>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lstStyle/>
          <a:p>
            <a:r>
              <a:rPr lang="en-IN" altLang="en-US">
                <a:ea typeface="ＭＳ Ｐゴシック" panose="020B0600070205080204" pitchFamily="34" charset="-128"/>
              </a:rPr>
              <a:t>Dynamic Meta class</a:t>
            </a:r>
          </a:p>
        </p:txBody>
      </p:sp>
      <p:sp>
        <p:nvSpPr>
          <p:cNvPr id="176131" name="Content Placeholder 2"/>
          <p:cNvSpPr>
            <a:spLocks noGrp="1"/>
          </p:cNvSpPr>
          <p:nvPr>
            <p:ph idx="4294967295"/>
          </p:nvPr>
        </p:nvSpPr>
        <p:spPr>
          <a:xfrm>
            <a:off x="533400" y="1676400"/>
            <a:ext cx="8077200" cy="4572000"/>
          </a:xfrm>
          <a:prstGeom prst="rect">
            <a:avLst/>
          </a:prstGeom>
        </p:spPr>
        <p:txBody>
          <a:bodyPr/>
          <a:lstStyle/>
          <a:p>
            <a:r>
              <a:rPr lang="en-US" altLang="en-US">
                <a:ea typeface="ＭＳ Ｐゴシック" panose="020B0600070205080204" pitchFamily="34" charset="-128"/>
              </a:rPr>
              <a:t>&gt;&gt;&gt; Bar = type('Bar', (Foo,), dict(attr=100))</a:t>
            </a:r>
          </a:p>
          <a:p>
            <a:r>
              <a:rPr lang="en-US" altLang="en-US">
                <a:ea typeface="ＭＳ Ｐゴシック" panose="020B0600070205080204" pitchFamily="34" charset="-128"/>
              </a:rPr>
              <a:t>&gt;&gt;&gt; x = Bar()</a:t>
            </a:r>
          </a:p>
          <a:p>
            <a:r>
              <a:rPr lang="en-US" altLang="en-US">
                <a:ea typeface="ＭＳ Ｐゴシック" panose="020B0600070205080204" pitchFamily="34" charset="-128"/>
              </a:rPr>
              <a:t>&gt;&gt;&gt; x.attr</a:t>
            </a:r>
          </a:p>
          <a:p>
            <a:r>
              <a:rPr lang="en-US" altLang="en-US">
                <a:ea typeface="ＭＳ Ｐゴシック" panose="020B0600070205080204" pitchFamily="34" charset="-128"/>
              </a:rPr>
              <a:t>100</a:t>
            </a:r>
          </a:p>
          <a:p>
            <a:r>
              <a:rPr lang="en-US" altLang="en-US">
                <a:ea typeface="ＭＳ Ｐゴシック" panose="020B0600070205080204" pitchFamily="34" charset="-128"/>
              </a:rPr>
              <a:t>&gt;&gt;&gt; x.__class__</a:t>
            </a:r>
          </a:p>
          <a:p>
            <a:r>
              <a:rPr lang="en-US" altLang="en-US">
                <a:ea typeface="ＭＳ Ｐゴシック" panose="020B0600070205080204" pitchFamily="34" charset="-128"/>
              </a:rPr>
              <a:t>&lt;class '__main__.Bar'&gt;</a:t>
            </a:r>
          </a:p>
          <a:p>
            <a:r>
              <a:rPr lang="en-US" altLang="en-US">
                <a:ea typeface="ＭＳ Ｐゴシック" panose="020B0600070205080204" pitchFamily="34" charset="-128"/>
              </a:rPr>
              <a:t>&gt;&gt;&gt; x.__class__.__bases__</a:t>
            </a:r>
          </a:p>
          <a:p>
            <a:r>
              <a:rPr lang="en-US" altLang="en-US">
                <a:ea typeface="ＭＳ Ｐゴシック" panose="020B0600070205080204" pitchFamily="34" charset="-128"/>
              </a:rPr>
              <a:t>(&lt;class '__main__.Foo'&gt;,)</a:t>
            </a:r>
            <a:endParaRPr lang="en-IN" altLang="en-US">
              <a:ea typeface="ＭＳ Ｐゴシック" panose="020B0600070205080204" pitchFamily="34" charset="-128"/>
            </a:endParaRPr>
          </a:p>
        </p:txBody>
      </p:sp>
      <p:sp>
        <p:nvSpPr>
          <p:cNvPr id="176132" name="Footer Placeholder 3"/>
          <p:cNvSpPr>
            <a:spLocks noGrp="1"/>
          </p:cNvSpPr>
          <p:nvPr>
            <p:ph type="ftr" sz="quarter" idx="4294967295"/>
          </p:nvPr>
        </p:nvSpPr>
        <p:spPr>
          <a:xfrm>
            <a:off x="533400" y="6324600"/>
            <a:ext cx="586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1400"/>
              <a:t>Guide to Programming with Python</a:t>
            </a:r>
          </a:p>
        </p:txBody>
      </p:sp>
      <p:sp>
        <p:nvSpPr>
          <p:cNvPr id="176133" name="Slide Number Placeholder 4"/>
          <p:cNvSpPr>
            <a:spLocks noGrp="1"/>
          </p:cNvSpPr>
          <p:nvPr>
            <p:ph type="sldNum" sz="quarter" idx="4294967295"/>
          </p:nvPr>
        </p:nvSpPr>
        <p:spPr>
          <a:xfrm>
            <a:off x="6553200" y="6324600"/>
            <a:ext cx="2057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FF4EFFC8-887B-4D7D-A0B2-81A8C298DD78}" type="slidenum">
              <a:rPr lang="en-US" altLang="en-US" sz="1400" smtClean="0"/>
              <a:pPr>
                <a:spcBef>
                  <a:spcPct val="0"/>
                </a:spcBef>
                <a:buFontTx/>
                <a:buNone/>
              </a:pPr>
              <a:t>340</a:t>
            </a:fld>
            <a:endParaRPr lang="en-US" altLang="en-US" sz="1400"/>
          </a:p>
        </p:txBody>
      </p:sp>
    </p:spTree>
    <p:extLst>
      <p:ext uri="{BB962C8B-B14F-4D97-AF65-F5344CB8AC3E}">
        <p14:creationId xmlns:p14="http://schemas.microsoft.com/office/powerpoint/2010/main" val="343624424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computing, a process is an instance of a computer program that is being executed. </a:t>
            </a:r>
          </a:p>
          <a:p>
            <a:r>
              <a:rPr lang="en-US" dirty="0"/>
              <a:t>Any process has 3 basic components:</a:t>
            </a:r>
          </a:p>
          <a:p>
            <a:r>
              <a:rPr lang="en-US" dirty="0"/>
              <a:t>An executable program.</a:t>
            </a:r>
          </a:p>
          <a:p>
            <a:r>
              <a:rPr lang="en-US" dirty="0"/>
              <a:t>The associated data needed by the program (variables, work space, buffers, etc.)</a:t>
            </a:r>
          </a:p>
          <a:p>
            <a:r>
              <a:rPr lang="en-US" dirty="0"/>
              <a:t>The execution context of the program (State of process)</a:t>
            </a:r>
            <a:endParaRPr lang="en-IN" dirty="0"/>
          </a:p>
        </p:txBody>
      </p:sp>
      <p:sp>
        <p:nvSpPr>
          <p:cNvPr id="3" name="Title 2"/>
          <p:cNvSpPr>
            <a:spLocks noGrp="1"/>
          </p:cNvSpPr>
          <p:nvPr>
            <p:ph type="title"/>
          </p:nvPr>
        </p:nvSpPr>
        <p:spPr/>
        <p:txBody>
          <a:bodyPr/>
          <a:lstStyle/>
          <a:p>
            <a:r>
              <a:rPr lang="en-IN" dirty="0"/>
              <a:t>Threads</a:t>
            </a:r>
          </a:p>
        </p:txBody>
      </p:sp>
    </p:spTree>
    <p:extLst>
      <p:ext uri="{BB962C8B-B14F-4D97-AF65-F5344CB8AC3E}">
        <p14:creationId xmlns:p14="http://schemas.microsoft.com/office/powerpoint/2010/main" val="204646533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thread is an entity within a process that can be scheduled for execution. Also, it is the smallest unit of processing that can be performed in an OS (Operating System).</a:t>
            </a:r>
          </a:p>
          <a:p>
            <a:r>
              <a:rPr lang="en-US" dirty="0"/>
              <a:t>In simple words, a thread is a sequence of such instructions within a program that can be executed independently of other code. For simplicity, you can assume that a thread is simply a subset of a process!</a:t>
            </a:r>
          </a:p>
          <a:p>
            <a:endParaRPr lang="en-IN" dirty="0"/>
          </a:p>
        </p:txBody>
      </p:sp>
      <p:sp>
        <p:nvSpPr>
          <p:cNvPr id="3" name="Title 2"/>
          <p:cNvSpPr>
            <a:spLocks noGrp="1"/>
          </p:cNvSpPr>
          <p:nvPr>
            <p:ph type="title"/>
          </p:nvPr>
        </p:nvSpPr>
        <p:spPr/>
        <p:txBody>
          <a:bodyPr/>
          <a:lstStyle/>
          <a:p>
            <a:r>
              <a:rPr lang="en-IN" dirty="0"/>
              <a:t>Threads</a:t>
            </a:r>
          </a:p>
        </p:txBody>
      </p:sp>
    </p:spTree>
    <p:extLst>
      <p:ext uri="{BB962C8B-B14F-4D97-AF65-F5344CB8AC3E}">
        <p14:creationId xmlns:p14="http://schemas.microsoft.com/office/powerpoint/2010/main" val="139222259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A thread contains all this information in a Thread Control Block (TCB):</a:t>
            </a:r>
          </a:p>
          <a:p>
            <a:r>
              <a:rPr lang="en-US" dirty="0"/>
              <a:t>Thread Identifier: Unique id (TID) is assigned to every new thread</a:t>
            </a:r>
          </a:p>
          <a:p>
            <a:r>
              <a:rPr lang="en-US" dirty="0"/>
              <a:t>Stack pointer: Points to thread’s stack in the process. Stack contains the local variables under thread’s scope.</a:t>
            </a:r>
          </a:p>
          <a:p>
            <a:r>
              <a:rPr lang="en-US" dirty="0"/>
              <a:t>Program counter: a register which stores the address of the instruction currently being executed by thread.</a:t>
            </a:r>
          </a:p>
          <a:p>
            <a:r>
              <a:rPr lang="en-US" dirty="0"/>
              <a:t>Thread state: can be running, ready, waiting, start or done.</a:t>
            </a:r>
          </a:p>
          <a:p>
            <a:r>
              <a:rPr lang="en-US" dirty="0"/>
              <a:t>Thread’s register set: registers assigned to thread for computations.</a:t>
            </a:r>
          </a:p>
          <a:p>
            <a:r>
              <a:rPr lang="en-US" dirty="0"/>
              <a:t>Parent process Pointer: A pointer to the Process control block (PCB) of the process that the thread lives on.</a:t>
            </a:r>
            <a:endParaRPr lang="en-IN" dirty="0"/>
          </a:p>
        </p:txBody>
      </p:sp>
      <p:sp>
        <p:nvSpPr>
          <p:cNvPr id="3" name="Title 2"/>
          <p:cNvSpPr>
            <a:spLocks noGrp="1"/>
          </p:cNvSpPr>
          <p:nvPr>
            <p:ph type="title"/>
          </p:nvPr>
        </p:nvSpPr>
        <p:spPr/>
        <p:txBody>
          <a:bodyPr/>
          <a:lstStyle/>
          <a:p>
            <a:r>
              <a:rPr lang="en-IN" dirty="0"/>
              <a:t>Threads</a:t>
            </a:r>
          </a:p>
        </p:txBody>
      </p:sp>
    </p:spTree>
    <p:extLst>
      <p:ext uri="{BB962C8B-B14F-4D97-AF65-F5344CB8AC3E}">
        <p14:creationId xmlns:p14="http://schemas.microsoft.com/office/powerpoint/2010/main" val="205642368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Threads</a:t>
            </a:r>
          </a:p>
        </p:txBody>
      </p:sp>
      <p:pic>
        <p:nvPicPr>
          <p:cNvPr id="1028" name="Picture 4" descr="https://cdncontribute.geeksforgeeks.org/wp-content/uploads/multithreading-python-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527" y="1981200"/>
            <a:ext cx="6010275"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67165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Multiple threads can exist within one process where:</a:t>
            </a:r>
          </a:p>
          <a:p>
            <a:r>
              <a:rPr lang="en-US" dirty="0"/>
              <a:t>Each thread contains its own register set and local variables (stored in stack).</a:t>
            </a:r>
          </a:p>
          <a:p>
            <a:r>
              <a:rPr lang="en-US" dirty="0"/>
              <a:t>All thread of a process share global variables (stored in heap) and the program code.</a:t>
            </a:r>
          </a:p>
          <a:p>
            <a:r>
              <a:rPr lang="en-US" dirty="0"/>
              <a:t>Consider the diagram below to understand how multiple threads exist in memory:</a:t>
            </a:r>
            <a:endParaRPr lang="en-IN" dirty="0"/>
          </a:p>
        </p:txBody>
      </p:sp>
      <p:sp>
        <p:nvSpPr>
          <p:cNvPr id="3" name="Title 2"/>
          <p:cNvSpPr>
            <a:spLocks noGrp="1"/>
          </p:cNvSpPr>
          <p:nvPr>
            <p:ph type="title"/>
          </p:nvPr>
        </p:nvSpPr>
        <p:spPr/>
        <p:txBody>
          <a:bodyPr/>
          <a:lstStyle/>
          <a:p>
            <a:r>
              <a:rPr lang="en-IN" dirty="0"/>
              <a:t>Threads</a:t>
            </a:r>
          </a:p>
        </p:txBody>
      </p:sp>
    </p:spTree>
    <p:extLst>
      <p:ext uri="{BB962C8B-B14F-4D97-AF65-F5344CB8AC3E}">
        <p14:creationId xmlns:p14="http://schemas.microsoft.com/office/powerpoint/2010/main" val="857317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Threads</a:t>
            </a:r>
          </a:p>
        </p:txBody>
      </p:sp>
      <p:pic>
        <p:nvPicPr>
          <p:cNvPr id="2050" name="Picture 2" descr="https://cdncontribute.geeksforgeeks.org/wp-content/uploads/multithreading-python-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6781800" cy="372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00849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Threads</a:t>
            </a:r>
          </a:p>
        </p:txBody>
      </p:sp>
      <p:pic>
        <p:nvPicPr>
          <p:cNvPr id="3074" name="Picture 2" descr="https://cdncontribute.geeksforgeeks.org/wp-content/uploads/multithreading-python-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230" y="2057400"/>
            <a:ext cx="268605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53466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666875"/>
          </a:xfrm>
        </p:spPr>
        <p:txBody>
          <a:bodyPr/>
          <a:lstStyle/>
          <a:p>
            <a:r>
              <a:rPr lang="en-US" dirty="0"/>
              <a:t>Thread synchronization is defined as a mechanism which ensures that two or more concurrent threads do not simultaneously execute some particular program segment known as critical section.</a:t>
            </a:r>
          </a:p>
          <a:p>
            <a:endParaRPr lang="en-IN" dirty="0"/>
          </a:p>
        </p:txBody>
      </p:sp>
      <p:sp>
        <p:nvSpPr>
          <p:cNvPr id="3" name="Title 2"/>
          <p:cNvSpPr>
            <a:spLocks noGrp="1"/>
          </p:cNvSpPr>
          <p:nvPr>
            <p:ph type="title"/>
          </p:nvPr>
        </p:nvSpPr>
        <p:spPr/>
        <p:txBody>
          <a:bodyPr/>
          <a:lstStyle/>
          <a:p>
            <a:r>
              <a:rPr lang="en-US" b="0" dirty="0"/>
              <a:t>Multithreading in Python | Set 2 (Synchronization)</a:t>
            </a:r>
            <a:br>
              <a:rPr lang="en-US" b="0" dirty="0"/>
            </a:br>
            <a:endParaRPr lang="en-IN" dirty="0"/>
          </a:p>
        </p:txBody>
      </p:sp>
      <p:pic>
        <p:nvPicPr>
          <p:cNvPr id="4098" name="Picture 2" descr="https://cdncontribute.geeksforgeeks.org/wp-content/uploads/multithreading-pyth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182" y="3733800"/>
            <a:ext cx="4972050"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3209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95875"/>
          </a:xfrm>
        </p:spPr>
        <p:txBody>
          <a:bodyPr>
            <a:normAutofit fontScale="85000" lnSpcReduction="10000"/>
          </a:bodyPr>
          <a:lstStyle/>
          <a:p>
            <a:r>
              <a:rPr lang="en-US" dirty="0"/>
              <a:t>Advantages:</a:t>
            </a:r>
          </a:p>
          <a:p>
            <a:pPr lvl="1"/>
            <a:r>
              <a:rPr lang="en-US" dirty="0"/>
              <a:t>It doesn’t block the user. This is because threads are independent of each other.</a:t>
            </a:r>
          </a:p>
          <a:p>
            <a:pPr lvl="1"/>
            <a:r>
              <a:rPr lang="en-US" dirty="0"/>
              <a:t>Better use of system resources is possible since threads execute tasks </a:t>
            </a:r>
            <a:r>
              <a:rPr lang="en-US" dirty="0" err="1"/>
              <a:t>parallely</a:t>
            </a:r>
            <a:r>
              <a:rPr lang="en-US" dirty="0"/>
              <a:t>.</a:t>
            </a:r>
          </a:p>
          <a:p>
            <a:pPr lvl="1"/>
            <a:r>
              <a:rPr lang="en-US" dirty="0"/>
              <a:t>Enhanced performance on multi-processor machines.</a:t>
            </a:r>
          </a:p>
          <a:p>
            <a:pPr lvl="1"/>
            <a:r>
              <a:rPr lang="en-US" dirty="0"/>
              <a:t>Multi-threaded servers and interactive GUIs use multithreading exclusively.</a:t>
            </a:r>
          </a:p>
          <a:p>
            <a:r>
              <a:rPr lang="en-US" dirty="0"/>
              <a:t>Disadvantages:</a:t>
            </a:r>
          </a:p>
          <a:p>
            <a:pPr lvl="1"/>
            <a:r>
              <a:rPr lang="en-US" dirty="0"/>
              <a:t>As number of threads increase, complexity increases.</a:t>
            </a:r>
          </a:p>
          <a:p>
            <a:pPr lvl="1"/>
            <a:r>
              <a:rPr lang="en-US" dirty="0"/>
              <a:t>Synchronization of shared resources (objects, data) is necessary.</a:t>
            </a:r>
          </a:p>
          <a:p>
            <a:pPr lvl="1"/>
            <a:r>
              <a:rPr lang="en-US" dirty="0"/>
              <a:t>It is difficult to debug, result is sometimes unpredictable.</a:t>
            </a:r>
          </a:p>
          <a:p>
            <a:pPr lvl="1"/>
            <a:r>
              <a:rPr lang="en-US" dirty="0"/>
              <a:t>Potential deadlocks which leads to starvation, i.e. some threads may not be served with a bad design</a:t>
            </a:r>
          </a:p>
          <a:p>
            <a:pPr lvl="1"/>
            <a:r>
              <a:rPr lang="en-US" dirty="0"/>
              <a:t>Constructing and synchronizing threads is CPU/memory intensive.</a:t>
            </a:r>
            <a:endParaRPr lang="en-IN" dirty="0"/>
          </a:p>
        </p:txBody>
      </p:sp>
      <p:sp>
        <p:nvSpPr>
          <p:cNvPr id="3" name="Title 2"/>
          <p:cNvSpPr>
            <a:spLocks noGrp="1"/>
          </p:cNvSpPr>
          <p:nvPr>
            <p:ph type="title"/>
          </p:nvPr>
        </p:nvSpPr>
        <p:spPr/>
        <p:txBody>
          <a:bodyPr/>
          <a:lstStyle/>
          <a:p>
            <a:r>
              <a:rPr lang="en-IN" dirty="0"/>
              <a:t>Multithreading</a:t>
            </a:r>
          </a:p>
        </p:txBody>
      </p:sp>
    </p:spTree>
    <p:extLst>
      <p:ext uri="{BB962C8B-B14F-4D97-AF65-F5344CB8AC3E}">
        <p14:creationId xmlns:p14="http://schemas.microsoft.com/office/powerpoint/2010/main" val="426513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Content Placeholder 2">
            <a:extLst>
              <a:ext uri="{FF2B5EF4-FFF2-40B4-BE49-F238E27FC236}">
                <a16:creationId xmlns:a16="http://schemas.microsoft.com/office/drawing/2014/main" id="{541E9DA9-0122-F294-525B-D94C9251A85F}"/>
              </a:ext>
            </a:extLst>
          </p:cNvPr>
          <p:cNvSpPr>
            <a:spLocks noGrp="1" noChangeArrowheads="1"/>
          </p:cNvSpPr>
          <p:nvPr>
            <p:ph sz="quarter" idx="12"/>
          </p:nvPr>
        </p:nvSpPr>
        <p:spPr>
          <a:xfrm>
            <a:off x="609599" y="1381125"/>
            <a:ext cx="8075613" cy="4824414"/>
          </a:xfrm>
        </p:spPr>
        <p:txBody>
          <a:bodyPr/>
          <a:lstStyle/>
          <a:p>
            <a:r>
              <a:rPr lang="en-US" altLang="en-US" dirty="0">
                <a:ea typeface="ＭＳ Ｐゴシック" panose="020B0600070205080204" pitchFamily="34" charset="-128"/>
              </a:rPr>
              <a:t>One of the first caveats programmers encounter when learning Python is the fact that there are no braces to indicate blocks of code for class and function definitions or flow control. </a:t>
            </a:r>
          </a:p>
          <a:p>
            <a:r>
              <a:rPr lang="en-US" altLang="en-US" dirty="0">
                <a:ea typeface="ＭＳ Ｐゴシック" panose="020B0600070205080204" pitchFamily="34" charset="-128"/>
              </a:rPr>
              <a:t>Blocks of code are denoted by line indentation, which is rigidly enforced.</a:t>
            </a:r>
          </a:p>
          <a:p>
            <a:r>
              <a:rPr lang="en-US" altLang="en-US" dirty="0">
                <a:ea typeface="ＭＳ Ｐゴシック" panose="020B0600070205080204" pitchFamily="34" charset="-128"/>
              </a:rPr>
              <a:t>The number of spaces in the indentation is variable, but all statements within the block must be indented the same amount. </a:t>
            </a:r>
          </a:p>
        </p:txBody>
      </p:sp>
      <p:sp>
        <p:nvSpPr>
          <p:cNvPr id="57346" name="Title 1">
            <a:extLst>
              <a:ext uri="{FF2B5EF4-FFF2-40B4-BE49-F238E27FC236}">
                <a16:creationId xmlns:a16="http://schemas.microsoft.com/office/drawing/2014/main" id="{7A85A74A-905E-17BD-2164-F165FF5954B3}"/>
              </a:ext>
            </a:extLst>
          </p:cNvPr>
          <p:cNvSpPr>
            <a:spLocks noGrp="1" noChangeArrowheads="1"/>
          </p:cNvSpPr>
          <p:nvPr>
            <p:ph type="title"/>
          </p:nvPr>
        </p:nvSpPr>
        <p:spPr/>
        <p:txBody>
          <a:bodyPr/>
          <a:lstStyle/>
          <a:p>
            <a:r>
              <a:rPr lang="en-US" altLang="en-US" b="1">
                <a:ea typeface="ＭＳ Ｐゴシック" panose="020B0600070205080204" pitchFamily="34" charset="-128"/>
              </a:rPr>
              <a:t>Lines and Indentation</a:t>
            </a:r>
            <a:endParaRPr lang="en-US" altLang="en-US">
              <a:ea typeface="ＭＳ Ｐゴシック" panose="020B0600070205080204" pitchFamily="34" charset="-128"/>
            </a:endParaRPr>
          </a:p>
        </p:txBody>
      </p:sp>
      <p:sp>
        <p:nvSpPr>
          <p:cNvPr id="57348" name="Footer Placeholder 3">
            <a:extLst>
              <a:ext uri="{FF2B5EF4-FFF2-40B4-BE49-F238E27FC236}">
                <a16:creationId xmlns:a16="http://schemas.microsoft.com/office/drawing/2014/main" id="{CEE35FA3-D8A2-34EA-0E6D-FE37986695A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57349" name="Slide Number Placeholder 4">
            <a:extLst>
              <a:ext uri="{FF2B5EF4-FFF2-40B4-BE49-F238E27FC236}">
                <a16:creationId xmlns:a16="http://schemas.microsoft.com/office/drawing/2014/main" id="{485B2369-04B9-A0E3-64EC-FC2745561601}"/>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83E361F7-7B61-464D-B515-04702E2EFAA7}" type="slidenum">
              <a:rPr lang="en-US" altLang="en-US" sz="1400"/>
              <a:pPr>
                <a:spcBef>
                  <a:spcPct val="0"/>
                </a:spcBef>
                <a:buFontTx/>
                <a:buNone/>
              </a:pPr>
              <a:t>35</a:t>
            </a:fld>
            <a:endParaRPr lang="en-US" altLang="en-US" sz="1400"/>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63109-E254-7B88-94F5-B05667A7020C}"/>
              </a:ext>
            </a:extLst>
          </p:cNvPr>
          <p:cNvSpPr>
            <a:spLocks noGrp="1"/>
          </p:cNvSpPr>
          <p:nvPr>
            <p:ph sz="quarter" idx="12"/>
          </p:nvPr>
        </p:nvSpPr>
        <p:spPr>
          <a:xfrm>
            <a:off x="457201" y="1381124"/>
            <a:ext cx="8228012" cy="4943475"/>
          </a:xfrm>
        </p:spPr>
        <p:txBody>
          <a:bodyPr>
            <a:normAutofit lnSpcReduction="10000"/>
          </a:bodyPr>
          <a:lstStyle/>
          <a:p>
            <a:r>
              <a:rPr lang="en-US" dirty="0"/>
              <a:t>The standard lock object does not care which thread is currently holding that lock. </a:t>
            </a:r>
          </a:p>
          <a:p>
            <a:r>
              <a:rPr lang="en-US" dirty="0"/>
              <a:t>If the lock is being held by one thread, and if any other thread tries to acquire the lock, then it will be blocked, even if it’s the same thread that is already holding the lock.</a:t>
            </a:r>
          </a:p>
          <a:p>
            <a:r>
              <a:rPr lang="en-US" dirty="0"/>
              <a:t>if the Thread calls recursive functions or nested access to resources, then the thread may try to acquire the same lock again and again, which may result in blocking of our thread. </a:t>
            </a:r>
          </a:p>
          <a:p>
            <a:r>
              <a:rPr lang="en-US" dirty="0"/>
              <a:t>Hence Traditional Locking mechanism won’t work for executing recursive functions.</a:t>
            </a:r>
            <a:endParaRPr lang="en-IN" dirty="0"/>
          </a:p>
        </p:txBody>
      </p:sp>
      <p:sp>
        <p:nvSpPr>
          <p:cNvPr id="3" name="Title 2">
            <a:extLst>
              <a:ext uri="{FF2B5EF4-FFF2-40B4-BE49-F238E27FC236}">
                <a16:creationId xmlns:a16="http://schemas.microsoft.com/office/drawing/2014/main" id="{524A8AF3-B998-0C54-7B24-42EBCE9DF717}"/>
              </a:ext>
            </a:extLst>
          </p:cNvPr>
          <p:cNvSpPr>
            <a:spLocks noGrp="1"/>
          </p:cNvSpPr>
          <p:nvPr>
            <p:ph type="title"/>
          </p:nvPr>
        </p:nvSpPr>
        <p:spPr/>
        <p:txBody>
          <a:bodyPr/>
          <a:lstStyle/>
          <a:p>
            <a:r>
              <a:rPr lang="en-US" dirty="0"/>
              <a:t>Synchronization By using </a:t>
            </a:r>
            <a:r>
              <a:rPr lang="en-US" dirty="0" err="1"/>
              <a:t>RLock</a:t>
            </a:r>
            <a:r>
              <a:rPr lang="en-US" dirty="0"/>
              <a:t> concept in Python</a:t>
            </a:r>
            <a:endParaRPr lang="en-IN" dirty="0"/>
          </a:p>
        </p:txBody>
      </p:sp>
    </p:spTree>
    <p:extLst>
      <p:ext uri="{BB962C8B-B14F-4D97-AF65-F5344CB8AC3E}">
        <p14:creationId xmlns:p14="http://schemas.microsoft.com/office/powerpoint/2010/main" val="275027745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63109-E254-7B88-94F5-B05667A7020C}"/>
              </a:ext>
            </a:extLst>
          </p:cNvPr>
          <p:cNvSpPr>
            <a:spLocks noGrp="1"/>
          </p:cNvSpPr>
          <p:nvPr>
            <p:ph sz="quarter" idx="12"/>
          </p:nvPr>
        </p:nvSpPr>
        <p:spPr>
          <a:xfrm>
            <a:off x="457201" y="1381124"/>
            <a:ext cx="8228012" cy="4943475"/>
          </a:xfrm>
        </p:spPr>
        <p:txBody>
          <a:bodyPr>
            <a:normAutofit/>
          </a:bodyPr>
          <a:lstStyle/>
          <a:p>
            <a:r>
              <a:rPr lang="en-US" dirty="0"/>
              <a:t>To overcome the above problem of Simple Lock, we should go for </a:t>
            </a:r>
            <a:r>
              <a:rPr lang="en-US" dirty="0" err="1"/>
              <a:t>RLock</a:t>
            </a:r>
            <a:r>
              <a:rPr lang="en-US" dirty="0"/>
              <a:t>(Reentrant Lock). </a:t>
            </a:r>
          </a:p>
          <a:p>
            <a:r>
              <a:rPr lang="en-US" dirty="0"/>
              <a:t>Reentrant means the thread can acquire the same lock again and again. </a:t>
            </a:r>
          </a:p>
          <a:p>
            <a:r>
              <a:rPr lang="en-US" dirty="0"/>
              <a:t>This will block the thread only if the lock is held by any other thread. </a:t>
            </a:r>
          </a:p>
          <a:p>
            <a:r>
              <a:rPr lang="en-US" dirty="0"/>
              <a:t>Reentrant facility is available only for owner thread but not for other threads.</a:t>
            </a:r>
            <a:endParaRPr lang="en-IN" dirty="0"/>
          </a:p>
        </p:txBody>
      </p:sp>
      <p:sp>
        <p:nvSpPr>
          <p:cNvPr id="3" name="Title 2">
            <a:extLst>
              <a:ext uri="{FF2B5EF4-FFF2-40B4-BE49-F238E27FC236}">
                <a16:creationId xmlns:a16="http://schemas.microsoft.com/office/drawing/2014/main" id="{524A8AF3-B998-0C54-7B24-42EBCE9DF717}"/>
              </a:ext>
            </a:extLst>
          </p:cNvPr>
          <p:cNvSpPr>
            <a:spLocks noGrp="1"/>
          </p:cNvSpPr>
          <p:nvPr>
            <p:ph type="title"/>
          </p:nvPr>
        </p:nvSpPr>
        <p:spPr/>
        <p:txBody>
          <a:bodyPr/>
          <a:lstStyle/>
          <a:p>
            <a:r>
              <a:rPr lang="en-US" dirty="0"/>
              <a:t>Synchronization By using </a:t>
            </a:r>
            <a:r>
              <a:rPr lang="en-US" dirty="0" err="1"/>
              <a:t>RLock</a:t>
            </a:r>
            <a:r>
              <a:rPr lang="en-US" dirty="0"/>
              <a:t> concept in Python</a:t>
            </a:r>
            <a:endParaRPr lang="en-IN" dirty="0"/>
          </a:p>
        </p:txBody>
      </p:sp>
    </p:spTree>
    <p:extLst>
      <p:ext uri="{BB962C8B-B14F-4D97-AF65-F5344CB8AC3E}">
        <p14:creationId xmlns:p14="http://schemas.microsoft.com/office/powerpoint/2010/main" val="367348615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63109-E254-7B88-94F5-B05667A7020C}"/>
              </a:ext>
            </a:extLst>
          </p:cNvPr>
          <p:cNvSpPr>
            <a:spLocks noGrp="1"/>
          </p:cNvSpPr>
          <p:nvPr>
            <p:ph sz="quarter" idx="12"/>
          </p:nvPr>
        </p:nvSpPr>
        <p:spPr>
          <a:xfrm>
            <a:off x="457201" y="1381124"/>
            <a:ext cx="8228012" cy="4943475"/>
          </a:xfrm>
        </p:spPr>
        <p:txBody>
          <a:bodyPr>
            <a:normAutofit/>
          </a:bodyPr>
          <a:lstStyle/>
          <a:p>
            <a:r>
              <a:rPr lang="en-US" dirty="0"/>
              <a:t>This </a:t>
            </a:r>
            <a:r>
              <a:rPr lang="en-US" dirty="0" err="1"/>
              <a:t>RLock</a:t>
            </a:r>
            <a:r>
              <a:rPr lang="en-US" dirty="0"/>
              <a:t> keeps track of recursion level and hence for every acquire() there should be a release() call available.</a:t>
            </a:r>
          </a:p>
          <a:p>
            <a:r>
              <a:rPr lang="en-US" dirty="0"/>
              <a:t>The number of acquire() calls and release() calls should be matched then for the lock to be released </a:t>
            </a:r>
            <a:r>
              <a:rPr lang="en-US" dirty="0" err="1"/>
              <a:t>i.e</a:t>
            </a:r>
            <a:r>
              <a:rPr lang="en-US" dirty="0"/>
              <a:t> if there are two acquire calls then there should be two release calls for the lock to be released. </a:t>
            </a:r>
          </a:p>
          <a:p>
            <a:r>
              <a:rPr lang="en-US" dirty="0"/>
              <a:t>If there is only one release call for two acquire calls then the lock won’t be released.</a:t>
            </a:r>
            <a:endParaRPr lang="en-IN" dirty="0"/>
          </a:p>
        </p:txBody>
      </p:sp>
      <p:sp>
        <p:nvSpPr>
          <p:cNvPr id="3" name="Title 2">
            <a:extLst>
              <a:ext uri="{FF2B5EF4-FFF2-40B4-BE49-F238E27FC236}">
                <a16:creationId xmlns:a16="http://schemas.microsoft.com/office/drawing/2014/main" id="{524A8AF3-B998-0C54-7B24-42EBCE9DF717}"/>
              </a:ext>
            </a:extLst>
          </p:cNvPr>
          <p:cNvSpPr>
            <a:spLocks noGrp="1"/>
          </p:cNvSpPr>
          <p:nvPr>
            <p:ph type="title"/>
          </p:nvPr>
        </p:nvSpPr>
        <p:spPr/>
        <p:txBody>
          <a:bodyPr/>
          <a:lstStyle/>
          <a:p>
            <a:r>
              <a:rPr lang="en-US" dirty="0"/>
              <a:t>Synchronization By using </a:t>
            </a:r>
            <a:r>
              <a:rPr lang="en-US" dirty="0" err="1"/>
              <a:t>RLock</a:t>
            </a:r>
            <a:r>
              <a:rPr lang="en-US" dirty="0"/>
              <a:t> concept in Python</a:t>
            </a:r>
            <a:endParaRPr lang="en-IN" dirty="0"/>
          </a:p>
        </p:txBody>
      </p:sp>
    </p:spTree>
    <p:extLst>
      <p:ext uri="{BB962C8B-B14F-4D97-AF65-F5344CB8AC3E}">
        <p14:creationId xmlns:p14="http://schemas.microsoft.com/office/powerpoint/2010/main" val="718280855"/>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4A8AF3-B998-0C54-7B24-42EBCE9DF717}"/>
              </a:ext>
            </a:extLst>
          </p:cNvPr>
          <p:cNvSpPr>
            <a:spLocks noGrp="1"/>
          </p:cNvSpPr>
          <p:nvPr>
            <p:ph type="title"/>
          </p:nvPr>
        </p:nvSpPr>
        <p:spPr/>
        <p:txBody>
          <a:bodyPr/>
          <a:lstStyle/>
          <a:p>
            <a:r>
              <a:rPr lang="en-US" dirty="0"/>
              <a:t>Lock vs </a:t>
            </a:r>
            <a:r>
              <a:rPr lang="en-US" dirty="0" err="1"/>
              <a:t>RLock</a:t>
            </a:r>
            <a:endParaRPr lang="en-IN" dirty="0"/>
          </a:p>
        </p:txBody>
      </p:sp>
      <p:pic>
        <p:nvPicPr>
          <p:cNvPr id="9" name="Picture 8">
            <a:extLst>
              <a:ext uri="{FF2B5EF4-FFF2-40B4-BE49-F238E27FC236}">
                <a16:creationId xmlns:a16="http://schemas.microsoft.com/office/drawing/2014/main" id="{C7FEED9F-99D8-5BF2-0195-8737F2C3086F}"/>
              </a:ext>
            </a:extLst>
          </p:cNvPr>
          <p:cNvPicPr>
            <a:picLocks noChangeAspect="1"/>
          </p:cNvPicPr>
          <p:nvPr/>
        </p:nvPicPr>
        <p:blipFill>
          <a:blip r:embed="rId2"/>
          <a:stretch>
            <a:fillRect/>
          </a:stretch>
        </p:blipFill>
        <p:spPr>
          <a:xfrm>
            <a:off x="289451" y="2057400"/>
            <a:ext cx="8565098" cy="2914824"/>
          </a:xfrm>
          <a:prstGeom prst="rect">
            <a:avLst/>
          </a:prstGeom>
        </p:spPr>
      </p:pic>
    </p:spTree>
    <p:extLst>
      <p:ext uri="{BB962C8B-B14F-4D97-AF65-F5344CB8AC3E}">
        <p14:creationId xmlns:p14="http://schemas.microsoft.com/office/powerpoint/2010/main" val="131929444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02877B-CB26-EFE4-164F-2EC2DBFDCF1D}"/>
              </a:ext>
            </a:extLst>
          </p:cNvPr>
          <p:cNvSpPr>
            <a:spLocks noGrp="1"/>
          </p:cNvSpPr>
          <p:nvPr>
            <p:ph sz="quarter" idx="12"/>
          </p:nvPr>
        </p:nvSpPr>
        <p:spPr/>
        <p:txBody>
          <a:bodyPr/>
          <a:lstStyle/>
          <a:p>
            <a:r>
              <a:rPr lang="en-US" dirty="0"/>
              <a:t>Semaphore is advanced Synchronization Mechanism.</a:t>
            </a:r>
          </a:p>
          <a:p>
            <a:r>
              <a:rPr lang="en-US" dirty="0"/>
              <a:t>Sometimes there might be requirements where at a time a particular number of threads should be allowed to access the resources. </a:t>
            </a:r>
          </a:p>
          <a:p>
            <a:r>
              <a:rPr lang="en-US" dirty="0"/>
              <a:t>Like, at a time 10 members are allowed to access the database server or at a time 4 members are allowed to access Network connection.</a:t>
            </a:r>
            <a:endParaRPr lang="en-IN" dirty="0"/>
          </a:p>
        </p:txBody>
      </p:sp>
      <p:sp>
        <p:nvSpPr>
          <p:cNvPr id="3" name="Title 2">
            <a:extLst>
              <a:ext uri="{FF2B5EF4-FFF2-40B4-BE49-F238E27FC236}">
                <a16:creationId xmlns:a16="http://schemas.microsoft.com/office/drawing/2014/main" id="{E7DBC228-BCCC-E039-2FE4-6937EDADA9B8}"/>
              </a:ext>
            </a:extLst>
          </p:cNvPr>
          <p:cNvSpPr>
            <a:spLocks noGrp="1"/>
          </p:cNvSpPr>
          <p:nvPr>
            <p:ph type="title"/>
          </p:nvPr>
        </p:nvSpPr>
        <p:spPr/>
        <p:txBody>
          <a:bodyPr/>
          <a:lstStyle/>
          <a:p>
            <a:r>
              <a:rPr lang="en-US" dirty="0"/>
              <a:t>Semaphore</a:t>
            </a:r>
            <a:endParaRPr lang="en-IN" dirty="0"/>
          </a:p>
        </p:txBody>
      </p:sp>
    </p:spTree>
    <p:extLst>
      <p:ext uri="{BB962C8B-B14F-4D97-AF65-F5344CB8AC3E}">
        <p14:creationId xmlns:p14="http://schemas.microsoft.com/office/powerpoint/2010/main" val="406198921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Python has a module named time to handle time-related tasks. </a:t>
            </a:r>
          </a:p>
          <a:p>
            <a:r>
              <a:rPr lang="en-US" dirty="0"/>
              <a:t>To use functions defined in the module, we need to import the module first.</a:t>
            </a:r>
          </a:p>
          <a:p>
            <a:pPr lvl="1"/>
            <a:r>
              <a:rPr lang="en-US" dirty="0" err="1"/>
              <a:t>time.time</a:t>
            </a:r>
            <a:r>
              <a:rPr lang="en-US" dirty="0"/>
              <a:t>()</a:t>
            </a:r>
          </a:p>
          <a:p>
            <a:pPr lvl="1"/>
            <a:r>
              <a:rPr lang="en-US" dirty="0" err="1"/>
              <a:t>time.ctime</a:t>
            </a:r>
            <a:r>
              <a:rPr lang="en-US" dirty="0"/>
              <a:t>()</a:t>
            </a:r>
          </a:p>
          <a:p>
            <a:pPr lvl="1"/>
            <a:r>
              <a:rPr lang="en-US" dirty="0" err="1"/>
              <a:t>time.sleep</a:t>
            </a:r>
            <a:r>
              <a:rPr lang="en-US" dirty="0"/>
              <a:t>()</a:t>
            </a:r>
          </a:p>
          <a:p>
            <a:pPr lvl="1"/>
            <a:r>
              <a:rPr lang="en-US" dirty="0" err="1"/>
              <a:t>time.struct_time</a:t>
            </a:r>
            <a:r>
              <a:rPr lang="en-US" dirty="0"/>
              <a:t> Class</a:t>
            </a:r>
          </a:p>
          <a:p>
            <a:pPr lvl="1"/>
            <a:r>
              <a:rPr lang="en-US" dirty="0" err="1"/>
              <a:t>time.localtime</a:t>
            </a:r>
            <a:r>
              <a:rPr lang="en-US" dirty="0"/>
              <a:t>()</a:t>
            </a:r>
          </a:p>
          <a:p>
            <a:pPr lvl="1"/>
            <a:r>
              <a:rPr lang="en-US" dirty="0" err="1"/>
              <a:t>time.gmtime</a:t>
            </a:r>
            <a:r>
              <a:rPr lang="en-US" dirty="0"/>
              <a:t>()</a:t>
            </a:r>
          </a:p>
          <a:p>
            <a:pPr lvl="1"/>
            <a:r>
              <a:rPr lang="en-US" dirty="0" err="1"/>
              <a:t>time.mktime</a:t>
            </a:r>
            <a:r>
              <a:rPr lang="en-US" dirty="0"/>
              <a:t>()</a:t>
            </a:r>
          </a:p>
          <a:p>
            <a:pPr lvl="1"/>
            <a:r>
              <a:rPr lang="en-US" dirty="0" err="1"/>
              <a:t>time.asctime</a:t>
            </a:r>
            <a:r>
              <a:rPr lang="en-US" dirty="0"/>
              <a:t>()</a:t>
            </a:r>
          </a:p>
          <a:p>
            <a:pPr lvl="1"/>
            <a:r>
              <a:rPr lang="en-US" dirty="0" err="1"/>
              <a:t>time.strftime</a:t>
            </a:r>
            <a:r>
              <a:rPr lang="en-US" dirty="0"/>
              <a:t>()</a:t>
            </a:r>
          </a:p>
          <a:p>
            <a:pPr lvl="1"/>
            <a:r>
              <a:rPr lang="en-US" dirty="0" err="1"/>
              <a:t>time.strptime</a:t>
            </a:r>
            <a:r>
              <a:rPr lang="en-US" dirty="0"/>
              <a:t>()</a:t>
            </a:r>
          </a:p>
          <a:p>
            <a:r>
              <a:rPr lang="en-US" dirty="0"/>
              <a:t> </a:t>
            </a:r>
            <a:endParaRPr lang="en-IN" dirty="0"/>
          </a:p>
        </p:txBody>
      </p:sp>
      <p:sp>
        <p:nvSpPr>
          <p:cNvPr id="3" name="Title 2"/>
          <p:cNvSpPr>
            <a:spLocks noGrp="1"/>
          </p:cNvSpPr>
          <p:nvPr>
            <p:ph type="title"/>
          </p:nvPr>
        </p:nvSpPr>
        <p:spPr/>
        <p:txBody>
          <a:bodyPr/>
          <a:lstStyle/>
          <a:p>
            <a:r>
              <a:rPr lang="en-IN" dirty="0"/>
              <a:t>Time class</a:t>
            </a:r>
          </a:p>
        </p:txBody>
      </p:sp>
    </p:spTree>
    <p:extLst>
      <p:ext uri="{BB962C8B-B14F-4D97-AF65-F5344CB8AC3E}">
        <p14:creationId xmlns:p14="http://schemas.microsoft.com/office/powerpoint/2010/main" val="271316972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Shell Commands from Cygwin and Python</a:t>
            </a:r>
          </a:p>
        </p:txBody>
      </p:sp>
      <p:pic>
        <p:nvPicPr>
          <p:cNvPr id="4" name="Picture 3"/>
          <p:cNvPicPr>
            <a:picLocks noChangeAspect="1"/>
          </p:cNvPicPr>
          <p:nvPr/>
        </p:nvPicPr>
        <p:blipFill rotWithShape="1">
          <a:blip r:embed="rId2"/>
          <a:srcRect l="7662" t="11852" r="54005" b="46667"/>
          <a:stretch/>
        </p:blipFill>
        <p:spPr>
          <a:xfrm>
            <a:off x="870686" y="1752600"/>
            <a:ext cx="7385957" cy="4495800"/>
          </a:xfrm>
          <a:prstGeom prst="rect">
            <a:avLst/>
          </a:prstGeom>
        </p:spPr>
      </p:pic>
    </p:spTree>
    <p:extLst>
      <p:ext uri="{BB962C8B-B14F-4D97-AF65-F5344CB8AC3E}">
        <p14:creationId xmlns:p14="http://schemas.microsoft.com/office/powerpoint/2010/main" val="310970857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Python offers three possible ways to handle that. </a:t>
            </a:r>
          </a:p>
          <a:p>
            <a:r>
              <a:rPr lang="en-US" dirty="0"/>
              <a:t>First, you can execute functions in parallel using the multiprocessing module. </a:t>
            </a:r>
          </a:p>
          <a:p>
            <a:r>
              <a:rPr lang="en-US" dirty="0"/>
              <a:t>Second, an alternative to processes are threads. </a:t>
            </a:r>
          </a:p>
          <a:p>
            <a:r>
              <a:rPr lang="en-US" dirty="0"/>
              <a:t>Third, you can call external programs using the system() method of the </a:t>
            </a:r>
            <a:r>
              <a:rPr lang="en-US" dirty="0" err="1"/>
              <a:t>os</a:t>
            </a:r>
            <a:r>
              <a:rPr lang="en-US" dirty="0"/>
              <a:t> module, or methods provided by the </a:t>
            </a:r>
            <a:r>
              <a:rPr lang="en-US" dirty="0" err="1"/>
              <a:t>subprocess</a:t>
            </a:r>
            <a:r>
              <a:rPr lang="en-US" dirty="0"/>
              <a:t> module, and collect the results afterwards.</a:t>
            </a:r>
          </a:p>
          <a:p>
            <a:endParaRPr lang="en-IN" dirty="0"/>
          </a:p>
        </p:txBody>
      </p:sp>
      <p:sp>
        <p:nvSpPr>
          <p:cNvPr id="3" name="Title 2"/>
          <p:cNvSpPr>
            <a:spLocks noGrp="1"/>
          </p:cNvSpPr>
          <p:nvPr>
            <p:ph type="title"/>
          </p:nvPr>
        </p:nvSpPr>
        <p:spPr/>
        <p:txBody>
          <a:bodyPr/>
          <a:lstStyle/>
          <a:p>
            <a:r>
              <a:rPr lang="en-IN" dirty="0"/>
              <a:t>Parallel Processing</a:t>
            </a:r>
          </a:p>
        </p:txBody>
      </p:sp>
    </p:spTree>
    <p:extLst>
      <p:ext uri="{BB962C8B-B14F-4D97-AF65-F5344CB8AC3E}">
        <p14:creationId xmlns:p14="http://schemas.microsoft.com/office/powerpoint/2010/main" val="306070840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The multiprocessing module covers a nice selection of methods to handle the parallel execution of routines. </a:t>
            </a:r>
          </a:p>
          <a:p>
            <a:r>
              <a:rPr lang="en-US" dirty="0"/>
              <a:t>This includes processes, pools of agents, queues, and pipes.</a:t>
            </a:r>
          </a:p>
          <a:p>
            <a:r>
              <a:rPr lang="en-US" dirty="0"/>
              <a:t>What is Synchronous and Asynchronous execution?</a:t>
            </a:r>
          </a:p>
          <a:p>
            <a:r>
              <a:rPr lang="en-US" dirty="0"/>
              <a:t>In parallel processing, there are two types of execution: Synchronous and Asynchronous.</a:t>
            </a:r>
          </a:p>
          <a:p>
            <a:r>
              <a:rPr lang="en-US" dirty="0"/>
              <a:t>A synchronous execution is one the processes are completed in the same order in which it was started. This is achieved by locking the main program until the respective processes are finished.</a:t>
            </a:r>
          </a:p>
          <a:p>
            <a:r>
              <a:rPr lang="en-US" dirty="0"/>
              <a:t>Asynchronous, on the other hand, doesn’t involve locking. As a result, the order of results can get mixed up but usually gets done quicker.</a:t>
            </a:r>
            <a:endParaRPr lang="en-IN" dirty="0"/>
          </a:p>
        </p:txBody>
      </p:sp>
      <p:sp>
        <p:nvSpPr>
          <p:cNvPr id="3" name="Title 2"/>
          <p:cNvSpPr>
            <a:spLocks noGrp="1"/>
          </p:cNvSpPr>
          <p:nvPr>
            <p:ph type="title"/>
          </p:nvPr>
        </p:nvSpPr>
        <p:spPr/>
        <p:txBody>
          <a:bodyPr/>
          <a:lstStyle/>
          <a:p>
            <a:r>
              <a:rPr lang="en-IN" dirty="0"/>
              <a:t>Parallel Processing</a:t>
            </a:r>
          </a:p>
        </p:txBody>
      </p:sp>
    </p:spTree>
    <p:extLst>
      <p:ext uri="{BB962C8B-B14F-4D97-AF65-F5344CB8AC3E}">
        <p14:creationId xmlns:p14="http://schemas.microsoft.com/office/powerpoint/2010/main" val="286389777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There are 2 main objects in multiprocessing to implement parallel execution of a function: The Pool Class and the Process Class.</a:t>
            </a:r>
          </a:p>
          <a:p>
            <a:r>
              <a:rPr lang="en-US" dirty="0"/>
              <a:t>Pool Class</a:t>
            </a:r>
          </a:p>
          <a:p>
            <a:pPr lvl="1"/>
            <a:r>
              <a:rPr lang="en-US" dirty="0"/>
              <a:t>Synchronous execution</a:t>
            </a:r>
          </a:p>
          <a:p>
            <a:pPr lvl="1"/>
            <a:r>
              <a:rPr lang="en-US" dirty="0" err="1"/>
              <a:t>Pool.map</a:t>
            </a:r>
            <a:r>
              <a:rPr lang="en-US" dirty="0"/>
              <a:t>() and </a:t>
            </a:r>
            <a:r>
              <a:rPr lang="en-US" dirty="0" err="1"/>
              <a:t>Pool.starmap</a:t>
            </a:r>
            <a:r>
              <a:rPr lang="en-US" dirty="0"/>
              <a:t>()</a:t>
            </a:r>
          </a:p>
          <a:p>
            <a:pPr lvl="1"/>
            <a:r>
              <a:rPr lang="en-US" dirty="0" err="1"/>
              <a:t>Pool.apply</a:t>
            </a:r>
            <a:r>
              <a:rPr lang="en-US" dirty="0"/>
              <a:t>()</a:t>
            </a:r>
          </a:p>
          <a:p>
            <a:r>
              <a:rPr lang="en-US" dirty="0"/>
              <a:t>Asynchronous execution</a:t>
            </a:r>
          </a:p>
          <a:p>
            <a:pPr lvl="1"/>
            <a:r>
              <a:rPr lang="en-US" dirty="0" err="1"/>
              <a:t>Pool.map_async</a:t>
            </a:r>
            <a:r>
              <a:rPr lang="en-US" dirty="0"/>
              <a:t>() and </a:t>
            </a:r>
            <a:r>
              <a:rPr lang="en-US" dirty="0" err="1"/>
              <a:t>Pool.starmap_async</a:t>
            </a:r>
            <a:r>
              <a:rPr lang="en-US" dirty="0"/>
              <a:t>()</a:t>
            </a:r>
          </a:p>
          <a:p>
            <a:pPr lvl="1"/>
            <a:r>
              <a:rPr lang="en-US" dirty="0" err="1"/>
              <a:t>Pool.apply_async</a:t>
            </a:r>
            <a:r>
              <a:rPr lang="en-US" dirty="0"/>
              <a:t>())</a:t>
            </a:r>
          </a:p>
          <a:p>
            <a:r>
              <a:rPr lang="en-US" dirty="0"/>
              <a:t>Process Class</a:t>
            </a:r>
            <a:endParaRPr lang="en-IN" dirty="0"/>
          </a:p>
        </p:txBody>
      </p:sp>
      <p:sp>
        <p:nvSpPr>
          <p:cNvPr id="3" name="Title 2"/>
          <p:cNvSpPr>
            <a:spLocks noGrp="1"/>
          </p:cNvSpPr>
          <p:nvPr>
            <p:ph type="title"/>
          </p:nvPr>
        </p:nvSpPr>
        <p:spPr/>
        <p:txBody>
          <a:bodyPr/>
          <a:lstStyle/>
          <a:p>
            <a:r>
              <a:rPr lang="en-IN" dirty="0"/>
              <a:t>Parallel Processing</a:t>
            </a:r>
          </a:p>
        </p:txBody>
      </p:sp>
    </p:spTree>
    <p:extLst>
      <p:ext uri="{BB962C8B-B14F-4D97-AF65-F5344CB8AC3E}">
        <p14:creationId xmlns:p14="http://schemas.microsoft.com/office/powerpoint/2010/main" val="1279409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Content Placeholder 2">
            <a:extLst>
              <a:ext uri="{FF2B5EF4-FFF2-40B4-BE49-F238E27FC236}">
                <a16:creationId xmlns:a16="http://schemas.microsoft.com/office/drawing/2014/main" id="{19BAA3DD-2660-4C58-B9EE-401242103D54}"/>
              </a:ext>
            </a:extLst>
          </p:cNvPr>
          <p:cNvSpPr>
            <a:spLocks noGrp="1" noChangeArrowheads="1"/>
          </p:cNvSpPr>
          <p:nvPr>
            <p:ph sz="quarter" idx="12"/>
          </p:nvPr>
        </p:nvSpPr>
        <p:spPr>
          <a:xfrm>
            <a:off x="609599" y="1381125"/>
            <a:ext cx="8075613" cy="4824414"/>
          </a:xfrm>
        </p:spPr>
        <p:txBody>
          <a:bodyPr/>
          <a:lstStyle/>
          <a:p>
            <a:pPr>
              <a:buFontTx/>
              <a:buNone/>
            </a:pPr>
            <a:r>
              <a:rPr lang="en-US" altLang="en-US" dirty="0">
                <a:ea typeface="ＭＳ Ｐゴシック" panose="020B0600070205080204" pitchFamily="34" charset="-128"/>
              </a:rPr>
              <a:t>if True: </a:t>
            </a:r>
          </a:p>
          <a:p>
            <a:pPr>
              <a:buFontTx/>
              <a:buNone/>
            </a:pPr>
            <a:r>
              <a:rPr lang="en-US" altLang="en-US" dirty="0">
                <a:ea typeface="ＭＳ Ｐゴシック" panose="020B0600070205080204" pitchFamily="34" charset="-128"/>
              </a:rPr>
              <a:t>	 print "Answer“</a:t>
            </a:r>
          </a:p>
          <a:p>
            <a:pPr>
              <a:buFontTx/>
              <a:buNone/>
            </a:pPr>
            <a:r>
              <a:rPr lang="en-US" altLang="en-US" dirty="0">
                <a:ea typeface="ＭＳ Ｐゴシック" panose="020B0600070205080204" pitchFamily="34" charset="-128"/>
              </a:rPr>
              <a:t>	 print "True" </a:t>
            </a:r>
          </a:p>
          <a:p>
            <a:pPr>
              <a:buFontTx/>
              <a:buNone/>
            </a:pPr>
            <a:r>
              <a:rPr lang="en-US" altLang="en-US" dirty="0">
                <a:ea typeface="ＭＳ Ｐゴシック" panose="020B0600070205080204" pitchFamily="34" charset="-128"/>
              </a:rPr>
              <a:t>else:</a:t>
            </a:r>
          </a:p>
          <a:p>
            <a:pPr>
              <a:buFontTx/>
              <a:buNone/>
            </a:pPr>
            <a:r>
              <a:rPr lang="en-US" altLang="en-US" dirty="0">
                <a:ea typeface="ＭＳ Ｐゴシック" panose="020B0600070205080204" pitchFamily="34" charset="-128"/>
              </a:rPr>
              <a:t>	 </a:t>
            </a:r>
            <a:r>
              <a:rPr lang="en-US" altLang="en-US" dirty="0">
                <a:solidFill>
                  <a:srgbClr val="FF0000"/>
                </a:solidFill>
                <a:ea typeface="ＭＳ Ｐゴシック" panose="020B0600070205080204" pitchFamily="34" charset="-128"/>
              </a:rPr>
              <a:t>print "Answer" </a:t>
            </a:r>
          </a:p>
          <a:p>
            <a:pPr>
              <a:buFontTx/>
              <a:buNone/>
            </a:pPr>
            <a:r>
              <a:rPr lang="en-US" altLang="en-US" dirty="0">
                <a:solidFill>
                  <a:srgbClr val="FF0000"/>
                </a:solidFill>
                <a:ea typeface="ＭＳ Ｐゴシック" panose="020B0600070205080204" pitchFamily="34" charset="-128"/>
              </a:rPr>
              <a:t>print "False"</a:t>
            </a:r>
          </a:p>
        </p:txBody>
      </p:sp>
      <p:sp>
        <p:nvSpPr>
          <p:cNvPr id="58370" name="Title 1">
            <a:extLst>
              <a:ext uri="{FF2B5EF4-FFF2-40B4-BE49-F238E27FC236}">
                <a16:creationId xmlns:a16="http://schemas.microsoft.com/office/drawing/2014/main" id="{7FAC61C2-97B2-DC5E-7448-A11FE22549C5}"/>
              </a:ext>
            </a:extLst>
          </p:cNvPr>
          <p:cNvSpPr>
            <a:spLocks noGrp="1" noChangeArrowheads="1"/>
          </p:cNvSpPr>
          <p:nvPr>
            <p:ph type="title"/>
          </p:nvPr>
        </p:nvSpPr>
        <p:spPr/>
        <p:txBody>
          <a:bodyPr/>
          <a:lstStyle/>
          <a:p>
            <a:r>
              <a:rPr lang="en-US" altLang="en-US" dirty="0">
                <a:ea typeface="ＭＳ Ｐゴシック" panose="020B0600070205080204" pitchFamily="34" charset="-128"/>
              </a:rPr>
              <a:t>Indentation Error</a:t>
            </a:r>
          </a:p>
        </p:txBody>
      </p:sp>
      <p:sp>
        <p:nvSpPr>
          <p:cNvPr id="58372" name="Footer Placeholder 3">
            <a:extLst>
              <a:ext uri="{FF2B5EF4-FFF2-40B4-BE49-F238E27FC236}">
                <a16:creationId xmlns:a16="http://schemas.microsoft.com/office/drawing/2014/main" id="{E6FC8E93-F41C-B88A-49BF-FA852E2FCC72}"/>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58373" name="Slide Number Placeholder 4">
            <a:extLst>
              <a:ext uri="{FF2B5EF4-FFF2-40B4-BE49-F238E27FC236}">
                <a16:creationId xmlns:a16="http://schemas.microsoft.com/office/drawing/2014/main" id="{D8A41E76-0624-954F-F068-6B3E45221B1B}"/>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0F44192-BA12-444A-A5BB-2853C4478113}" type="slidenum">
              <a:rPr lang="en-US" altLang="en-US" sz="1400"/>
              <a:pPr>
                <a:spcBef>
                  <a:spcPct val="0"/>
                </a:spcBef>
                <a:buFontTx/>
                <a:buNone/>
              </a:pPr>
              <a:t>36</a:t>
            </a:fld>
            <a:endParaRPr lang="en-US" altLang="en-US" sz="1400"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Parallel Processing</a:t>
            </a:r>
          </a:p>
        </p:txBody>
      </p:sp>
      <p:pic>
        <p:nvPicPr>
          <p:cNvPr id="1026" name="Picture 2" descr="https://sebastianraschka.com/images/blog/2014/multiprocessing_intro/multiprocessing_sche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05000"/>
            <a:ext cx="7315200" cy="4770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75245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pPr marL="0" indent="0">
              <a:buNone/>
            </a:pPr>
            <a:r>
              <a:rPr lang="en-US" dirty="0"/>
              <a:t>Steps to parallelize a function:</a:t>
            </a:r>
          </a:p>
          <a:p>
            <a:r>
              <a:rPr lang="en-US" dirty="0"/>
              <a:t>To parallelize a function, you need to execute it in various processors. </a:t>
            </a:r>
          </a:p>
          <a:p>
            <a:r>
              <a:rPr lang="en-US" dirty="0"/>
              <a:t>Start with initializing a pool with x number of processors.</a:t>
            </a:r>
          </a:p>
          <a:p>
            <a:r>
              <a:rPr lang="en-US" dirty="0"/>
              <a:t>Now, pass that function to any one of the parallelization methods of a pool.</a:t>
            </a:r>
          </a:p>
          <a:p>
            <a:r>
              <a:rPr lang="en-US" dirty="0"/>
              <a:t>The apply(), </a:t>
            </a:r>
            <a:r>
              <a:rPr lang="en-US" dirty="0" err="1"/>
              <a:t>starmap</a:t>
            </a:r>
            <a:r>
              <a:rPr lang="en-US" dirty="0"/>
              <a:t>() and map() methods of the </a:t>
            </a:r>
            <a:r>
              <a:rPr lang="en-US" dirty="0" err="1"/>
              <a:t>multiprocessing.Pool</a:t>
            </a:r>
            <a:r>
              <a:rPr lang="en-US" dirty="0"/>
              <a:t>() will allow you to execute functions </a:t>
            </a:r>
            <a:r>
              <a:rPr lang="en-US" dirty="0" err="1"/>
              <a:t>parallelly</a:t>
            </a:r>
            <a:r>
              <a:rPr lang="en-US" dirty="0"/>
              <a:t>.</a:t>
            </a:r>
          </a:p>
          <a:p>
            <a:r>
              <a:rPr lang="en-US" dirty="0"/>
              <a:t> Here, both map and apply functions are used to take the functions for parallelization as the main argument. </a:t>
            </a:r>
          </a:p>
          <a:p>
            <a:r>
              <a:rPr lang="en-US" dirty="0"/>
              <a:t>The only difference is that map() will only bring one </a:t>
            </a:r>
            <a:r>
              <a:rPr lang="en-US" dirty="0" err="1"/>
              <a:t>iterable</a:t>
            </a:r>
            <a:r>
              <a:rPr lang="en-US" dirty="0"/>
              <a:t> as an argument while the apply() collects </a:t>
            </a:r>
            <a:r>
              <a:rPr lang="en-US" dirty="0" err="1"/>
              <a:t>args</a:t>
            </a:r>
            <a:r>
              <a:rPr lang="en-US" dirty="0"/>
              <a:t> argument which takes the parameters of the parallelized function as an argument.</a:t>
            </a:r>
            <a:endParaRPr lang="en-IN" dirty="0"/>
          </a:p>
        </p:txBody>
      </p:sp>
      <p:sp>
        <p:nvSpPr>
          <p:cNvPr id="3" name="Title 2"/>
          <p:cNvSpPr>
            <a:spLocks noGrp="1"/>
          </p:cNvSpPr>
          <p:nvPr>
            <p:ph type="title"/>
          </p:nvPr>
        </p:nvSpPr>
        <p:spPr/>
        <p:txBody>
          <a:bodyPr/>
          <a:lstStyle/>
          <a:p>
            <a:r>
              <a:rPr lang="en-IN" dirty="0"/>
              <a:t>Parallel Processing</a:t>
            </a:r>
          </a:p>
        </p:txBody>
      </p:sp>
    </p:spTree>
    <p:extLst>
      <p:ext uri="{BB962C8B-B14F-4D97-AF65-F5344CB8AC3E}">
        <p14:creationId xmlns:p14="http://schemas.microsoft.com/office/powerpoint/2010/main" val="411394186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Normal Lock objects cannot be acquired more than once, even by the same thread.</a:t>
            </a:r>
          </a:p>
          <a:p>
            <a:r>
              <a:rPr lang="en-US" dirty="0"/>
              <a:t>This can introduce undesirable side-effects if a lock is accessed by more than one function in the same call chain.</a:t>
            </a:r>
            <a:endParaRPr lang="en-IN" dirty="0"/>
          </a:p>
        </p:txBody>
      </p:sp>
      <p:sp>
        <p:nvSpPr>
          <p:cNvPr id="3" name="Title 2"/>
          <p:cNvSpPr>
            <a:spLocks noGrp="1"/>
          </p:cNvSpPr>
          <p:nvPr>
            <p:ph type="title"/>
          </p:nvPr>
        </p:nvSpPr>
        <p:spPr/>
        <p:txBody>
          <a:bodyPr/>
          <a:lstStyle/>
          <a:p>
            <a:r>
              <a:rPr lang="en-IN" dirty="0"/>
              <a:t>Re-entrant Locks</a:t>
            </a:r>
            <a:br>
              <a:rPr lang="en-IN" dirty="0"/>
            </a:br>
            <a:endParaRPr lang="en-IN" dirty="0"/>
          </a:p>
        </p:txBody>
      </p:sp>
    </p:spTree>
    <p:extLst>
      <p:ext uri="{BB962C8B-B14F-4D97-AF65-F5344CB8AC3E}">
        <p14:creationId xmlns:p14="http://schemas.microsoft.com/office/powerpoint/2010/main" val="36065824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Sometimes it is useful to allow more than one worker access to a resource at a time, while still limiting the overall number.</a:t>
            </a:r>
          </a:p>
          <a:p>
            <a:r>
              <a:rPr lang="en-US" dirty="0"/>
              <a:t>For example, a connection pool might support a fixed number of simultaneous connections, or a network application might support a fixed number of concurrent downloads.</a:t>
            </a:r>
          </a:p>
          <a:p>
            <a:r>
              <a:rPr lang="en-US" dirty="0"/>
              <a:t> A Semaphore is one way to manage those connections.</a:t>
            </a:r>
            <a:endParaRPr lang="en-IN" dirty="0"/>
          </a:p>
        </p:txBody>
      </p:sp>
      <p:sp>
        <p:nvSpPr>
          <p:cNvPr id="3" name="Title 2"/>
          <p:cNvSpPr>
            <a:spLocks noGrp="1"/>
          </p:cNvSpPr>
          <p:nvPr>
            <p:ph type="title"/>
          </p:nvPr>
        </p:nvSpPr>
        <p:spPr/>
        <p:txBody>
          <a:bodyPr/>
          <a:lstStyle/>
          <a:p>
            <a:r>
              <a:rPr lang="en-US" dirty="0"/>
              <a:t>Limiting Concurrent Access to Resources</a:t>
            </a:r>
            <a:br>
              <a:rPr lang="en-US" dirty="0"/>
            </a:br>
            <a:endParaRPr lang="en-IN" dirty="0"/>
          </a:p>
        </p:txBody>
      </p:sp>
    </p:spTree>
    <p:extLst>
      <p:ext uri="{BB962C8B-B14F-4D97-AF65-F5344CB8AC3E}">
        <p14:creationId xmlns:p14="http://schemas.microsoft.com/office/powerpoint/2010/main" val="6152122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semaphore is based on an internal counter which is decremented each time acquire() is called and incremented each time release() is called.</a:t>
            </a:r>
          </a:p>
          <a:p>
            <a:r>
              <a:rPr lang="en-US" dirty="0"/>
              <a:t>If the counter is equal to 0 then acquire() blocks. It is the Python implementation of the Dijkstra semaphore concept: P() and V().</a:t>
            </a:r>
          </a:p>
          <a:p>
            <a:r>
              <a:rPr lang="en-US" dirty="0"/>
              <a:t>Using a semaphore makes sense when you want to control access to a resource with limited capacity like a server..</a:t>
            </a:r>
            <a:endParaRPr lang="en-IN" dirty="0"/>
          </a:p>
        </p:txBody>
      </p:sp>
      <p:sp>
        <p:nvSpPr>
          <p:cNvPr id="3" name="Title 2"/>
          <p:cNvSpPr>
            <a:spLocks noGrp="1"/>
          </p:cNvSpPr>
          <p:nvPr>
            <p:ph type="title"/>
          </p:nvPr>
        </p:nvSpPr>
        <p:spPr/>
        <p:txBody>
          <a:bodyPr/>
          <a:lstStyle/>
          <a:p>
            <a:r>
              <a:rPr lang="en-US" dirty="0"/>
              <a:t>Limiting Concurrent Access to Resources</a:t>
            </a:r>
            <a:br>
              <a:rPr lang="en-US" dirty="0"/>
            </a:br>
            <a:endParaRPr lang="en-IN" dirty="0"/>
          </a:p>
        </p:txBody>
      </p:sp>
    </p:spTree>
    <p:extLst>
      <p:ext uri="{BB962C8B-B14F-4D97-AF65-F5344CB8AC3E}">
        <p14:creationId xmlns:p14="http://schemas.microsoft.com/office/powerpoint/2010/main" val="12684528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err="1"/>
              <a:t>RLock</a:t>
            </a:r>
            <a:r>
              <a:rPr lang="en-US" dirty="0"/>
              <a:t> is the reentrant lock provided by python.</a:t>
            </a:r>
          </a:p>
          <a:p>
            <a:r>
              <a:rPr lang="en-US" dirty="0"/>
              <a:t>A reentrant lock or simply </a:t>
            </a:r>
            <a:r>
              <a:rPr lang="en-US" dirty="0" err="1"/>
              <a:t>RLock</a:t>
            </a:r>
            <a:r>
              <a:rPr lang="en-US" dirty="0"/>
              <a:t> allows itself to be locked several times.</a:t>
            </a:r>
          </a:p>
          <a:p>
            <a:r>
              <a:rPr lang="en-US" dirty="0"/>
              <a:t>The </a:t>
            </a:r>
            <a:r>
              <a:rPr lang="en-US" dirty="0" err="1"/>
              <a:t>RLock</a:t>
            </a:r>
            <a:r>
              <a:rPr lang="en-US" dirty="0"/>
              <a:t> is released only after equal number release() calls as the acquire() calls made to it.</a:t>
            </a:r>
          </a:p>
          <a:p>
            <a:r>
              <a:rPr lang="en-US" dirty="0"/>
              <a:t>Unlike the primitive lock given by the Lock class the </a:t>
            </a:r>
            <a:r>
              <a:rPr lang="en-US" dirty="0" err="1"/>
              <a:t>RLock</a:t>
            </a:r>
            <a:r>
              <a:rPr lang="en-US" dirty="0"/>
              <a:t> can only be released by the thread holding the </a:t>
            </a:r>
            <a:r>
              <a:rPr lang="en-US" dirty="0" err="1"/>
              <a:t>RLock</a:t>
            </a:r>
            <a:r>
              <a:rPr lang="en-US" dirty="0"/>
              <a:t>.</a:t>
            </a:r>
            <a:endParaRPr lang="en-IN" dirty="0"/>
          </a:p>
        </p:txBody>
      </p:sp>
      <p:sp>
        <p:nvSpPr>
          <p:cNvPr id="3" name="Title 2"/>
          <p:cNvSpPr>
            <a:spLocks noGrp="1"/>
          </p:cNvSpPr>
          <p:nvPr>
            <p:ph type="title"/>
          </p:nvPr>
        </p:nvSpPr>
        <p:spPr/>
        <p:txBody>
          <a:bodyPr/>
          <a:lstStyle/>
          <a:p>
            <a:r>
              <a:rPr lang="en-IN" dirty="0" err="1"/>
              <a:t>Rentrant</a:t>
            </a:r>
            <a:r>
              <a:rPr lang="en-IN" dirty="0"/>
              <a:t> Lock</a:t>
            </a:r>
          </a:p>
        </p:txBody>
      </p:sp>
    </p:spTree>
    <p:extLst>
      <p:ext uri="{BB962C8B-B14F-4D97-AF65-F5344CB8AC3E}">
        <p14:creationId xmlns:p14="http://schemas.microsoft.com/office/powerpoint/2010/main" val="310768459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Python's socket module has both class-based and instances-based utilities. </a:t>
            </a:r>
          </a:p>
          <a:p>
            <a:r>
              <a:rPr lang="en-US" dirty="0"/>
              <a:t>The difference between a class-based and instance-based method is that the former doesn't need an instance of a socket object.</a:t>
            </a:r>
          </a:p>
          <a:p>
            <a:r>
              <a:rPr lang="en-US" dirty="0"/>
              <a:t>For example, in order to print your machine's IP address, you don't need a socket object. Instead, you can just call the socket's class-based methods.</a:t>
            </a:r>
          </a:p>
          <a:p>
            <a:r>
              <a:rPr lang="en-US" dirty="0"/>
              <a:t>On the other hand, if you need to send some data to a server application, it is more intuitive that you create a socket object to perform that explicit operation.</a:t>
            </a:r>
            <a:endParaRPr lang="en-IN" dirty="0"/>
          </a:p>
        </p:txBody>
      </p:sp>
      <p:sp>
        <p:nvSpPr>
          <p:cNvPr id="3" name="Title 2"/>
          <p:cNvSpPr>
            <a:spLocks noGrp="1"/>
          </p:cNvSpPr>
          <p:nvPr>
            <p:ph type="title"/>
          </p:nvPr>
        </p:nvSpPr>
        <p:spPr/>
        <p:txBody>
          <a:bodyPr>
            <a:normAutofit/>
          </a:bodyPr>
          <a:lstStyle/>
          <a:p>
            <a:r>
              <a:rPr lang="en-IN" b="0" dirty="0"/>
              <a:t>Sockets, IPv4, and Simple Client/Server Programming</a:t>
            </a:r>
            <a:endParaRPr lang="en-IN" dirty="0"/>
          </a:p>
        </p:txBody>
      </p:sp>
    </p:spTree>
    <p:extLst>
      <p:ext uri="{BB962C8B-B14F-4D97-AF65-F5344CB8AC3E}">
        <p14:creationId xmlns:p14="http://schemas.microsoft.com/office/powerpoint/2010/main" val="26681995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following is a list of those third-party libraries with their download URLs:</a:t>
            </a:r>
          </a:p>
          <a:p>
            <a:r>
              <a:rPr lang="en-US" dirty="0" err="1"/>
              <a:t>ff</a:t>
            </a:r>
            <a:r>
              <a:rPr lang="en-US" dirty="0"/>
              <a:t> </a:t>
            </a:r>
            <a:r>
              <a:rPr lang="en-US" dirty="0" err="1"/>
              <a:t>ntplib</a:t>
            </a:r>
            <a:r>
              <a:rPr lang="en-US" dirty="0"/>
              <a:t>: https://pypi.python.org/pypi/ntplib/</a:t>
            </a:r>
          </a:p>
          <a:p>
            <a:r>
              <a:rPr lang="en-US" dirty="0" err="1"/>
              <a:t>ff</a:t>
            </a:r>
            <a:r>
              <a:rPr lang="en-US" dirty="0"/>
              <a:t> diesel: https://pypi.python.org/pypi/diesel/</a:t>
            </a:r>
          </a:p>
          <a:p>
            <a:r>
              <a:rPr lang="en-US" dirty="0" err="1"/>
              <a:t>ff</a:t>
            </a:r>
            <a:r>
              <a:rPr lang="en-US" dirty="0"/>
              <a:t> </a:t>
            </a:r>
            <a:r>
              <a:rPr lang="en-US" dirty="0" err="1"/>
              <a:t>nmap</a:t>
            </a:r>
            <a:r>
              <a:rPr lang="en-US" dirty="0"/>
              <a:t>: https://pypi.python.org/pypi/python-nmap</a:t>
            </a:r>
          </a:p>
          <a:p>
            <a:r>
              <a:rPr lang="en-US" dirty="0" err="1"/>
              <a:t>ff</a:t>
            </a:r>
            <a:r>
              <a:rPr lang="en-US" dirty="0"/>
              <a:t> </a:t>
            </a:r>
            <a:r>
              <a:rPr lang="en-US" dirty="0" err="1"/>
              <a:t>scapy</a:t>
            </a:r>
            <a:r>
              <a:rPr lang="en-US" dirty="0"/>
              <a:t>: https://pypi.python.org/pypi/scapy</a:t>
            </a:r>
          </a:p>
          <a:p>
            <a:r>
              <a:rPr lang="en-US" dirty="0" err="1"/>
              <a:t>ff</a:t>
            </a:r>
            <a:r>
              <a:rPr lang="en-US" dirty="0"/>
              <a:t> </a:t>
            </a:r>
            <a:r>
              <a:rPr lang="en-US" dirty="0" err="1"/>
              <a:t>netifaces</a:t>
            </a:r>
            <a:r>
              <a:rPr lang="en-US" dirty="0"/>
              <a:t>: https://pypi.python.org/pypi/netifaces/</a:t>
            </a:r>
          </a:p>
          <a:p>
            <a:r>
              <a:rPr lang="en-US" dirty="0" err="1"/>
              <a:t>ff</a:t>
            </a:r>
            <a:r>
              <a:rPr lang="en-US" dirty="0"/>
              <a:t> </a:t>
            </a:r>
            <a:r>
              <a:rPr lang="en-US" dirty="0" err="1"/>
              <a:t>netaddr</a:t>
            </a:r>
            <a:r>
              <a:rPr lang="en-US" dirty="0"/>
              <a:t>: https://pypi.python.org/pypi/netaddr</a:t>
            </a:r>
          </a:p>
          <a:p>
            <a:r>
              <a:rPr lang="en-US" dirty="0" err="1"/>
              <a:t>ff</a:t>
            </a:r>
            <a:r>
              <a:rPr lang="en-US" dirty="0"/>
              <a:t> </a:t>
            </a:r>
            <a:r>
              <a:rPr lang="en-US" dirty="0" err="1"/>
              <a:t>pyopenssl</a:t>
            </a:r>
            <a:r>
              <a:rPr lang="en-US" dirty="0"/>
              <a:t>: https://pypi.python.org/pypi/pyOpenSSL</a:t>
            </a:r>
            <a:endParaRPr lang="en-IN" dirty="0"/>
          </a:p>
        </p:txBody>
      </p:sp>
      <p:sp>
        <p:nvSpPr>
          <p:cNvPr id="3" name="Title 2"/>
          <p:cNvSpPr>
            <a:spLocks noGrp="1"/>
          </p:cNvSpPr>
          <p:nvPr>
            <p:ph type="title"/>
          </p:nvPr>
        </p:nvSpPr>
        <p:spPr/>
        <p:txBody>
          <a:bodyPr>
            <a:normAutofit/>
          </a:bodyPr>
          <a:lstStyle/>
          <a:p>
            <a:r>
              <a:rPr lang="en-IN" b="0" dirty="0"/>
              <a:t>Sockets, IPv4, and Simple Client/Server Programming</a:t>
            </a:r>
            <a:endParaRPr lang="en-IN" dirty="0"/>
          </a:p>
        </p:txBody>
      </p:sp>
    </p:spTree>
    <p:extLst>
      <p:ext uri="{BB962C8B-B14F-4D97-AF65-F5344CB8AC3E}">
        <p14:creationId xmlns:p14="http://schemas.microsoft.com/office/powerpoint/2010/main" val="4107387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err="1"/>
              <a:t>pygeocoder</a:t>
            </a:r>
            <a:r>
              <a:rPr lang="en-US" dirty="0"/>
              <a:t>: https://pypi.python.org/pypi/pygocoder</a:t>
            </a:r>
          </a:p>
          <a:p>
            <a:r>
              <a:rPr lang="en-US" dirty="0" err="1"/>
              <a:t>ff</a:t>
            </a:r>
            <a:r>
              <a:rPr lang="en-US" dirty="0"/>
              <a:t> </a:t>
            </a:r>
            <a:r>
              <a:rPr lang="en-US" dirty="0" err="1"/>
              <a:t>pyyaml</a:t>
            </a:r>
            <a:r>
              <a:rPr lang="en-US" dirty="0"/>
              <a:t>: https://pypi.python.org/pypi/PyYAML</a:t>
            </a:r>
          </a:p>
          <a:p>
            <a:r>
              <a:rPr lang="en-US" dirty="0" err="1"/>
              <a:t>ff</a:t>
            </a:r>
            <a:r>
              <a:rPr lang="en-US" dirty="0"/>
              <a:t> requests: https://pypi.python.org/pypi/requests</a:t>
            </a:r>
          </a:p>
          <a:p>
            <a:r>
              <a:rPr lang="en-US" dirty="0" err="1"/>
              <a:t>ff</a:t>
            </a:r>
            <a:r>
              <a:rPr lang="en-US" dirty="0"/>
              <a:t> </a:t>
            </a:r>
            <a:r>
              <a:rPr lang="en-US" dirty="0" err="1"/>
              <a:t>feedparser</a:t>
            </a:r>
            <a:r>
              <a:rPr lang="en-US" dirty="0"/>
              <a:t>: https://pypi.python.org/pypi/feedparser</a:t>
            </a:r>
          </a:p>
          <a:p>
            <a:r>
              <a:rPr lang="en-US" dirty="0" err="1"/>
              <a:t>ff</a:t>
            </a:r>
            <a:r>
              <a:rPr lang="en-US" dirty="0"/>
              <a:t> </a:t>
            </a:r>
            <a:r>
              <a:rPr lang="en-US" dirty="0" err="1"/>
              <a:t>paramiko</a:t>
            </a:r>
            <a:r>
              <a:rPr lang="en-US" dirty="0"/>
              <a:t>: https://pypi.python.org/pypi/paramiko/</a:t>
            </a:r>
          </a:p>
          <a:p>
            <a:r>
              <a:rPr lang="en-US" dirty="0" err="1"/>
              <a:t>ff</a:t>
            </a:r>
            <a:r>
              <a:rPr lang="en-US" dirty="0"/>
              <a:t> fabric: https://pypi.python.org/pypi/Fabric</a:t>
            </a:r>
          </a:p>
          <a:p>
            <a:r>
              <a:rPr lang="en-US" dirty="0" err="1"/>
              <a:t>ff</a:t>
            </a:r>
            <a:r>
              <a:rPr lang="en-US" dirty="0"/>
              <a:t> supervisor: https://pypi.python.org/pypi/supervisor</a:t>
            </a:r>
          </a:p>
          <a:p>
            <a:r>
              <a:rPr lang="en-US" dirty="0" err="1"/>
              <a:t>ff</a:t>
            </a:r>
            <a:r>
              <a:rPr lang="en-US" dirty="0"/>
              <a:t> </a:t>
            </a:r>
            <a:r>
              <a:rPr lang="en-US" dirty="0" err="1"/>
              <a:t>xmlrpclib</a:t>
            </a:r>
            <a:r>
              <a:rPr lang="en-US" dirty="0"/>
              <a:t>: https://pypi.python.org/pypi/xmlrpclib</a:t>
            </a:r>
          </a:p>
          <a:p>
            <a:r>
              <a:rPr lang="en-US" dirty="0" err="1"/>
              <a:t>ff</a:t>
            </a:r>
            <a:r>
              <a:rPr lang="en-US" dirty="0"/>
              <a:t> </a:t>
            </a:r>
            <a:r>
              <a:rPr lang="en-US" dirty="0" err="1"/>
              <a:t>SOAPpy</a:t>
            </a:r>
            <a:r>
              <a:rPr lang="en-US" dirty="0"/>
              <a:t>: https://pypi.python.org/pypi/SOAPpy</a:t>
            </a:r>
          </a:p>
          <a:p>
            <a:r>
              <a:rPr lang="en-US" dirty="0" err="1"/>
              <a:t>ff</a:t>
            </a:r>
            <a:r>
              <a:rPr lang="en-US" dirty="0"/>
              <a:t> bottlenose: https://pypi.python.org/pypi/bottlenose</a:t>
            </a:r>
          </a:p>
          <a:p>
            <a:r>
              <a:rPr lang="en-US" dirty="0" err="1"/>
              <a:t>ff</a:t>
            </a:r>
            <a:r>
              <a:rPr lang="en-US" dirty="0"/>
              <a:t> construct: https://pypi.python.org/pypi/construct</a:t>
            </a:r>
            <a:endParaRPr lang="en-IN" dirty="0"/>
          </a:p>
        </p:txBody>
      </p:sp>
      <p:sp>
        <p:nvSpPr>
          <p:cNvPr id="3" name="Title 2"/>
          <p:cNvSpPr>
            <a:spLocks noGrp="1"/>
          </p:cNvSpPr>
          <p:nvPr>
            <p:ph type="title"/>
          </p:nvPr>
        </p:nvSpPr>
        <p:spPr/>
        <p:txBody>
          <a:bodyPr>
            <a:normAutofit/>
          </a:bodyPr>
          <a:lstStyle/>
          <a:p>
            <a:r>
              <a:rPr lang="en-IN" b="0" dirty="0"/>
              <a:t>Sockets, IPv4, and Simple Client/Server Programming</a:t>
            </a:r>
            <a:endParaRPr lang="en-IN" dirty="0"/>
          </a:p>
        </p:txBody>
      </p:sp>
    </p:spTree>
    <p:extLst>
      <p:ext uri="{BB962C8B-B14F-4D97-AF65-F5344CB8AC3E}">
        <p14:creationId xmlns:p14="http://schemas.microsoft.com/office/powerpoint/2010/main" val="240076714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Socket programming is a way of connecting two nodes on a network to communicate with each other. </a:t>
            </a:r>
          </a:p>
          <a:p>
            <a:r>
              <a:rPr lang="en-US" dirty="0"/>
              <a:t>One socket(node) listens on a particular port at an IP, while other socket reaches out to the other to form a connection.</a:t>
            </a:r>
          </a:p>
          <a:p>
            <a:r>
              <a:rPr lang="en-US" dirty="0"/>
              <a:t>Server forms the listener socket while client reaches out to the server.</a:t>
            </a:r>
          </a:p>
          <a:p>
            <a:r>
              <a:rPr lang="en-US" dirty="0"/>
              <a:t>They are the real backbones behind web browsing. In simpler terms there is a server and a client.</a:t>
            </a:r>
            <a:endParaRPr lang="en-IN" dirty="0"/>
          </a:p>
        </p:txBody>
      </p:sp>
      <p:sp>
        <p:nvSpPr>
          <p:cNvPr id="3" name="Title 2"/>
          <p:cNvSpPr>
            <a:spLocks noGrp="1"/>
          </p:cNvSpPr>
          <p:nvPr>
            <p:ph type="title"/>
          </p:nvPr>
        </p:nvSpPr>
        <p:spPr/>
        <p:txBody>
          <a:bodyPr/>
          <a:lstStyle/>
          <a:p>
            <a:r>
              <a:rPr lang="en-IN" dirty="0"/>
              <a:t>Sockets and Networking</a:t>
            </a:r>
          </a:p>
        </p:txBody>
      </p:sp>
    </p:spTree>
    <p:extLst>
      <p:ext uri="{BB962C8B-B14F-4D97-AF65-F5344CB8AC3E}">
        <p14:creationId xmlns:p14="http://schemas.microsoft.com/office/powerpoint/2010/main" val="1550356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Content Placeholder 2">
            <a:extLst>
              <a:ext uri="{FF2B5EF4-FFF2-40B4-BE49-F238E27FC236}">
                <a16:creationId xmlns:a16="http://schemas.microsoft.com/office/drawing/2014/main" id="{F7DBFD19-46C0-7F8A-927F-9CDB910A866A}"/>
              </a:ext>
            </a:extLst>
          </p:cNvPr>
          <p:cNvSpPr>
            <a:spLocks noGrp="1" noChangeArrowheads="1"/>
          </p:cNvSpPr>
          <p:nvPr>
            <p:ph sz="quarter" idx="12"/>
          </p:nvPr>
        </p:nvSpPr>
        <p:spPr/>
        <p:txBody>
          <a:bodyPr/>
          <a:lstStyle/>
          <a:p>
            <a:r>
              <a:rPr lang="en-US" altLang="en-US" dirty="0">
                <a:ea typeface="ＭＳ Ｐゴシック" panose="020B0600070205080204" pitchFamily="34" charset="-128"/>
              </a:rPr>
              <a:t>Statements in Python typically end with a new line.</a:t>
            </a:r>
          </a:p>
          <a:p>
            <a:r>
              <a:rPr lang="en-US" altLang="en-US" dirty="0">
                <a:ea typeface="ＭＳ Ｐゴシック" panose="020B0600070205080204" pitchFamily="34" charset="-128"/>
              </a:rPr>
              <a:t>Python does, however, allow the use of the line continuation character (\) to denote that the line should continue.</a:t>
            </a:r>
          </a:p>
          <a:p>
            <a:pPr>
              <a:buFontTx/>
              <a:buNone/>
            </a:pPr>
            <a:r>
              <a:rPr lang="en-US" altLang="en-US" dirty="0">
                <a:ea typeface="ＭＳ Ｐゴシック" panose="020B0600070205080204" pitchFamily="34" charset="-128"/>
              </a:rPr>
              <a:t>	total = </a:t>
            </a:r>
            <a:r>
              <a:rPr lang="en-US" altLang="en-US" dirty="0" err="1">
                <a:ea typeface="ＭＳ Ｐゴシック" panose="020B0600070205080204" pitchFamily="34" charset="-128"/>
              </a:rPr>
              <a:t>item_one</a:t>
            </a:r>
            <a:r>
              <a:rPr lang="en-US" altLang="en-US" dirty="0">
                <a:ea typeface="ＭＳ Ｐゴシック" panose="020B0600070205080204" pitchFamily="34" charset="-128"/>
              </a:rPr>
              <a:t> + \</a:t>
            </a:r>
          </a:p>
          <a:p>
            <a:pPr>
              <a:buFontTx/>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item_two</a:t>
            </a:r>
            <a:r>
              <a:rPr lang="en-US" altLang="en-US" dirty="0">
                <a:ea typeface="ＭＳ Ｐゴシック" panose="020B0600070205080204" pitchFamily="34" charset="-128"/>
              </a:rPr>
              <a:t> + \</a:t>
            </a:r>
          </a:p>
          <a:p>
            <a:pPr>
              <a:buFontTx/>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item_three</a:t>
            </a:r>
            <a:endParaRPr lang="en-US" altLang="en-US" dirty="0">
              <a:ea typeface="ＭＳ Ｐゴシック" panose="020B0600070205080204" pitchFamily="34" charset="-128"/>
            </a:endParaRPr>
          </a:p>
        </p:txBody>
      </p:sp>
      <p:sp>
        <p:nvSpPr>
          <p:cNvPr id="59394" name="Title 1">
            <a:extLst>
              <a:ext uri="{FF2B5EF4-FFF2-40B4-BE49-F238E27FC236}">
                <a16:creationId xmlns:a16="http://schemas.microsoft.com/office/drawing/2014/main" id="{E95A55B9-24CA-C13E-C93F-102B3763E392}"/>
              </a:ext>
            </a:extLst>
          </p:cNvPr>
          <p:cNvSpPr>
            <a:spLocks noGrp="1" noChangeArrowheads="1"/>
          </p:cNvSpPr>
          <p:nvPr>
            <p:ph type="title"/>
          </p:nvPr>
        </p:nvSpPr>
        <p:spPr/>
        <p:txBody>
          <a:bodyPr/>
          <a:lstStyle/>
          <a:p>
            <a:r>
              <a:rPr lang="en-US" altLang="en-US" b="1">
                <a:ea typeface="ＭＳ Ｐゴシック" panose="020B0600070205080204" pitchFamily="34" charset="-128"/>
              </a:rPr>
              <a:t>Multi-Line Statements</a:t>
            </a:r>
            <a:endParaRPr lang="en-US" altLang="en-US">
              <a:ea typeface="ＭＳ Ｐゴシック" panose="020B0600070205080204" pitchFamily="34" charset="-128"/>
            </a:endParaRPr>
          </a:p>
        </p:txBody>
      </p:sp>
      <p:sp>
        <p:nvSpPr>
          <p:cNvPr id="59397" name="Slide Number Placeholder 4">
            <a:extLst>
              <a:ext uri="{FF2B5EF4-FFF2-40B4-BE49-F238E27FC236}">
                <a16:creationId xmlns:a16="http://schemas.microsoft.com/office/drawing/2014/main" id="{51334FF2-1EAD-1B15-0CDB-6F2FF8B46F14}"/>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750838AF-B73B-4C63-9471-99DB924AD446}" type="slidenum">
              <a:rPr lang="en-US" altLang="en-US" sz="1400"/>
              <a:pPr>
                <a:spcBef>
                  <a:spcPct val="0"/>
                </a:spcBef>
                <a:buFontTx/>
                <a:buNone/>
              </a:pPr>
              <a:t>37</a:t>
            </a:fld>
            <a:endParaRPr lang="en-US" altLang="en-US" sz="1400"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Sockets and Networking</a:t>
            </a:r>
          </a:p>
        </p:txBody>
      </p:sp>
      <p:pic>
        <p:nvPicPr>
          <p:cNvPr id="1026" name="Picture 2" descr="TCP socke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00200"/>
            <a:ext cx="7324725" cy="481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89074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Sockets and Networking</a:t>
            </a:r>
          </a:p>
        </p:txBody>
      </p:sp>
      <p:pic>
        <p:nvPicPr>
          <p:cNvPr id="2050" name="Picture 2" descr="Sockets loopback interf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86000"/>
            <a:ext cx="73152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72156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55000" lnSpcReduction="20000"/>
          </a:bodyPr>
          <a:lstStyle/>
          <a:p>
            <a:r>
              <a:rPr lang="en-IN" dirty="0"/>
              <a:t>1 (SIGHUP): terminate a connection, or reload the configuration for daemons</a:t>
            </a:r>
          </a:p>
          <a:p>
            <a:r>
              <a:rPr lang="en-IN" dirty="0"/>
              <a:t>2 (SIGINT): interrupt the session from the dialogue station</a:t>
            </a:r>
          </a:p>
          <a:p>
            <a:r>
              <a:rPr lang="en-IN" dirty="0"/>
              <a:t>3 (SIGQUIT): terminate the session from the dialogue station</a:t>
            </a:r>
          </a:p>
          <a:p>
            <a:r>
              <a:rPr lang="en-IN" dirty="0"/>
              <a:t>4 (SIGILL): illegal instruction was executed</a:t>
            </a:r>
          </a:p>
          <a:p>
            <a:r>
              <a:rPr lang="en-IN" dirty="0"/>
              <a:t>5 (SIGTRAP): do a single instruction (trap)</a:t>
            </a:r>
          </a:p>
          <a:p>
            <a:r>
              <a:rPr lang="en-IN" dirty="0"/>
              <a:t>6 (SIGABRT): abnormal termination</a:t>
            </a:r>
          </a:p>
          <a:p>
            <a:r>
              <a:rPr lang="en-IN" dirty="0"/>
              <a:t>7 (SIGBUS): error on the system bus</a:t>
            </a:r>
          </a:p>
          <a:p>
            <a:r>
              <a:rPr lang="en-IN" dirty="0"/>
              <a:t>8 (SIGFPE): floating point error</a:t>
            </a:r>
          </a:p>
          <a:p>
            <a:r>
              <a:rPr lang="en-IN" dirty="0"/>
              <a:t>9 (SIGKILL): </a:t>
            </a:r>
            <a:r>
              <a:rPr lang="en-IN" dirty="0" err="1"/>
              <a:t>immmediately</a:t>
            </a:r>
            <a:r>
              <a:rPr lang="en-IN" dirty="0"/>
              <a:t> terminate the process</a:t>
            </a:r>
          </a:p>
          <a:p>
            <a:r>
              <a:rPr lang="en-IN" dirty="0"/>
              <a:t>10 (SIGUSR1): user-defined signal</a:t>
            </a:r>
          </a:p>
          <a:p>
            <a:r>
              <a:rPr lang="en-IN" dirty="0"/>
              <a:t>11 (SIGSEGV): segmentation fault due to illegal access of a memory segment</a:t>
            </a:r>
          </a:p>
          <a:p>
            <a:r>
              <a:rPr lang="en-IN" dirty="0"/>
              <a:t>12 (SIGUSR2): user-defined signal</a:t>
            </a:r>
          </a:p>
          <a:p>
            <a:r>
              <a:rPr lang="en-IN" dirty="0"/>
              <a:t>13 (SIGPIPE): writing into a pipe, and nobody is reading from it</a:t>
            </a:r>
          </a:p>
          <a:p>
            <a:r>
              <a:rPr lang="en-IN" dirty="0"/>
              <a:t>14 (SIGALRM): the timer terminated (alarm)</a:t>
            </a:r>
          </a:p>
          <a:p>
            <a:r>
              <a:rPr lang="en-IN" dirty="0"/>
              <a:t>15 (SIGTERM): terminate the process in a soft way</a:t>
            </a:r>
          </a:p>
          <a:p>
            <a:endParaRPr lang="en-IN" dirty="0"/>
          </a:p>
        </p:txBody>
      </p:sp>
      <p:sp>
        <p:nvSpPr>
          <p:cNvPr id="3" name="Title 2"/>
          <p:cNvSpPr>
            <a:spLocks noGrp="1"/>
          </p:cNvSpPr>
          <p:nvPr>
            <p:ph type="title"/>
          </p:nvPr>
        </p:nvSpPr>
        <p:spPr/>
        <p:txBody>
          <a:bodyPr/>
          <a:lstStyle/>
          <a:p>
            <a:r>
              <a:rPr lang="en-IN" dirty="0"/>
              <a:t>Signal Handling</a:t>
            </a:r>
          </a:p>
        </p:txBody>
      </p:sp>
    </p:spTree>
    <p:extLst>
      <p:ext uri="{BB962C8B-B14F-4D97-AF65-F5344CB8AC3E}">
        <p14:creationId xmlns:p14="http://schemas.microsoft.com/office/powerpoint/2010/main" val="320500988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main idea behind Twisted is that it gives us the parallelism of multithreading programming with the ease of reasoning of single threaded programming.</a:t>
            </a:r>
            <a:endParaRPr lang="en-IN" dirty="0"/>
          </a:p>
        </p:txBody>
      </p:sp>
      <p:sp>
        <p:nvSpPr>
          <p:cNvPr id="3" name="Title 2"/>
          <p:cNvSpPr>
            <a:spLocks noGrp="1"/>
          </p:cNvSpPr>
          <p:nvPr>
            <p:ph type="title"/>
          </p:nvPr>
        </p:nvSpPr>
        <p:spPr/>
        <p:txBody>
          <a:bodyPr/>
          <a:lstStyle/>
          <a:p>
            <a:r>
              <a:rPr lang="en-IN" dirty="0"/>
              <a:t>Twisted</a:t>
            </a:r>
          </a:p>
        </p:txBody>
      </p:sp>
    </p:spTree>
    <p:extLst>
      <p:ext uri="{BB962C8B-B14F-4D97-AF65-F5344CB8AC3E}">
        <p14:creationId xmlns:p14="http://schemas.microsoft.com/office/powerpoint/2010/main" val="109312173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In 2000, glyph, the creator of Twisted, was working on a text-based multiplayer game called Twisted Reality.</a:t>
            </a:r>
          </a:p>
          <a:p>
            <a:r>
              <a:rPr lang="en-US" dirty="0"/>
              <a:t> It was a big mess of threads, 3 per connection, in Java. </a:t>
            </a:r>
          </a:p>
          <a:p>
            <a:r>
              <a:rPr lang="en-US" dirty="0"/>
              <a:t>There was a thread for input that would block on reads, a thread for output that would block on some kind of write, and a "logic" thread that would sleep while waiting for timers to expire or events to queue. </a:t>
            </a:r>
          </a:p>
          <a:p>
            <a:r>
              <a:rPr lang="en-US" dirty="0"/>
              <a:t>As players moved through the virtual landscape and interacted, threads were deadlocking, caches were getting corrupted, and the locking logic was never quite right—the use of threads had made the software complicated, buggy, and hard to scale.</a:t>
            </a:r>
            <a:endParaRPr lang="en-IN" dirty="0"/>
          </a:p>
        </p:txBody>
      </p:sp>
      <p:sp>
        <p:nvSpPr>
          <p:cNvPr id="3" name="Title 2"/>
          <p:cNvSpPr>
            <a:spLocks noGrp="1"/>
          </p:cNvSpPr>
          <p:nvPr>
            <p:ph type="title"/>
          </p:nvPr>
        </p:nvSpPr>
        <p:spPr/>
        <p:txBody>
          <a:bodyPr/>
          <a:lstStyle/>
          <a:p>
            <a:r>
              <a:rPr lang="en-IN" dirty="0"/>
              <a:t>Twisted</a:t>
            </a:r>
          </a:p>
        </p:txBody>
      </p:sp>
    </p:spTree>
    <p:extLst>
      <p:ext uri="{BB962C8B-B14F-4D97-AF65-F5344CB8AC3E}">
        <p14:creationId xmlns:p14="http://schemas.microsoft.com/office/powerpoint/2010/main" val="236115871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Over time, Twisted Reality the game became Twisted the networking platform, which would do what existing networking platforms in Python didn't:</a:t>
            </a:r>
          </a:p>
          <a:p>
            <a:r>
              <a:rPr lang="en-US" dirty="0"/>
              <a:t>Use event-driven programming instead of multi-threaded programming.</a:t>
            </a:r>
          </a:p>
          <a:p>
            <a:r>
              <a:rPr lang="en-US" dirty="0"/>
              <a:t>Be cross-platform: provide a uniform interface to the event notification systems exposed by major operating systems.</a:t>
            </a:r>
          </a:p>
          <a:p>
            <a:r>
              <a:rPr lang="en-US" dirty="0"/>
              <a:t>Be "batteries-included": provide implementations of popular application-layer protocols out of the box, so that Twisted is immediately useful to developers.</a:t>
            </a:r>
          </a:p>
          <a:p>
            <a:r>
              <a:rPr lang="en-US" dirty="0"/>
              <a:t>Conform to RFCs, and prove conformance with a robust test suite.</a:t>
            </a:r>
          </a:p>
          <a:p>
            <a:r>
              <a:rPr lang="en-US" dirty="0"/>
              <a:t>Make it easy to use multiple networking protocols together.</a:t>
            </a:r>
          </a:p>
          <a:p>
            <a:r>
              <a:rPr lang="en-US" dirty="0"/>
              <a:t>Be extensible.</a:t>
            </a:r>
          </a:p>
        </p:txBody>
      </p:sp>
      <p:sp>
        <p:nvSpPr>
          <p:cNvPr id="3" name="Title 2"/>
          <p:cNvSpPr>
            <a:spLocks noGrp="1"/>
          </p:cNvSpPr>
          <p:nvPr>
            <p:ph type="title"/>
          </p:nvPr>
        </p:nvSpPr>
        <p:spPr/>
        <p:txBody>
          <a:bodyPr/>
          <a:lstStyle/>
          <a:p>
            <a:r>
              <a:rPr lang="en-IN" dirty="0"/>
              <a:t>Twisted</a:t>
            </a:r>
          </a:p>
        </p:txBody>
      </p:sp>
    </p:spTree>
    <p:extLst>
      <p:ext uri="{BB962C8B-B14F-4D97-AF65-F5344CB8AC3E}">
        <p14:creationId xmlns:p14="http://schemas.microsoft.com/office/powerpoint/2010/main" val="13743476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Twisted</a:t>
            </a:r>
          </a:p>
        </p:txBody>
      </p:sp>
      <p:pic>
        <p:nvPicPr>
          <p:cNvPr id="1028" name="Picture 4" descr="https://www.aosabook.org/images/twisted/threading_mode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40" y="1676400"/>
            <a:ext cx="87820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59604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Twisted is an event-driven networking engine. Event-driven programming is so integral to </a:t>
            </a:r>
            <a:r>
              <a:rPr lang="en-US" dirty="0" err="1"/>
              <a:t>Twisted's</a:t>
            </a:r>
            <a:r>
              <a:rPr lang="en-US" dirty="0"/>
              <a:t> design philosophy that it is worth taking a moment to review what exactly event-driven programming means.</a:t>
            </a:r>
          </a:p>
          <a:p>
            <a:endParaRPr lang="en-US" dirty="0"/>
          </a:p>
          <a:p>
            <a:r>
              <a:rPr lang="en-US" dirty="0"/>
              <a:t>Event-driven programming is a programming paradigm in which program flow is determined by external events. It is characterized by an event loop and the use of callbacks to trigger actions when events happen. Two other common programming paradigms are (single-threaded) synchronous and multi-threaded programming.</a:t>
            </a:r>
          </a:p>
          <a:p>
            <a:endParaRPr lang="en-US" dirty="0"/>
          </a:p>
          <a:p>
            <a:r>
              <a:rPr lang="en-US" dirty="0"/>
              <a:t>Let's compare and contrast single-threaded, multi-threaded, and event-driven programming models with an example. Figure shows the work done by a program over time under these three models. The program has three tasks to complete, each of which blocks while waiting for I/O to finish. Time spent blocking on I/O is greyed out.</a:t>
            </a:r>
            <a:endParaRPr lang="en-IN" dirty="0"/>
          </a:p>
        </p:txBody>
      </p:sp>
      <p:sp>
        <p:nvSpPr>
          <p:cNvPr id="3" name="Title 2"/>
          <p:cNvSpPr>
            <a:spLocks noGrp="1"/>
          </p:cNvSpPr>
          <p:nvPr>
            <p:ph type="title"/>
          </p:nvPr>
        </p:nvSpPr>
        <p:spPr/>
        <p:txBody>
          <a:bodyPr/>
          <a:lstStyle/>
          <a:p>
            <a:r>
              <a:rPr lang="en-IN" dirty="0"/>
              <a:t>Twisted Architecture</a:t>
            </a:r>
          </a:p>
        </p:txBody>
      </p:sp>
    </p:spTree>
    <p:extLst>
      <p:ext uri="{BB962C8B-B14F-4D97-AF65-F5344CB8AC3E}">
        <p14:creationId xmlns:p14="http://schemas.microsoft.com/office/powerpoint/2010/main" val="221262282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In the single-threaded synchronous version of the program, tasks are performed serially.</a:t>
            </a:r>
          </a:p>
          <a:p>
            <a:r>
              <a:rPr lang="en-US" dirty="0"/>
              <a:t>If one task blocks for a while on I/O, all of the other tasks have to wait until it finishes and they are executed in turn.</a:t>
            </a:r>
          </a:p>
          <a:p>
            <a:r>
              <a:rPr lang="en-US" dirty="0"/>
              <a:t>This definite order and serial processing are easy to reason about, but the program is unnecessarily slow if the tasks don't depend on each other, yet still have to wait for each other.</a:t>
            </a:r>
          </a:p>
          <a:p>
            <a:r>
              <a:rPr lang="en-US" dirty="0"/>
              <a:t>In the threaded version of the program, the three tasks that block while doing work are performed in separate threads of control.</a:t>
            </a:r>
          </a:p>
          <a:p>
            <a:r>
              <a:rPr lang="en-US" dirty="0"/>
              <a:t> These threads are managed by the operating system and may run concurrently on multiple processors or interleaved on a single processor. </a:t>
            </a:r>
          </a:p>
          <a:p>
            <a:r>
              <a:rPr lang="en-US" dirty="0"/>
              <a:t>This allows progress to be made by some threads while others are blocking on resources. This is often more time-efficient than the analogous synchronous program, </a:t>
            </a:r>
          </a:p>
        </p:txBody>
      </p:sp>
      <p:sp>
        <p:nvSpPr>
          <p:cNvPr id="3" name="Title 2"/>
          <p:cNvSpPr>
            <a:spLocks noGrp="1"/>
          </p:cNvSpPr>
          <p:nvPr>
            <p:ph type="title"/>
          </p:nvPr>
        </p:nvSpPr>
        <p:spPr/>
        <p:txBody>
          <a:bodyPr/>
          <a:lstStyle/>
          <a:p>
            <a:r>
              <a:rPr lang="en-IN" dirty="0"/>
              <a:t>Twisted Architecture</a:t>
            </a:r>
          </a:p>
        </p:txBody>
      </p:sp>
    </p:spTree>
    <p:extLst>
      <p:ext uri="{BB962C8B-B14F-4D97-AF65-F5344CB8AC3E}">
        <p14:creationId xmlns:p14="http://schemas.microsoft.com/office/powerpoint/2010/main" val="30140036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but one has to write code to protect shared resources that could be accessed concurrently from multiple threads. </a:t>
            </a:r>
          </a:p>
          <a:p>
            <a:r>
              <a:rPr lang="en-US" dirty="0"/>
              <a:t>Multi-threaded programs can be harder to reason about because one now has to worry about thread safety via process serialization (locking), reentrancy, thread-local storage, or other mechanisms, which when implemented improperly can lead to subtle and painful bugs.</a:t>
            </a:r>
          </a:p>
        </p:txBody>
      </p:sp>
      <p:sp>
        <p:nvSpPr>
          <p:cNvPr id="3" name="Title 2"/>
          <p:cNvSpPr>
            <a:spLocks noGrp="1"/>
          </p:cNvSpPr>
          <p:nvPr>
            <p:ph type="title"/>
          </p:nvPr>
        </p:nvSpPr>
        <p:spPr/>
        <p:txBody>
          <a:bodyPr/>
          <a:lstStyle/>
          <a:p>
            <a:r>
              <a:rPr lang="en-IN" dirty="0"/>
              <a:t>Twisted Architecture</a:t>
            </a:r>
          </a:p>
        </p:txBody>
      </p:sp>
    </p:spTree>
    <p:extLst>
      <p:ext uri="{BB962C8B-B14F-4D97-AF65-F5344CB8AC3E}">
        <p14:creationId xmlns:p14="http://schemas.microsoft.com/office/powerpoint/2010/main" val="1478014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Content Placeholder 2">
            <a:extLst>
              <a:ext uri="{FF2B5EF4-FFF2-40B4-BE49-F238E27FC236}">
                <a16:creationId xmlns:a16="http://schemas.microsoft.com/office/drawing/2014/main" id="{7D1076D5-BD51-01CF-FD5E-1FB3C6BD19E7}"/>
              </a:ext>
            </a:extLst>
          </p:cNvPr>
          <p:cNvSpPr>
            <a:spLocks noGrp="1" noChangeArrowheads="1"/>
          </p:cNvSpPr>
          <p:nvPr>
            <p:ph sz="quarter" idx="12"/>
          </p:nvPr>
        </p:nvSpPr>
        <p:spPr/>
        <p:txBody>
          <a:bodyPr/>
          <a:lstStyle/>
          <a:p>
            <a:r>
              <a:rPr lang="en-US" altLang="en-US">
                <a:ea typeface="ＭＳ Ｐゴシック" panose="020B0600070205080204" pitchFamily="34" charset="-128"/>
              </a:rPr>
              <a:t>Python accepts single ('), double (") and triple (''' or """) quotes to denote string literals, as long as the same type of quote starts and ends the string.</a:t>
            </a:r>
          </a:p>
          <a:p>
            <a:r>
              <a:rPr lang="en-US" altLang="en-US">
                <a:ea typeface="ＭＳ Ｐゴシック" panose="020B0600070205080204" pitchFamily="34" charset="-128"/>
              </a:rPr>
              <a:t>word = 'word' sentence = "This is a sentence." paragraph = """This is a paragraph. It is made up of multiple lines and sentences."""</a:t>
            </a:r>
          </a:p>
        </p:txBody>
      </p:sp>
      <p:sp>
        <p:nvSpPr>
          <p:cNvPr id="60418" name="Title 1">
            <a:extLst>
              <a:ext uri="{FF2B5EF4-FFF2-40B4-BE49-F238E27FC236}">
                <a16:creationId xmlns:a16="http://schemas.microsoft.com/office/drawing/2014/main" id="{4C6A55BB-C359-CBDE-60E4-9F1718545C8E}"/>
              </a:ext>
            </a:extLst>
          </p:cNvPr>
          <p:cNvSpPr>
            <a:spLocks noGrp="1" noChangeArrowheads="1"/>
          </p:cNvSpPr>
          <p:nvPr>
            <p:ph type="title"/>
          </p:nvPr>
        </p:nvSpPr>
        <p:spPr/>
        <p:txBody>
          <a:bodyPr/>
          <a:lstStyle/>
          <a:p>
            <a:r>
              <a:rPr lang="en-US" altLang="en-US" b="1">
                <a:ea typeface="ＭＳ Ｐゴシック" panose="020B0600070205080204" pitchFamily="34" charset="-128"/>
              </a:rPr>
              <a:t>Quotation in Python</a:t>
            </a:r>
            <a:endParaRPr lang="en-US" altLang="en-US">
              <a:ea typeface="ＭＳ Ｐゴシック" panose="020B0600070205080204" pitchFamily="34" charset="-128"/>
            </a:endParaRPr>
          </a:p>
        </p:txBody>
      </p:sp>
      <p:sp>
        <p:nvSpPr>
          <p:cNvPr id="60421" name="Slide Number Placeholder 4">
            <a:extLst>
              <a:ext uri="{FF2B5EF4-FFF2-40B4-BE49-F238E27FC236}">
                <a16:creationId xmlns:a16="http://schemas.microsoft.com/office/drawing/2014/main" id="{8530F474-C749-5D90-769A-F1479A0683DA}"/>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82E78FC-6D75-4CC7-B769-09274AE1E71A}" type="slidenum">
              <a:rPr lang="en-US" altLang="en-US" sz="1400"/>
              <a:pPr>
                <a:spcBef>
                  <a:spcPct val="0"/>
                </a:spcBef>
                <a:buFontTx/>
                <a:buNone/>
              </a:pPr>
              <a:t>38</a:t>
            </a:fld>
            <a:endParaRPr lang="en-US" altLang="en-US" sz="140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The event-driven version of the program interleaves the execution of the three tasks, but in a single thread of control. </a:t>
            </a:r>
          </a:p>
          <a:p>
            <a:r>
              <a:rPr lang="en-US" dirty="0"/>
              <a:t>When performing I/O or other expensive operations, a callback is registered with an event loop, and then execution continues while the I/O completes. </a:t>
            </a:r>
          </a:p>
          <a:p>
            <a:r>
              <a:rPr lang="en-US" dirty="0"/>
              <a:t>The callback describes how to handle an event once it has completed.</a:t>
            </a:r>
          </a:p>
          <a:p>
            <a:r>
              <a:rPr lang="en-US" dirty="0"/>
              <a:t> The event loop polls for events and dispatches them as they arrive, to the callbacks that are waiting for them. </a:t>
            </a:r>
          </a:p>
          <a:p>
            <a:r>
              <a:rPr lang="en-US" dirty="0"/>
              <a:t>This allows the program to make progress when it can without the use of additional threads. </a:t>
            </a:r>
          </a:p>
          <a:p>
            <a:r>
              <a:rPr lang="en-US" dirty="0"/>
              <a:t>Event-driven programs can be easier to reason about than multi-threaded programs because the programmer doesn't have to worry about thread safety.</a:t>
            </a:r>
          </a:p>
        </p:txBody>
      </p:sp>
      <p:sp>
        <p:nvSpPr>
          <p:cNvPr id="3" name="Title 2"/>
          <p:cNvSpPr>
            <a:spLocks noGrp="1"/>
          </p:cNvSpPr>
          <p:nvPr>
            <p:ph type="title"/>
          </p:nvPr>
        </p:nvSpPr>
        <p:spPr/>
        <p:txBody>
          <a:bodyPr/>
          <a:lstStyle/>
          <a:p>
            <a:r>
              <a:rPr lang="en-IN" dirty="0"/>
              <a:t>Twisted Architecture</a:t>
            </a:r>
          </a:p>
        </p:txBody>
      </p:sp>
    </p:spTree>
    <p:extLst>
      <p:ext uri="{BB962C8B-B14F-4D97-AF65-F5344CB8AC3E}">
        <p14:creationId xmlns:p14="http://schemas.microsoft.com/office/powerpoint/2010/main" val="384446445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event-driven model is often a good choice when there are:</a:t>
            </a:r>
          </a:p>
          <a:p>
            <a:r>
              <a:rPr lang="en-US" dirty="0"/>
              <a:t>many tasks, that are…</a:t>
            </a:r>
          </a:p>
          <a:p>
            <a:r>
              <a:rPr lang="en-US" dirty="0"/>
              <a:t>largely independent (so they don't have to communicate with or wait on each other), and…</a:t>
            </a:r>
          </a:p>
          <a:p>
            <a:r>
              <a:rPr lang="en-US" dirty="0"/>
              <a:t>some of these tasks block while waiting on events.</a:t>
            </a:r>
          </a:p>
        </p:txBody>
      </p:sp>
      <p:sp>
        <p:nvSpPr>
          <p:cNvPr id="3" name="Title 2"/>
          <p:cNvSpPr>
            <a:spLocks noGrp="1"/>
          </p:cNvSpPr>
          <p:nvPr>
            <p:ph type="title"/>
          </p:nvPr>
        </p:nvSpPr>
        <p:spPr/>
        <p:txBody>
          <a:bodyPr/>
          <a:lstStyle/>
          <a:p>
            <a:r>
              <a:rPr lang="en-IN" dirty="0"/>
              <a:t>Twisted Architecture</a:t>
            </a:r>
          </a:p>
        </p:txBody>
      </p:sp>
    </p:spTree>
    <p:extLst>
      <p:ext uri="{BB962C8B-B14F-4D97-AF65-F5344CB8AC3E}">
        <p14:creationId xmlns:p14="http://schemas.microsoft.com/office/powerpoint/2010/main" val="340255955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Twisted implements the reactor design pattern, which describes </a:t>
            </a:r>
            <a:r>
              <a:rPr lang="en-US" dirty="0" err="1"/>
              <a:t>demultiplexing</a:t>
            </a:r>
            <a:r>
              <a:rPr lang="en-US" dirty="0"/>
              <a:t> and dispatching events from multiple sources to their handlers in a single-threaded environment.</a:t>
            </a:r>
          </a:p>
          <a:p>
            <a:r>
              <a:rPr lang="en-US" dirty="0"/>
              <a:t>The core of Twisted is the reactor event loop. </a:t>
            </a:r>
          </a:p>
          <a:p>
            <a:r>
              <a:rPr lang="en-US" dirty="0"/>
              <a:t>The reactor knows about network, file system, and timer events.</a:t>
            </a:r>
          </a:p>
          <a:p>
            <a:r>
              <a:rPr lang="en-US" dirty="0"/>
              <a:t> It waits on and then handles these events, abstracting away platform-specific behavior and presenting interfaces to make responding to events anywhere in the network stack easy.</a:t>
            </a:r>
          </a:p>
        </p:txBody>
      </p:sp>
      <p:sp>
        <p:nvSpPr>
          <p:cNvPr id="3" name="Title 2"/>
          <p:cNvSpPr>
            <a:spLocks noGrp="1"/>
          </p:cNvSpPr>
          <p:nvPr>
            <p:ph type="title"/>
          </p:nvPr>
        </p:nvSpPr>
        <p:spPr/>
        <p:txBody>
          <a:bodyPr/>
          <a:lstStyle/>
          <a:p>
            <a:r>
              <a:rPr lang="en-IN" dirty="0"/>
              <a:t>Twisted Architecture</a:t>
            </a:r>
          </a:p>
        </p:txBody>
      </p:sp>
    </p:spTree>
    <p:extLst>
      <p:ext uri="{BB962C8B-B14F-4D97-AF65-F5344CB8AC3E}">
        <p14:creationId xmlns:p14="http://schemas.microsoft.com/office/powerpoint/2010/main" val="270719225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Reactor Basics</a:t>
            </a:r>
          </a:p>
          <a:p>
            <a:r>
              <a:rPr lang="en-US" dirty="0"/>
              <a:t>The reactor is the core of the event loop within Twisted – the loop which drives applications using Twisted. </a:t>
            </a:r>
          </a:p>
          <a:p>
            <a:r>
              <a:rPr lang="en-US" dirty="0"/>
              <a:t>The event loop is a programming construct that waits for and dispatches events or messages in a program. </a:t>
            </a:r>
          </a:p>
          <a:p>
            <a:r>
              <a:rPr lang="en-US" dirty="0"/>
              <a:t>It works by calling some internal or external “event provider”, which generally blocks until an event has arrived, and then calls the relevant event handler (“dispatches the event”). </a:t>
            </a:r>
          </a:p>
          <a:p>
            <a:r>
              <a:rPr lang="en-US" dirty="0"/>
              <a:t>The reactor provides basic interfaces to a number of services, including network communications, threading, and event dispatching.</a:t>
            </a:r>
            <a:endParaRPr lang="en-IN" dirty="0"/>
          </a:p>
        </p:txBody>
      </p:sp>
      <p:sp>
        <p:nvSpPr>
          <p:cNvPr id="3" name="Title 2"/>
          <p:cNvSpPr>
            <a:spLocks noGrp="1"/>
          </p:cNvSpPr>
          <p:nvPr>
            <p:ph type="title"/>
          </p:nvPr>
        </p:nvSpPr>
        <p:spPr/>
        <p:txBody>
          <a:bodyPr/>
          <a:lstStyle/>
          <a:p>
            <a:r>
              <a:rPr lang="en-IN" dirty="0"/>
              <a:t>Reactor</a:t>
            </a:r>
          </a:p>
        </p:txBody>
      </p:sp>
    </p:spTree>
    <p:extLst>
      <p:ext uri="{BB962C8B-B14F-4D97-AF65-F5344CB8AC3E}">
        <p14:creationId xmlns:p14="http://schemas.microsoft.com/office/powerpoint/2010/main" val="185774676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For information about using the reactor and the Twisted event loop, see:</a:t>
            </a:r>
          </a:p>
          <a:p>
            <a:r>
              <a:rPr lang="en-US" dirty="0"/>
              <a:t>the event dispatching how </a:t>
            </a:r>
            <a:r>
              <a:rPr lang="en-US" dirty="0" err="1"/>
              <a:t>tos</a:t>
            </a:r>
            <a:r>
              <a:rPr lang="en-US" dirty="0"/>
              <a:t>: Scheduling and Using </a:t>
            </a:r>
            <a:r>
              <a:rPr lang="en-US" dirty="0" err="1"/>
              <a:t>Deferreds</a:t>
            </a:r>
            <a:r>
              <a:rPr lang="en-US" dirty="0"/>
              <a:t> ;</a:t>
            </a:r>
          </a:p>
          <a:p>
            <a:r>
              <a:rPr lang="en-US" dirty="0"/>
              <a:t>the communication how </a:t>
            </a:r>
            <a:r>
              <a:rPr lang="en-US" dirty="0" err="1"/>
              <a:t>tos</a:t>
            </a:r>
            <a:r>
              <a:rPr lang="en-US" dirty="0"/>
              <a:t>: TCP servers , TCP clients , UDP networking and Using processes ; and</a:t>
            </a:r>
          </a:p>
          <a:p>
            <a:r>
              <a:rPr lang="en-US" dirty="0"/>
              <a:t>Using threads .</a:t>
            </a:r>
            <a:endParaRPr lang="en-IN" dirty="0"/>
          </a:p>
        </p:txBody>
      </p:sp>
      <p:sp>
        <p:nvSpPr>
          <p:cNvPr id="3" name="Title 2"/>
          <p:cNvSpPr>
            <a:spLocks noGrp="1"/>
          </p:cNvSpPr>
          <p:nvPr>
            <p:ph type="title"/>
          </p:nvPr>
        </p:nvSpPr>
        <p:spPr/>
        <p:txBody>
          <a:bodyPr/>
          <a:lstStyle/>
          <a:p>
            <a:r>
              <a:rPr lang="en-IN" dirty="0"/>
              <a:t>Reactor</a:t>
            </a:r>
          </a:p>
        </p:txBody>
      </p:sp>
    </p:spTree>
    <p:extLst>
      <p:ext uri="{BB962C8B-B14F-4D97-AF65-F5344CB8AC3E}">
        <p14:creationId xmlns:p14="http://schemas.microsoft.com/office/powerpoint/2010/main" val="202328009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324475"/>
          </a:xfrm>
        </p:spPr>
        <p:txBody>
          <a:bodyPr>
            <a:normAutofit fontScale="62500" lnSpcReduction="20000"/>
          </a:bodyPr>
          <a:lstStyle/>
          <a:p>
            <a:r>
              <a:rPr lang="en-US" dirty="0"/>
              <a:t>The reactor usually implements a set of interfaces, but depending on the chosen reactor and the platform, some of the interfaces may not be implemented:</a:t>
            </a:r>
          </a:p>
          <a:p>
            <a:endParaRPr lang="en-US" dirty="0"/>
          </a:p>
          <a:p>
            <a:r>
              <a:rPr lang="en-US" dirty="0" err="1"/>
              <a:t>IReactorCore</a:t>
            </a:r>
            <a:r>
              <a:rPr lang="en-US" dirty="0"/>
              <a:t> : Core (required) functionality.</a:t>
            </a:r>
          </a:p>
          <a:p>
            <a:r>
              <a:rPr lang="en-US" dirty="0" err="1"/>
              <a:t>IReactorFDSet</a:t>
            </a:r>
            <a:r>
              <a:rPr lang="en-US" dirty="0"/>
              <a:t> : Use </a:t>
            </a:r>
            <a:r>
              <a:rPr lang="en-US" dirty="0" err="1"/>
              <a:t>FileDescriptor</a:t>
            </a:r>
            <a:r>
              <a:rPr lang="en-US" dirty="0"/>
              <a:t> objects.</a:t>
            </a:r>
          </a:p>
          <a:p>
            <a:r>
              <a:rPr lang="en-US" dirty="0" err="1"/>
              <a:t>IReactorProcess</a:t>
            </a:r>
            <a:r>
              <a:rPr lang="en-US" dirty="0"/>
              <a:t> : Process management. Read the Using Processes document for more information.</a:t>
            </a:r>
          </a:p>
          <a:p>
            <a:r>
              <a:rPr lang="en-US" dirty="0" err="1"/>
              <a:t>IReactorSSL</a:t>
            </a:r>
            <a:r>
              <a:rPr lang="en-US" dirty="0"/>
              <a:t> : SSL networking support.</a:t>
            </a:r>
          </a:p>
          <a:p>
            <a:r>
              <a:rPr lang="en-US" dirty="0" err="1"/>
              <a:t>IReactorTCP</a:t>
            </a:r>
            <a:r>
              <a:rPr lang="en-US" dirty="0"/>
              <a:t> : TCP networking support. More information can be found in the Writing Servers and Writing Clients documents.</a:t>
            </a:r>
          </a:p>
          <a:p>
            <a:r>
              <a:rPr lang="en-US" dirty="0" err="1"/>
              <a:t>IReactorThreads</a:t>
            </a:r>
            <a:r>
              <a:rPr lang="en-US" dirty="0"/>
              <a:t> : Threading use and management. More information can be found within Threading In Twisted .</a:t>
            </a:r>
          </a:p>
          <a:p>
            <a:r>
              <a:rPr lang="en-US" dirty="0" err="1"/>
              <a:t>IReactorTime</a:t>
            </a:r>
            <a:r>
              <a:rPr lang="en-US" dirty="0"/>
              <a:t> : Scheduling interface. More information can be found within Scheduling Tasks .</a:t>
            </a:r>
          </a:p>
          <a:p>
            <a:r>
              <a:rPr lang="en-US" dirty="0" err="1"/>
              <a:t>IReactorUDP</a:t>
            </a:r>
            <a:r>
              <a:rPr lang="en-US" dirty="0"/>
              <a:t> : UDP networking support. More information can be found within UDP Networking .</a:t>
            </a:r>
          </a:p>
          <a:p>
            <a:r>
              <a:rPr lang="en-US" dirty="0" err="1"/>
              <a:t>IReactorUNIX</a:t>
            </a:r>
            <a:r>
              <a:rPr lang="en-US" dirty="0"/>
              <a:t> : UNIX socket support.</a:t>
            </a:r>
          </a:p>
          <a:p>
            <a:r>
              <a:rPr lang="en-US" dirty="0" err="1"/>
              <a:t>IReactorSocket</a:t>
            </a:r>
            <a:r>
              <a:rPr lang="en-US" dirty="0"/>
              <a:t> : Third-party socket support..</a:t>
            </a:r>
            <a:endParaRPr lang="en-IN" dirty="0"/>
          </a:p>
        </p:txBody>
      </p:sp>
      <p:sp>
        <p:nvSpPr>
          <p:cNvPr id="3" name="Title 2"/>
          <p:cNvSpPr>
            <a:spLocks noGrp="1"/>
          </p:cNvSpPr>
          <p:nvPr>
            <p:ph type="title"/>
          </p:nvPr>
        </p:nvSpPr>
        <p:spPr/>
        <p:txBody>
          <a:bodyPr/>
          <a:lstStyle/>
          <a:p>
            <a:r>
              <a:rPr lang="en-IN" dirty="0"/>
              <a:t>Reactor</a:t>
            </a:r>
          </a:p>
        </p:txBody>
      </p:sp>
    </p:spTree>
    <p:extLst>
      <p:ext uri="{BB962C8B-B14F-4D97-AF65-F5344CB8AC3E}">
        <p14:creationId xmlns:p14="http://schemas.microsoft.com/office/powerpoint/2010/main" val="318978545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fontAlgn="base"/>
            <a:r>
              <a:rPr lang="en-US" dirty="0"/>
              <a:t>Python </a:t>
            </a:r>
            <a:r>
              <a:rPr lang="en-US" dirty="0" err="1"/>
              <a:t>SciPy</a:t>
            </a:r>
            <a:r>
              <a:rPr lang="en-US" dirty="0"/>
              <a:t> has modules for the following tasks:</a:t>
            </a:r>
          </a:p>
          <a:p>
            <a:pPr fontAlgn="base"/>
            <a:r>
              <a:rPr lang="en-US" dirty="0"/>
              <a:t>Optimization</a:t>
            </a:r>
          </a:p>
          <a:p>
            <a:pPr fontAlgn="base"/>
            <a:r>
              <a:rPr lang="en-US" dirty="0"/>
              <a:t>Linear algebra</a:t>
            </a:r>
          </a:p>
          <a:p>
            <a:pPr fontAlgn="base"/>
            <a:r>
              <a:rPr lang="en-US" dirty="0"/>
              <a:t>Integration</a:t>
            </a:r>
          </a:p>
          <a:p>
            <a:pPr fontAlgn="base"/>
            <a:r>
              <a:rPr lang="en-US" dirty="0"/>
              <a:t>Interpolation</a:t>
            </a:r>
          </a:p>
          <a:p>
            <a:pPr fontAlgn="base"/>
            <a:r>
              <a:rPr lang="en-US" dirty="0"/>
              <a:t>Special functions</a:t>
            </a:r>
          </a:p>
          <a:p>
            <a:pPr fontAlgn="base"/>
            <a:r>
              <a:rPr lang="en-US" dirty="0"/>
              <a:t>FFT</a:t>
            </a:r>
          </a:p>
          <a:p>
            <a:pPr fontAlgn="base"/>
            <a:r>
              <a:rPr lang="en-US" dirty="0"/>
              <a:t>Signal and Image processing</a:t>
            </a:r>
          </a:p>
          <a:p>
            <a:pPr fontAlgn="base"/>
            <a:r>
              <a:rPr lang="en-US" dirty="0"/>
              <a:t>ODE solvers</a:t>
            </a:r>
          </a:p>
          <a:p>
            <a:endParaRPr lang="en-IN" dirty="0"/>
          </a:p>
        </p:txBody>
      </p:sp>
      <p:sp>
        <p:nvSpPr>
          <p:cNvPr id="3" name="Title 2"/>
          <p:cNvSpPr>
            <a:spLocks noGrp="1"/>
          </p:cNvSpPr>
          <p:nvPr>
            <p:ph type="title"/>
          </p:nvPr>
        </p:nvSpPr>
        <p:spPr/>
        <p:txBody>
          <a:bodyPr/>
          <a:lstStyle/>
          <a:p>
            <a:r>
              <a:rPr lang="en-IN" dirty="0" err="1"/>
              <a:t>Scipy</a:t>
            </a:r>
            <a:endParaRPr lang="en-IN" dirty="0"/>
          </a:p>
        </p:txBody>
      </p:sp>
    </p:spTree>
    <p:extLst>
      <p:ext uri="{BB962C8B-B14F-4D97-AF65-F5344CB8AC3E}">
        <p14:creationId xmlns:p14="http://schemas.microsoft.com/office/powerpoint/2010/main" val="270580075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95875"/>
          </a:xfrm>
        </p:spPr>
        <p:txBody>
          <a:bodyPr>
            <a:normAutofit fontScale="47500" lnSpcReduction="20000"/>
          </a:bodyPr>
          <a:lstStyle/>
          <a:p>
            <a:pPr fontAlgn="base"/>
            <a:r>
              <a:rPr lang="en-US" dirty="0"/>
              <a:t>cluster- Hierarchical clustering.</a:t>
            </a:r>
          </a:p>
          <a:p>
            <a:pPr fontAlgn="base"/>
            <a:r>
              <a:rPr lang="en-US" dirty="0"/>
              <a:t>constants- Physical constants and factors of conversion.</a:t>
            </a:r>
          </a:p>
          <a:p>
            <a:pPr fontAlgn="base"/>
            <a:r>
              <a:rPr lang="en-US" dirty="0" err="1"/>
              <a:t>fftpack</a:t>
            </a:r>
            <a:r>
              <a:rPr lang="en-US" dirty="0"/>
              <a:t>- Algorithms for Discrete Fourier Transform.</a:t>
            </a:r>
          </a:p>
          <a:p>
            <a:pPr fontAlgn="base"/>
            <a:r>
              <a:rPr lang="en-US" dirty="0"/>
              <a:t>integrate- Routines for numerical integration.</a:t>
            </a:r>
          </a:p>
          <a:p>
            <a:pPr fontAlgn="base"/>
            <a:r>
              <a:rPr lang="en-US" dirty="0"/>
              <a:t>interpolate- Tools for interpolation.</a:t>
            </a:r>
          </a:p>
          <a:p>
            <a:pPr fontAlgn="base"/>
            <a:r>
              <a:rPr lang="en-US" dirty="0" err="1"/>
              <a:t>io</a:t>
            </a:r>
            <a:r>
              <a:rPr lang="en-US" dirty="0"/>
              <a:t>- Input and Output tools for data.</a:t>
            </a:r>
          </a:p>
          <a:p>
            <a:pPr fontAlgn="base"/>
            <a:r>
              <a:rPr lang="en-US" dirty="0"/>
              <a:t>lib- Wrappers to external libraries.</a:t>
            </a:r>
          </a:p>
          <a:p>
            <a:pPr fontAlgn="base"/>
            <a:r>
              <a:rPr lang="en-US" dirty="0" err="1"/>
              <a:t>linalg</a:t>
            </a:r>
            <a:r>
              <a:rPr lang="en-US" dirty="0"/>
              <a:t>- Routines for linear algebra.</a:t>
            </a:r>
          </a:p>
          <a:p>
            <a:pPr fontAlgn="base"/>
            <a:r>
              <a:rPr lang="en-US" dirty="0" err="1"/>
              <a:t>misc</a:t>
            </a:r>
            <a:r>
              <a:rPr lang="en-US" dirty="0"/>
              <a:t>- Miscellaneous utilities like image reading and writing.</a:t>
            </a:r>
          </a:p>
          <a:p>
            <a:pPr fontAlgn="base"/>
            <a:r>
              <a:rPr lang="en-US" dirty="0" err="1"/>
              <a:t>ndimage</a:t>
            </a:r>
            <a:r>
              <a:rPr lang="en-US" dirty="0"/>
              <a:t>- Functions for processing multidimensional images.</a:t>
            </a:r>
          </a:p>
          <a:p>
            <a:pPr fontAlgn="base"/>
            <a:r>
              <a:rPr lang="en-US" dirty="0"/>
              <a:t>optimize- Algorithms for optimization.</a:t>
            </a:r>
          </a:p>
          <a:p>
            <a:pPr fontAlgn="base"/>
            <a:r>
              <a:rPr lang="en-US" dirty="0"/>
              <a:t>signal- Tools for processing signal.</a:t>
            </a:r>
          </a:p>
          <a:p>
            <a:pPr fontAlgn="base"/>
            <a:r>
              <a:rPr lang="en-US" dirty="0"/>
              <a:t>sparse- Algorithms for sparse matrices.</a:t>
            </a:r>
          </a:p>
          <a:p>
            <a:pPr fontAlgn="base"/>
            <a:r>
              <a:rPr lang="en-US" dirty="0"/>
              <a:t>spatial- KD-trees, distance functions, nearest neighbors.</a:t>
            </a:r>
          </a:p>
          <a:p>
            <a:pPr fontAlgn="base"/>
            <a:r>
              <a:rPr lang="en-US" dirty="0"/>
              <a:t>special- Special functions.</a:t>
            </a:r>
          </a:p>
          <a:p>
            <a:pPr fontAlgn="base"/>
            <a:r>
              <a:rPr lang="en-US" dirty="0"/>
              <a:t>stats- Functions to perform statistics.</a:t>
            </a:r>
          </a:p>
          <a:p>
            <a:pPr fontAlgn="base"/>
            <a:r>
              <a:rPr lang="en-US" dirty="0"/>
              <a:t>weave- Functionality that lets you write C++/C code in the form of multiline strings.</a:t>
            </a:r>
            <a:endParaRPr lang="en-IN" dirty="0"/>
          </a:p>
        </p:txBody>
      </p:sp>
      <p:sp>
        <p:nvSpPr>
          <p:cNvPr id="3" name="Title 2"/>
          <p:cNvSpPr>
            <a:spLocks noGrp="1"/>
          </p:cNvSpPr>
          <p:nvPr>
            <p:ph type="title"/>
          </p:nvPr>
        </p:nvSpPr>
        <p:spPr/>
        <p:txBody>
          <a:bodyPr/>
          <a:lstStyle/>
          <a:p>
            <a:r>
              <a:rPr lang="en-IN" dirty="0" err="1"/>
              <a:t>Scipy</a:t>
            </a:r>
            <a:r>
              <a:rPr lang="en-IN" dirty="0"/>
              <a:t> – sub packages</a:t>
            </a:r>
          </a:p>
        </p:txBody>
      </p:sp>
    </p:spTree>
    <p:extLst>
      <p:ext uri="{BB962C8B-B14F-4D97-AF65-F5344CB8AC3E}">
        <p14:creationId xmlns:p14="http://schemas.microsoft.com/office/powerpoint/2010/main" val="334218524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SOLID Design Pattern</a:t>
            </a:r>
          </a:p>
        </p:txBody>
      </p:sp>
      <p:pic>
        <p:nvPicPr>
          <p:cNvPr id="1026" name="Picture 2" descr="https://cdn-images-1.medium.com/max/1600/1*yO6YGExWLJl5VOUL61xXv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6781800" cy="4655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5355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As the single responsibility principle states, a class should have only one reason to change.</a:t>
            </a:r>
          </a:p>
          <a:p>
            <a:r>
              <a:rPr lang="en-US" dirty="0"/>
              <a:t>This principle says that when we develop classes, it should cater to the given functionality well. </a:t>
            </a:r>
          </a:p>
          <a:p>
            <a:r>
              <a:rPr lang="en-US" dirty="0"/>
              <a:t>If a class is taking care of two functionalities, it is better to split them. It refers to functionality as a reason to change.</a:t>
            </a:r>
          </a:p>
          <a:p>
            <a:endParaRPr lang="en-IN" dirty="0"/>
          </a:p>
        </p:txBody>
      </p:sp>
      <p:sp>
        <p:nvSpPr>
          <p:cNvPr id="3" name="Title 2"/>
          <p:cNvSpPr>
            <a:spLocks noGrp="1"/>
          </p:cNvSpPr>
          <p:nvPr>
            <p:ph type="title"/>
          </p:nvPr>
        </p:nvSpPr>
        <p:spPr/>
        <p:txBody>
          <a:bodyPr/>
          <a:lstStyle/>
          <a:p>
            <a:r>
              <a:rPr lang="en-IN" dirty="0"/>
              <a:t>Single Responsibility Principle </a:t>
            </a:r>
            <a:br>
              <a:rPr lang="en-IN" dirty="0"/>
            </a:br>
            <a:endParaRPr lang="en-IN" dirty="0"/>
          </a:p>
        </p:txBody>
      </p:sp>
    </p:spTree>
    <p:extLst>
      <p:ext uri="{BB962C8B-B14F-4D97-AF65-F5344CB8AC3E}">
        <p14:creationId xmlns:p14="http://schemas.microsoft.com/office/powerpoint/2010/main" val="1007864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Content Placeholder 2">
            <a:extLst>
              <a:ext uri="{FF2B5EF4-FFF2-40B4-BE49-F238E27FC236}">
                <a16:creationId xmlns:a16="http://schemas.microsoft.com/office/drawing/2014/main" id="{45B1EA96-9DF0-AB8C-AD01-1F3F4BB348EF}"/>
              </a:ext>
            </a:extLst>
          </p:cNvPr>
          <p:cNvSpPr>
            <a:spLocks noGrp="1" noChangeArrowheads="1"/>
          </p:cNvSpPr>
          <p:nvPr>
            <p:ph sz="quarter" idx="12"/>
          </p:nvPr>
        </p:nvSpPr>
        <p:spPr/>
        <p:txBody>
          <a:bodyPr/>
          <a:lstStyle/>
          <a:p>
            <a:r>
              <a:rPr lang="en-US" altLang="en-US">
                <a:ea typeface="ＭＳ Ｐゴシック" panose="020B0600070205080204" pitchFamily="34" charset="-128"/>
              </a:rPr>
              <a:t>A hash sign (#) that is not inside a string literal begins a comment.</a:t>
            </a:r>
          </a:p>
          <a:p>
            <a:r>
              <a:rPr lang="en-US" altLang="en-US">
                <a:ea typeface="ＭＳ Ｐゴシック" panose="020B0600070205080204" pitchFamily="34" charset="-128"/>
              </a:rPr>
              <a:t>All characters after the # and up to the physical line end are part of the comment, and the Python interpreter ignores them.</a:t>
            </a:r>
          </a:p>
          <a:p>
            <a:pPr>
              <a:buFontTx/>
              <a:buNone/>
            </a:pPr>
            <a:r>
              <a:rPr lang="en-US" altLang="en-US">
                <a:ea typeface="ＭＳ Ｐゴシック" panose="020B0600070205080204" pitchFamily="34" charset="-128"/>
              </a:rPr>
              <a:t>	#!/usr/bin/python</a:t>
            </a:r>
          </a:p>
          <a:p>
            <a:pPr>
              <a:buFontTx/>
              <a:buNone/>
            </a:pPr>
            <a:r>
              <a:rPr lang="en-US" altLang="en-US">
                <a:ea typeface="ＭＳ Ｐゴシック" panose="020B0600070205080204" pitchFamily="34" charset="-128"/>
              </a:rPr>
              <a:t>   # First comment</a:t>
            </a:r>
          </a:p>
          <a:p>
            <a:pPr>
              <a:buFontTx/>
              <a:buNone/>
            </a:pPr>
            <a:r>
              <a:rPr lang="en-US" altLang="en-US">
                <a:ea typeface="ＭＳ Ｐゴシック" panose="020B0600070205080204" pitchFamily="34" charset="-128"/>
              </a:rPr>
              <a:t>      print "Hello, Python!“;  # second comment</a:t>
            </a:r>
          </a:p>
        </p:txBody>
      </p:sp>
      <p:sp>
        <p:nvSpPr>
          <p:cNvPr id="61442" name="Title 1">
            <a:extLst>
              <a:ext uri="{FF2B5EF4-FFF2-40B4-BE49-F238E27FC236}">
                <a16:creationId xmlns:a16="http://schemas.microsoft.com/office/drawing/2014/main" id="{66146F8B-A6E2-3CCD-E83E-E4DD8B3C7D88}"/>
              </a:ext>
            </a:extLst>
          </p:cNvPr>
          <p:cNvSpPr>
            <a:spLocks noGrp="1" noChangeArrowheads="1"/>
          </p:cNvSpPr>
          <p:nvPr>
            <p:ph type="title"/>
          </p:nvPr>
        </p:nvSpPr>
        <p:spPr/>
        <p:txBody>
          <a:bodyPr/>
          <a:lstStyle/>
          <a:p>
            <a:r>
              <a:rPr lang="en-US" altLang="en-US" b="1">
                <a:ea typeface="ＭＳ Ｐゴシック" panose="020B0600070205080204" pitchFamily="34" charset="-128"/>
              </a:rPr>
              <a:t>Comments in Python</a:t>
            </a:r>
            <a:endParaRPr lang="en-US" altLang="en-US">
              <a:ea typeface="ＭＳ Ｐゴシック" panose="020B0600070205080204" pitchFamily="34" charset="-128"/>
            </a:endParaRPr>
          </a:p>
        </p:txBody>
      </p:sp>
      <p:sp>
        <p:nvSpPr>
          <p:cNvPr id="61444" name="Footer Placeholder 3">
            <a:extLst>
              <a:ext uri="{FF2B5EF4-FFF2-40B4-BE49-F238E27FC236}">
                <a16:creationId xmlns:a16="http://schemas.microsoft.com/office/drawing/2014/main" id="{8D69BBAA-E065-8DD1-5781-205157E5B072}"/>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61445" name="Slide Number Placeholder 4">
            <a:extLst>
              <a:ext uri="{FF2B5EF4-FFF2-40B4-BE49-F238E27FC236}">
                <a16:creationId xmlns:a16="http://schemas.microsoft.com/office/drawing/2014/main" id="{9B66EC95-AF6A-062B-16AD-36AC1B142128}"/>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D617DE17-2B40-49D3-B59C-DE2C38501AA6}" type="slidenum">
              <a:rPr lang="en-US" altLang="en-US" sz="1400"/>
              <a:pPr>
                <a:spcBef>
                  <a:spcPct val="0"/>
                </a:spcBef>
                <a:buFontTx/>
                <a:buNone/>
              </a:pPr>
              <a:t>39</a:t>
            </a:fld>
            <a:endParaRPr lang="en-US" altLang="en-US" sz="1400"/>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172075"/>
          </a:xfrm>
        </p:spPr>
        <p:txBody>
          <a:bodyPr>
            <a:normAutofit fontScale="77500" lnSpcReduction="20000"/>
          </a:bodyPr>
          <a:lstStyle/>
          <a:p>
            <a:r>
              <a:rPr lang="en-US" dirty="0"/>
              <a:t>Let's assume we need an object to keep an email message. </a:t>
            </a:r>
          </a:p>
          <a:p>
            <a:r>
              <a:rPr lang="en-US" dirty="0"/>
              <a:t>We are going to use the </a:t>
            </a:r>
            <a:r>
              <a:rPr lang="en-US" dirty="0" err="1"/>
              <a:t>IEmail</a:t>
            </a:r>
            <a:r>
              <a:rPr lang="en-US" dirty="0"/>
              <a:t>. </a:t>
            </a:r>
          </a:p>
          <a:p>
            <a:r>
              <a:rPr lang="en-US" dirty="0"/>
              <a:t>At the first sight everything looks just fine. </a:t>
            </a:r>
          </a:p>
          <a:p>
            <a:r>
              <a:rPr lang="en-US" dirty="0" err="1"/>
              <a:t>IEmail</a:t>
            </a:r>
            <a:r>
              <a:rPr lang="en-US" dirty="0"/>
              <a:t> and Email class have 2 responsibilities (reasons to change). </a:t>
            </a:r>
          </a:p>
          <a:p>
            <a:r>
              <a:rPr lang="en-US" dirty="0"/>
              <a:t>One would be the use of the class in some email protocols such as pop3 or </a:t>
            </a:r>
            <a:r>
              <a:rPr lang="en-US" dirty="0" err="1"/>
              <a:t>imap</a:t>
            </a:r>
            <a:r>
              <a:rPr lang="en-US" dirty="0"/>
              <a:t>.</a:t>
            </a:r>
          </a:p>
          <a:p>
            <a:r>
              <a:rPr lang="en-US" dirty="0"/>
              <a:t>If other protocols must be supported the objects should be serialized in another manner and code should be added to support new protocols.</a:t>
            </a:r>
          </a:p>
          <a:p>
            <a:r>
              <a:rPr lang="en-US" dirty="0"/>
              <a:t>Another one would be for the Content field. Even if content is a string maybe we want in the future to support HTML or other formats.</a:t>
            </a:r>
          </a:p>
          <a:p>
            <a:r>
              <a:rPr lang="en-US" dirty="0"/>
              <a:t>If we keep only one class, each change for a responsibility might affect the other one:</a:t>
            </a:r>
          </a:p>
          <a:p>
            <a:pPr lvl="1"/>
            <a:r>
              <a:rPr lang="en-US" dirty="0"/>
              <a:t>Adding a new protocol will create the need to add code for parsing and serializing the content for each type of field.</a:t>
            </a:r>
          </a:p>
          <a:p>
            <a:pPr lvl="1"/>
            <a:r>
              <a:rPr lang="en-US" dirty="0"/>
              <a:t>Adding a new content type (like html) make us to add code for each protocol implemented.</a:t>
            </a:r>
          </a:p>
          <a:p>
            <a:pPr marL="0" indent="0">
              <a:buNone/>
            </a:pPr>
            <a:endParaRPr lang="en-IN" dirty="0"/>
          </a:p>
        </p:txBody>
      </p:sp>
      <p:sp>
        <p:nvSpPr>
          <p:cNvPr id="3" name="Title 2"/>
          <p:cNvSpPr>
            <a:spLocks noGrp="1"/>
          </p:cNvSpPr>
          <p:nvPr>
            <p:ph type="title"/>
          </p:nvPr>
        </p:nvSpPr>
        <p:spPr/>
        <p:txBody>
          <a:bodyPr/>
          <a:lstStyle/>
          <a:p>
            <a:r>
              <a:rPr lang="en-IN" dirty="0"/>
              <a:t>Single Responsibility Principle </a:t>
            </a:r>
            <a:br>
              <a:rPr lang="en-IN" dirty="0"/>
            </a:br>
            <a:endParaRPr lang="en-IN" dirty="0"/>
          </a:p>
        </p:txBody>
      </p:sp>
    </p:spTree>
    <p:extLst>
      <p:ext uri="{BB962C8B-B14F-4D97-AF65-F5344CB8AC3E}">
        <p14:creationId xmlns:p14="http://schemas.microsoft.com/office/powerpoint/2010/main" val="229447296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open/close principle states that </a:t>
            </a:r>
            <a:r>
              <a:rPr lang="en-US" i="1" dirty="0"/>
              <a:t>classes or objects and methods should be open for extension but closed for modifications</a:t>
            </a:r>
            <a:r>
              <a:rPr lang="en-US" dirty="0"/>
              <a:t>.</a:t>
            </a:r>
          </a:p>
          <a:p>
            <a:r>
              <a:rPr lang="en-US" dirty="0"/>
              <a:t>When we develop our software application, make sure that we write our classes or modules in a generic way.</a:t>
            </a:r>
          </a:p>
          <a:p>
            <a:r>
              <a:rPr lang="en-US" dirty="0"/>
              <a:t>Whenever we need to extend the behavior of the class or object, then we shouldn't have to change the class itself. </a:t>
            </a:r>
          </a:p>
          <a:p>
            <a:r>
              <a:rPr lang="en-US" dirty="0"/>
              <a:t>Rather, a simple extension of the class should help us to build the new behavior.</a:t>
            </a:r>
            <a:endParaRPr lang="en-IN" dirty="0"/>
          </a:p>
        </p:txBody>
      </p:sp>
      <p:sp>
        <p:nvSpPr>
          <p:cNvPr id="3" name="Title 2"/>
          <p:cNvSpPr>
            <a:spLocks noGrp="1"/>
          </p:cNvSpPr>
          <p:nvPr>
            <p:ph type="title"/>
          </p:nvPr>
        </p:nvSpPr>
        <p:spPr/>
        <p:txBody>
          <a:bodyPr/>
          <a:lstStyle/>
          <a:p>
            <a:r>
              <a:rPr lang="en-IN" dirty="0"/>
              <a:t>The open/close principle</a:t>
            </a:r>
          </a:p>
        </p:txBody>
      </p:sp>
    </p:spTree>
    <p:extLst>
      <p:ext uri="{BB962C8B-B14F-4D97-AF65-F5344CB8AC3E}">
        <p14:creationId xmlns:p14="http://schemas.microsoft.com/office/powerpoint/2010/main" val="145679816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The open/close principle</a:t>
            </a:r>
          </a:p>
        </p:txBody>
      </p:sp>
      <p:pic>
        <p:nvPicPr>
          <p:cNvPr id="2050" name="Picture 2" descr="https://cdn-images-1.medium.com/max/1600/1*XrzvRJTpK0y6bXTqoV9MqQ.png"/>
          <p:cNvPicPr>
            <a:picLocks noChangeAspect="1" noChangeArrowheads="1"/>
          </p:cNvPicPr>
          <p:nvPr/>
        </p:nvPicPr>
        <p:blipFill rotWithShape="1">
          <a:blip r:embed="rId2">
            <a:extLst>
              <a:ext uri="{28A0092B-C50C-407E-A947-70E740481C1C}">
                <a14:useLocalDpi xmlns:a14="http://schemas.microsoft.com/office/drawing/2010/main" val="0"/>
              </a:ext>
            </a:extLst>
          </a:blip>
          <a:srcRect t="15625"/>
          <a:stretch/>
        </p:blipFill>
        <p:spPr bwMode="auto">
          <a:xfrm>
            <a:off x="1524000" y="1524000"/>
            <a:ext cx="5481946"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mages-1.medium.com/max/1250/1*s6KXBszk1fz95ZXd3l-_9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15" y="3962400"/>
            <a:ext cx="8953500" cy="24955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V="1">
            <a:off x="6934200" y="1454989"/>
            <a:ext cx="762000" cy="907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634015" y="1167482"/>
            <a:ext cx="3570208" cy="369332"/>
          </a:xfrm>
          <a:prstGeom prst="rect">
            <a:avLst/>
          </a:prstGeom>
          <a:noFill/>
        </p:spPr>
        <p:txBody>
          <a:bodyPr wrap="none" rtlCol="0">
            <a:spAutoFit/>
          </a:bodyPr>
          <a:lstStyle/>
          <a:p>
            <a:r>
              <a:rPr lang="en-IN" dirty="0"/>
              <a:t>Not applying open/close principle</a:t>
            </a:r>
          </a:p>
        </p:txBody>
      </p:sp>
      <p:sp>
        <p:nvSpPr>
          <p:cNvPr id="9" name="TextBox 8"/>
          <p:cNvSpPr txBox="1"/>
          <p:nvPr/>
        </p:nvSpPr>
        <p:spPr>
          <a:xfrm>
            <a:off x="3521727" y="4038600"/>
            <a:ext cx="2274982" cy="369332"/>
          </a:xfrm>
          <a:prstGeom prst="rect">
            <a:avLst/>
          </a:prstGeom>
          <a:noFill/>
        </p:spPr>
        <p:txBody>
          <a:bodyPr wrap="none" rtlCol="0">
            <a:spAutoFit/>
          </a:bodyPr>
          <a:lstStyle/>
          <a:p>
            <a:r>
              <a:rPr lang="en-IN" dirty="0"/>
              <a:t>Open close principle</a:t>
            </a:r>
          </a:p>
        </p:txBody>
      </p:sp>
    </p:spTree>
    <p:extLst>
      <p:ext uri="{BB962C8B-B14F-4D97-AF65-F5344CB8AC3E}">
        <p14:creationId xmlns:p14="http://schemas.microsoft.com/office/powerpoint/2010/main" val="203853878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inversion of control principle states that high-level modules shouldn't be dependent on low-level modules;</a:t>
            </a:r>
          </a:p>
          <a:p>
            <a:r>
              <a:rPr lang="en-US" dirty="0"/>
              <a:t>They should both be dependent on abstractions. Details should depend on abstractions and not the other way round.</a:t>
            </a:r>
          </a:p>
          <a:p>
            <a:endParaRPr lang="en-IN" dirty="0"/>
          </a:p>
        </p:txBody>
      </p:sp>
      <p:sp>
        <p:nvSpPr>
          <p:cNvPr id="3" name="Title 2"/>
          <p:cNvSpPr>
            <a:spLocks noGrp="1"/>
          </p:cNvSpPr>
          <p:nvPr>
            <p:ph type="title"/>
          </p:nvPr>
        </p:nvSpPr>
        <p:spPr/>
        <p:txBody>
          <a:bodyPr/>
          <a:lstStyle/>
          <a:p>
            <a:r>
              <a:rPr lang="en-US" dirty="0"/>
              <a:t>The inversion of control principle</a:t>
            </a:r>
            <a:endParaRPr lang="en-IN" dirty="0"/>
          </a:p>
        </p:txBody>
      </p:sp>
    </p:spTree>
    <p:extLst>
      <p:ext uri="{BB962C8B-B14F-4D97-AF65-F5344CB8AC3E}">
        <p14:creationId xmlns:p14="http://schemas.microsoft.com/office/powerpoint/2010/main" val="8762896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inversion of control principle</a:t>
            </a:r>
            <a:endParaRPr lang="en-IN" dirty="0"/>
          </a:p>
        </p:txBody>
      </p:sp>
      <p:pic>
        <p:nvPicPr>
          <p:cNvPr id="3074" name="Picture 2" descr="Class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867" y="1981200"/>
            <a:ext cx="7657596"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97738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As the interface segregation principle states, clients should not be forced to depend on interfaces they don't use.</a:t>
            </a:r>
          </a:p>
          <a:p>
            <a:r>
              <a:rPr lang="en-US" dirty="0"/>
              <a:t>This principle talks about software developers writing their interfaces well.</a:t>
            </a:r>
          </a:p>
          <a:p>
            <a:r>
              <a:rPr lang="en-US" dirty="0"/>
              <a:t>For instance, it reminds the developers/architects to develop methods that relate to the functionality.</a:t>
            </a:r>
          </a:p>
          <a:p>
            <a:r>
              <a:rPr lang="en-US" dirty="0"/>
              <a:t>If there is any method that is not related to the interface, the class dependent on the interface has to implement it unnecessarily.</a:t>
            </a:r>
            <a:endParaRPr lang="en-IN" dirty="0"/>
          </a:p>
        </p:txBody>
      </p:sp>
      <p:sp>
        <p:nvSpPr>
          <p:cNvPr id="3" name="Title 2"/>
          <p:cNvSpPr>
            <a:spLocks noGrp="1"/>
          </p:cNvSpPr>
          <p:nvPr>
            <p:ph type="title"/>
          </p:nvPr>
        </p:nvSpPr>
        <p:spPr/>
        <p:txBody>
          <a:bodyPr/>
          <a:lstStyle/>
          <a:p>
            <a:r>
              <a:rPr lang="en-IN" dirty="0"/>
              <a:t>The interface segregation principle</a:t>
            </a:r>
          </a:p>
        </p:txBody>
      </p:sp>
    </p:spTree>
    <p:extLst>
      <p:ext uri="{BB962C8B-B14F-4D97-AF65-F5344CB8AC3E}">
        <p14:creationId xmlns:p14="http://schemas.microsoft.com/office/powerpoint/2010/main" val="270988412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The interface segregation principle</a:t>
            </a:r>
          </a:p>
        </p:txBody>
      </p:sp>
      <p:pic>
        <p:nvPicPr>
          <p:cNvPr id="4098" name="Picture 2" descr="The Interface Segregation Principle with C#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7534402"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6308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Singleton provides you with a mechanism to have one, and only one, object of a given type and provides a global point of access. </a:t>
            </a:r>
          </a:p>
          <a:p>
            <a:r>
              <a:rPr lang="en-US" dirty="0"/>
              <a:t>Hence, Singletons are typically used in cases such as logging or database operations, printer spoolers, and many others.</a:t>
            </a:r>
          </a:p>
          <a:p>
            <a:r>
              <a:rPr lang="en-US" dirty="0"/>
              <a:t>Where there is a need to have only one instance that is available across the application to avoid conflicting requests on the same resource.</a:t>
            </a:r>
          </a:p>
          <a:p>
            <a:r>
              <a:rPr lang="en-US" dirty="0"/>
              <a:t>For example, we may want to use one database object to perform operations on the DB to maintain data consistency or one object of the logging class across multiple services to dump log messages in a particular log file sequentially.</a:t>
            </a:r>
          </a:p>
          <a:p>
            <a:r>
              <a:rPr lang="en-US" dirty="0"/>
              <a:t>In brief, the intentions of the Singleton design pattern are as follows:</a:t>
            </a:r>
          </a:p>
          <a:p>
            <a:pPr lvl="1"/>
            <a:r>
              <a:rPr lang="en-US" dirty="0"/>
              <a:t>Ensuring that one and only one object of the class gets created.</a:t>
            </a:r>
          </a:p>
          <a:p>
            <a:pPr lvl="1"/>
            <a:r>
              <a:rPr lang="en-US" dirty="0"/>
              <a:t>Providing an access point for an object that is global to the program.</a:t>
            </a:r>
          </a:p>
          <a:p>
            <a:pPr lvl="1"/>
            <a:r>
              <a:rPr lang="en-US" dirty="0"/>
              <a:t>Controlling concurrent access to resources that are shared.</a:t>
            </a:r>
            <a:endParaRPr lang="en-IN" dirty="0"/>
          </a:p>
        </p:txBody>
      </p:sp>
      <p:sp>
        <p:nvSpPr>
          <p:cNvPr id="3" name="Title 2"/>
          <p:cNvSpPr>
            <a:spLocks noGrp="1"/>
          </p:cNvSpPr>
          <p:nvPr>
            <p:ph type="title"/>
          </p:nvPr>
        </p:nvSpPr>
        <p:spPr/>
        <p:txBody>
          <a:bodyPr/>
          <a:lstStyle/>
          <a:p>
            <a:r>
              <a:rPr lang="en-IN" dirty="0"/>
              <a:t>Singleton</a:t>
            </a:r>
          </a:p>
        </p:txBody>
      </p:sp>
    </p:spTree>
    <p:extLst>
      <p:ext uri="{BB962C8B-B14F-4D97-AF65-F5344CB8AC3E}">
        <p14:creationId xmlns:p14="http://schemas.microsoft.com/office/powerpoint/2010/main" val="292169779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1) Creational Pattern</a:t>
            </a:r>
          </a:p>
          <a:p>
            <a:pPr lvl="1"/>
            <a:r>
              <a:rPr lang="en-US" dirty="0"/>
              <a:t>Factory Method Pattern</a:t>
            </a:r>
          </a:p>
          <a:p>
            <a:pPr lvl="1"/>
            <a:r>
              <a:rPr lang="en-US" dirty="0"/>
              <a:t>Abstract Factory Pattern</a:t>
            </a:r>
          </a:p>
          <a:p>
            <a:pPr lvl="1"/>
            <a:r>
              <a:rPr lang="en-US" dirty="0"/>
              <a:t>Singleton Pattern</a:t>
            </a:r>
          </a:p>
          <a:p>
            <a:pPr lvl="1"/>
            <a:r>
              <a:rPr lang="en-US" dirty="0"/>
              <a:t>Prototype Pattern</a:t>
            </a:r>
          </a:p>
          <a:p>
            <a:pPr lvl="1"/>
            <a:r>
              <a:rPr lang="en-US" dirty="0"/>
              <a:t>Builder Pattern</a:t>
            </a:r>
          </a:p>
          <a:p>
            <a:pPr lvl="1"/>
            <a:r>
              <a:rPr lang="en-US" dirty="0"/>
              <a:t>Object Pool Pattern</a:t>
            </a:r>
          </a:p>
          <a:p>
            <a:endParaRPr lang="en-IN" dirty="0"/>
          </a:p>
        </p:txBody>
      </p:sp>
      <p:sp>
        <p:nvSpPr>
          <p:cNvPr id="3" name="Title 2"/>
          <p:cNvSpPr>
            <a:spLocks noGrp="1"/>
          </p:cNvSpPr>
          <p:nvPr>
            <p:ph type="title"/>
          </p:nvPr>
        </p:nvSpPr>
        <p:spPr/>
        <p:txBody>
          <a:bodyPr/>
          <a:lstStyle/>
          <a:p>
            <a:r>
              <a:rPr lang="en-IN" dirty="0"/>
              <a:t>Design Pattern</a:t>
            </a:r>
          </a:p>
        </p:txBody>
      </p:sp>
    </p:spTree>
    <p:extLst>
      <p:ext uri="{BB962C8B-B14F-4D97-AF65-F5344CB8AC3E}">
        <p14:creationId xmlns:p14="http://schemas.microsoft.com/office/powerpoint/2010/main" val="402538561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2) Structural Pattern</a:t>
            </a:r>
          </a:p>
          <a:p>
            <a:pPr lvl="1"/>
            <a:r>
              <a:rPr lang="en-US" dirty="0"/>
              <a:t>Adapter Pattern</a:t>
            </a:r>
          </a:p>
          <a:p>
            <a:pPr lvl="1"/>
            <a:r>
              <a:rPr lang="en-US" dirty="0"/>
              <a:t>Bridge Pattern</a:t>
            </a:r>
          </a:p>
          <a:p>
            <a:pPr lvl="1"/>
            <a:r>
              <a:rPr lang="en-US" dirty="0"/>
              <a:t>Composite Pattern</a:t>
            </a:r>
          </a:p>
          <a:p>
            <a:pPr lvl="1"/>
            <a:r>
              <a:rPr lang="en-US" dirty="0"/>
              <a:t>Decorator Pattern</a:t>
            </a:r>
          </a:p>
          <a:p>
            <a:pPr lvl="1"/>
            <a:r>
              <a:rPr lang="en-US" dirty="0"/>
              <a:t>Facade Pattern</a:t>
            </a:r>
          </a:p>
          <a:p>
            <a:pPr lvl="1"/>
            <a:r>
              <a:rPr lang="en-US" dirty="0"/>
              <a:t>Flyweight Pattern</a:t>
            </a:r>
          </a:p>
          <a:p>
            <a:pPr lvl="1"/>
            <a:r>
              <a:rPr lang="en-US" dirty="0"/>
              <a:t>proxy Pattern</a:t>
            </a:r>
          </a:p>
          <a:p>
            <a:endParaRPr lang="en-IN" dirty="0"/>
          </a:p>
        </p:txBody>
      </p:sp>
      <p:sp>
        <p:nvSpPr>
          <p:cNvPr id="3" name="Title 2"/>
          <p:cNvSpPr>
            <a:spLocks noGrp="1"/>
          </p:cNvSpPr>
          <p:nvPr>
            <p:ph type="title"/>
          </p:nvPr>
        </p:nvSpPr>
        <p:spPr/>
        <p:txBody>
          <a:bodyPr/>
          <a:lstStyle/>
          <a:p>
            <a:r>
              <a:rPr lang="en-IN" dirty="0"/>
              <a:t>Design Pattern</a:t>
            </a:r>
          </a:p>
        </p:txBody>
      </p:sp>
    </p:spTree>
    <p:extLst>
      <p:ext uri="{BB962C8B-B14F-4D97-AF65-F5344CB8AC3E}">
        <p14:creationId xmlns:p14="http://schemas.microsoft.com/office/powerpoint/2010/main" val="3504671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48BA7645-C011-6043-19FC-3B26F8187D6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Python’s place in the Market</a:t>
            </a:r>
          </a:p>
        </p:txBody>
      </p:sp>
      <p:sp>
        <p:nvSpPr>
          <p:cNvPr id="12291" name="Content Placeholder 2">
            <a:extLst>
              <a:ext uri="{FF2B5EF4-FFF2-40B4-BE49-F238E27FC236}">
                <a16:creationId xmlns:a16="http://schemas.microsoft.com/office/drawing/2014/main" id="{20830C67-F678-733F-CF5D-7F8A872E7F15}"/>
              </a:ext>
            </a:extLst>
          </p:cNvPr>
          <p:cNvSpPr>
            <a:spLocks noGrp="1" noChangeArrowheads="1"/>
          </p:cNvSpPr>
          <p:nvPr>
            <p:ph idx="4294967295"/>
          </p:nvPr>
        </p:nvSpPr>
        <p:spPr>
          <a:xfrm>
            <a:off x="0" y="1295399"/>
            <a:ext cx="4038600" cy="1981201"/>
          </a:xfrm>
        </p:spPr>
        <p:txBody>
          <a:bodyPr>
            <a:normAutofit/>
          </a:bodyPr>
          <a:lstStyle/>
          <a:p>
            <a:pPr marL="174625" indent="-174625"/>
            <a:r>
              <a:rPr lang="en-US" altLang="en-US" sz="2000" dirty="0">
                <a:ea typeface="ＭＳ Ｐゴシック" panose="020B0600070205080204" pitchFamily="34" charset="-128"/>
              </a:rPr>
              <a:t>TIOBE has been collecting data on programming language “popularity” for many years</a:t>
            </a:r>
          </a:p>
          <a:p>
            <a:pPr marL="174625" indent="-174625"/>
            <a:r>
              <a:rPr lang="en-US" altLang="en-US" sz="2000" dirty="0">
                <a:ea typeface="ＭＳ Ｐゴシック" panose="020B0600070205080204" pitchFamily="34" charset="-128"/>
              </a:rPr>
              <a:t>Counts results for a query like "&lt;language&gt; programming” on popular search engines </a:t>
            </a:r>
          </a:p>
        </p:txBody>
      </p:sp>
      <p:pic>
        <p:nvPicPr>
          <p:cNvPr id="12292" name="Picture 7" descr="Screen shot 2010-11-03 at 8.34.39 AM.png">
            <a:extLst>
              <a:ext uri="{FF2B5EF4-FFF2-40B4-BE49-F238E27FC236}">
                <a16:creationId xmlns:a16="http://schemas.microsoft.com/office/drawing/2014/main" id="{6A031435-6521-1EFA-4CF4-623687F2B3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03700" y="1308100"/>
            <a:ext cx="4859338"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Box 8">
            <a:extLst>
              <a:ext uri="{FF2B5EF4-FFF2-40B4-BE49-F238E27FC236}">
                <a16:creationId xmlns:a16="http://schemas.microsoft.com/office/drawing/2014/main" id="{5B7D6401-EA15-2351-1563-526A11313CC0}"/>
              </a:ext>
            </a:extLst>
          </p:cNvPr>
          <p:cNvSpPr txBox="1">
            <a:spLocks noChangeArrowheads="1"/>
          </p:cNvSpPr>
          <p:nvPr/>
        </p:nvSpPr>
        <p:spPr bwMode="auto">
          <a:xfrm>
            <a:off x="4191000" y="6400800"/>
            <a:ext cx="487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r>
              <a:rPr lang="en-US" altLang="en-US" sz="1800">
                <a:solidFill>
                  <a:srgbClr val="FFFFFF"/>
                </a:solidFill>
                <a:latin typeface="Times New Roman" panose="02020603050405020304" pitchFamily="18" charset="0"/>
                <a:hlinkClick r:id="rId3"/>
              </a:rPr>
              <a:t>10/10 TIOBE Programming Community Index</a:t>
            </a:r>
            <a:endParaRPr lang="en-US" altLang="en-US" sz="1800">
              <a:solidFill>
                <a:srgbClr val="FFFFFF"/>
              </a:solidFill>
              <a:latin typeface="Times New Roman" panose="02020603050405020304" pitchFamily="18" charset="0"/>
            </a:endParaRPr>
          </a:p>
        </p:txBody>
      </p:sp>
      <p:pic>
        <p:nvPicPr>
          <p:cNvPr id="12294" name="Picture 9">
            <a:extLst>
              <a:ext uri="{FF2B5EF4-FFF2-40B4-BE49-F238E27FC236}">
                <a16:creationId xmlns:a16="http://schemas.microsoft.com/office/drawing/2014/main" id="{E460DEDC-18D3-68F4-E9EA-6BCF635CCB9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 y="3429000"/>
            <a:ext cx="3962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Right Arrow 10">
            <a:extLst>
              <a:ext uri="{FF2B5EF4-FFF2-40B4-BE49-F238E27FC236}">
                <a16:creationId xmlns:a16="http://schemas.microsoft.com/office/drawing/2014/main" id="{196E7993-0A5C-103A-620B-7C7F901AF310}"/>
              </a:ext>
            </a:extLst>
          </p:cNvPr>
          <p:cNvSpPr>
            <a:spLocks noChangeArrowheads="1"/>
          </p:cNvSpPr>
          <p:nvPr/>
        </p:nvSpPr>
        <p:spPr bwMode="auto">
          <a:xfrm>
            <a:off x="3670300" y="3124200"/>
            <a:ext cx="596900" cy="228600"/>
          </a:xfrm>
          <a:prstGeom prst="rightArrow">
            <a:avLst>
              <a:gd name="adj1" fmla="val 50000"/>
              <a:gd name="adj2" fmla="val 49962"/>
            </a:avLst>
          </a:prstGeom>
          <a:solidFill>
            <a:schemeClr val="tx1"/>
          </a:solidFill>
          <a:ln w="9525">
            <a:solidFill>
              <a:schemeClr val="tx1"/>
            </a:solidFill>
            <a:miter lim="800000"/>
            <a:headEnd/>
            <a:tailEnd/>
          </a:ln>
          <a:effectLst>
            <a:outerShdw dist="38100" dir="2700000" algn="tl" rotWithShape="0">
              <a:srgbClr val="808080">
                <a:alpha val="42998"/>
              </a:srgbClr>
            </a:outerShdw>
          </a:effectLst>
        </p:spPr>
        <p:txBody>
          <a:bodyPr wrap="none"/>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solidFill>
                <a:srgbClr val="FFFFFF"/>
              </a:solidFill>
              <a:latin typeface="Times New Roman" panose="02020603050405020304" pitchFamily="18" charset="0"/>
              <a:cs typeface="Arial" panose="020B0604020202020204" pitchFamily="34" charset="0"/>
            </a:endParaRPr>
          </a:p>
        </p:txBody>
      </p:sp>
      <p:sp>
        <p:nvSpPr>
          <p:cNvPr id="12296" name="Right Arrow 11">
            <a:extLst>
              <a:ext uri="{FF2B5EF4-FFF2-40B4-BE49-F238E27FC236}">
                <a16:creationId xmlns:a16="http://schemas.microsoft.com/office/drawing/2014/main" id="{1E9EB5FE-1E47-6A5F-2132-E6B713B55BCC}"/>
              </a:ext>
            </a:extLst>
          </p:cNvPr>
          <p:cNvSpPr>
            <a:spLocks noChangeArrowheads="1"/>
          </p:cNvSpPr>
          <p:nvPr/>
        </p:nvSpPr>
        <p:spPr bwMode="auto">
          <a:xfrm>
            <a:off x="914400" y="5410200"/>
            <a:ext cx="596900" cy="228600"/>
          </a:xfrm>
          <a:prstGeom prst="rightArrow">
            <a:avLst>
              <a:gd name="adj1" fmla="val 50000"/>
              <a:gd name="adj2" fmla="val 49962"/>
            </a:avLst>
          </a:prstGeom>
          <a:solidFill>
            <a:schemeClr val="tx1"/>
          </a:solidFill>
          <a:ln w="9525">
            <a:solidFill>
              <a:schemeClr val="tx1"/>
            </a:solidFill>
            <a:miter lim="800000"/>
            <a:headEnd/>
            <a:tailEnd/>
          </a:ln>
          <a:effectLst>
            <a:outerShdw dist="38100" dir="2700000" algn="tl" rotWithShape="0">
              <a:srgbClr val="808080">
                <a:alpha val="42998"/>
              </a:srgbClr>
            </a:outerShdw>
          </a:effectLst>
        </p:spPr>
        <p:txBody>
          <a:bodyPr wrap="none"/>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000">
              <a:solidFill>
                <a:srgbClr val="FFFFFF"/>
              </a:solidFill>
              <a:latin typeface="Times New Roman" panose="02020603050405020304" pitchFamily="18" charset="0"/>
              <a:cs typeface="Arial" panose="020B0604020202020204" pitchFamily="34" charset="0"/>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Content Placeholder 2">
            <a:extLst>
              <a:ext uri="{FF2B5EF4-FFF2-40B4-BE49-F238E27FC236}">
                <a16:creationId xmlns:a16="http://schemas.microsoft.com/office/drawing/2014/main" id="{F2B7B028-4D2B-2714-36F9-8FE3C716E335}"/>
              </a:ext>
            </a:extLst>
          </p:cNvPr>
          <p:cNvSpPr>
            <a:spLocks noGrp="1" noChangeArrowheads="1"/>
          </p:cNvSpPr>
          <p:nvPr>
            <p:ph sz="quarter" idx="12"/>
          </p:nvPr>
        </p:nvSpPr>
        <p:spPr/>
        <p:txBody>
          <a:bodyPr/>
          <a:lstStyle/>
          <a:p>
            <a:r>
              <a:rPr lang="en-US" altLang="en-US" dirty="0">
                <a:ea typeface="ＭＳ Ｐゴシック" panose="020B0600070205080204" pitchFamily="34" charset="-128"/>
              </a:rPr>
              <a:t>A line containing only whitespace, possibly with a comment, is known as a blank line, and Python totally ignores it.</a:t>
            </a:r>
          </a:p>
          <a:p>
            <a:r>
              <a:rPr lang="en-US" altLang="en-US" dirty="0">
                <a:ea typeface="ＭＳ Ｐゴシック" panose="020B0600070205080204" pitchFamily="34" charset="-128"/>
              </a:rPr>
              <a:t>In an interactive interpreter session, you must enter an empty physical line to terminate a multiline statement.</a:t>
            </a:r>
          </a:p>
          <a:p>
            <a:endParaRPr lang="en-US" altLang="en-US" dirty="0">
              <a:ea typeface="ＭＳ Ｐゴシック" panose="020B0600070205080204" pitchFamily="34" charset="-128"/>
            </a:endParaRPr>
          </a:p>
        </p:txBody>
      </p:sp>
      <p:sp>
        <p:nvSpPr>
          <p:cNvPr id="62466" name="Title 1">
            <a:extLst>
              <a:ext uri="{FF2B5EF4-FFF2-40B4-BE49-F238E27FC236}">
                <a16:creationId xmlns:a16="http://schemas.microsoft.com/office/drawing/2014/main" id="{EA3E7151-CA3C-64BD-BF65-201D7195F71D}"/>
              </a:ext>
            </a:extLst>
          </p:cNvPr>
          <p:cNvSpPr>
            <a:spLocks noGrp="1" noChangeArrowheads="1"/>
          </p:cNvSpPr>
          <p:nvPr>
            <p:ph type="title"/>
          </p:nvPr>
        </p:nvSpPr>
        <p:spPr/>
        <p:txBody>
          <a:bodyPr/>
          <a:lstStyle/>
          <a:p>
            <a:r>
              <a:rPr lang="en-US" altLang="en-US" b="1">
                <a:ea typeface="ＭＳ Ｐゴシック" panose="020B0600070205080204" pitchFamily="34" charset="-128"/>
              </a:rPr>
              <a:t>Using Blank Lines</a:t>
            </a:r>
            <a:endParaRPr lang="en-US" altLang="en-US">
              <a:ea typeface="ＭＳ Ｐゴシック" panose="020B0600070205080204" pitchFamily="34" charset="-128"/>
            </a:endParaRPr>
          </a:p>
        </p:txBody>
      </p:sp>
      <p:sp>
        <p:nvSpPr>
          <p:cNvPr id="62469" name="Slide Number Placeholder 4">
            <a:extLst>
              <a:ext uri="{FF2B5EF4-FFF2-40B4-BE49-F238E27FC236}">
                <a16:creationId xmlns:a16="http://schemas.microsoft.com/office/drawing/2014/main" id="{151460B6-531A-EAF1-E3C4-A4B52FFBA535}"/>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FA3FFDE-B02C-4716-A75B-E391CC552AA7}" type="slidenum">
              <a:rPr lang="en-US" altLang="en-US" sz="1400"/>
              <a:pPr>
                <a:spcBef>
                  <a:spcPct val="0"/>
                </a:spcBef>
                <a:buFontTx/>
                <a:buNone/>
              </a:pPr>
              <a:t>40</a:t>
            </a:fld>
            <a:endParaRPr lang="en-US" altLang="en-US" sz="1400"/>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3) Behavioral Pattern</a:t>
            </a:r>
          </a:p>
          <a:p>
            <a:pPr lvl="1"/>
            <a:r>
              <a:rPr lang="en-US" dirty="0"/>
              <a:t>Chain of Responsibility</a:t>
            </a:r>
          </a:p>
          <a:p>
            <a:pPr lvl="1"/>
            <a:r>
              <a:rPr lang="en-US" dirty="0"/>
              <a:t>Command Pattern</a:t>
            </a:r>
          </a:p>
          <a:p>
            <a:pPr lvl="1"/>
            <a:r>
              <a:rPr lang="en-US" dirty="0"/>
              <a:t>Interpreter Pattern</a:t>
            </a:r>
          </a:p>
          <a:p>
            <a:pPr lvl="1"/>
            <a:r>
              <a:rPr lang="en-US" dirty="0"/>
              <a:t>Iterator Pattern</a:t>
            </a:r>
          </a:p>
          <a:p>
            <a:pPr lvl="1"/>
            <a:r>
              <a:rPr lang="en-US" dirty="0"/>
              <a:t>Mediator Pattern</a:t>
            </a:r>
          </a:p>
          <a:p>
            <a:pPr lvl="1"/>
            <a:r>
              <a:rPr lang="en-US" dirty="0"/>
              <a:t>Memento Pattern</a:t>
            </a:r>
          </a:p>
          <a:p>
            <a:pPr lvl="1"/>
            <a:r>
              <a:rPr lang="en-US" dirty="0"/>
              <a:t>Observer Pattern</a:t>
            </a:r>
          </a:p>
          <a:p>
            <a:pPr lvl="1"/>
            <a:r>
              <a:rPr lang="en-US" dirty="0"/>
              <a:t>State Pattern</a:t>
            </a:r>
          </a:p>
          <a:p>
            <a:pPr lvl="1"/>
            <a:r>
              <a:rPr lang="en-US" dirty="0"/>
              <a:t>Strategy Pattern</a:t>
            </a:r>
          </a:p>
          <a:p>
            <a:pPr lvl="1"/>
            <a:r>
              <a:rPr lang="en-US" dirty="0"/>
              <a:t>Template Pattern</a:t>
            </a:r>
          </a:p>
          <a:p>
            <a:endParaRPr lang="en-IN" dirty="0"/>
          </a:p>
        </p:txBody>
      </p:sp>
      <p:sp>
        <p:nvSpPr>
          <p:cNvPr id="3" name="Title 2"/>
          <p:cNvSpPr>
            <a:spLocks noGrp="1"/>
          </p:cNvSpPr>
          <p:nvPr>
            <p:ph type="title"/>
          </p:nvPr>
        </p:nvSpPr>
        <p:spPr/>
        <p:txBody>
          <a:bodyPr/>
          <a:lstStyle/>
          <a:p>
            <a:r>
              <a:rPr lang="en-IN" dirty="0"/>
              <a:t>Design Pattern</a:t>
            </a:r>
          </a:p>
        </p:txBody>
      </p:sp>
    </p:spTree>
    <p:extLst>
      <p:ext uri="{BB962C8B-B14F-4D97-AF65-F5344CB8AC3E}">
        <p14:creationId xmlns:p14="http://schemas.microsoft.com/office/powerpoint/2010/main" val="270407580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Singleton</a:t>
            </a:r>
          </a:p>
        </p:txBody>
      </p:sp>
      <p:pic>
        <p:nvPicPr>
          <p:cNvPr id="4" name="Picture 3"/>
          <p:cNvPicPr>
            <a:picLocks noChangeAspect="1"/>
          </p:cNvPicPr>
          <p:nvPr/>
        </p:nvPicPr>
        <p:blipFill>
          <a:blip r:embed="rId2"/>
          <a:stretch>
            <a:fillRect/>
          </a:stretch>
        </p:blipFill>
        <p:spPr>
          <a:xfrm>
            <a:off x="2209800" y="2362200"/>
            <a:ext cx="3293490" cy="1905000"/>
          </a:xfrm>
          <a:prstGeom prst="rect">
            <a:avLst/>
          </a:prstGeom>
        </p:spPr>
      </p:pic>
    </p:spTree>
    <p:extLst>
      <p:ext uri="{BB962C8B-B14F-4D97-AF65-F5344CB8AC3E}">
        <p14:creationId xmlns:p14="http://schemas.microsoft.com/office/powerpoint/2010/main" val="183206526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simple way of implementing Singleton is by making the constructor private and creating a static method that does the object initialization.</a:t>
            </a:r>
          </a:p>
          <a:p>
            <a:r>
              <a:rPr lang="en-US" dirty="0"/>
              <a:t>This way, one object gets created on the first call and the class returns the same object thereafter.</a:t>
            </a:r>
          </a:p>
          <a:p>
            <a:r>
              <a:rPr lang="en-US" dirty="0"/>
              <a:t>In Python, we will implement it in a different way as there's no option to create private constructors.</a:t>
            </a:r>
            <a:endParaRPr lang="en-IN" dirty="0"/>
          </a:p>
        </p:txBody>
      </p:sp>
      <p:sp>
        <p:nvSpPr>
          <p:cNvPr id="3" name="Title 2"/>
          <p:cNvSpPr>
            <a:spLocks noGrp="1"/>
          </p:cNvSpPr>
          <p:nvPr>
            <p:ph type="title"/>
          </p:nvPr>
        </p:nvSpPr>
        <p:spPr/>
        <p:txBody>
          <a:bodyPr/>
          <a:lstStyle/>
          <a:p>
            <a:r>
              <a:rPr lang="en-IN" dirty="0"/>
              <a:t>Singleton</a:t>
            </a:r>
          </a:p>
        </p:txBody>
      </p:sp>
    </p:spTree>
    <p:extLst>
      <p:ext uri="{BB962C8B-B14F-4D97-AF65-F5344CB8AC3E}">
        <p14:creationId xmlns:p14="http://schemas.microsoft.com/office/powerpoint/2010/main" val="182967420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0" y="1381125"/>
            <a:ext cx="8458199" cy="4824414"/>
          </a:xfrm>
        </p:spPr>
        <p:txBody>
          <a:bodyPr>
            <a:normAutofit/>
          </a:bodyPr>
          <a:lstStyle/>
          <a:p>
            <a:r>
              <a:rPr lang="en-US" dirty="0"/>
              <a:t>Global variables can be changed by mistake at one place and, as the developer may think that they have remained unchanged, the variables get used elsewhere in the application.</a:t>
            </a:r>
          </a:p>
          <a:p>
            <a:r>
              <a:rPr lang="en-US" dirty="0"/>
              <a:t>Multiple references may get created to the same object. As Singleton creates only one object, multiple references can get created at this point to the same object.</a:t>
            </a:r>
          </a:p>
          <a:p>
            <a:r>
              <a:rPr lang="en-US" dirty="0"/>
              <a:t>All classes that are dependent on global variables get tightly coupled as a change to the global data by one class can inadvertently impact the </a:t>
            </a:r>
            <a:r>
              <a:rPr lang="en-US" dirty="0" err="1"/>
              <a:t>sother</a:t>
            </a:r>
            <a:r>
              <a:rPr lang="en-US" dirty="0"/>
              <a:t> class.</a:t>
            </a:r>
            <a:endParaRPr lang="en-IN" dirty="0"/>
          </a:p>
        </p:txBody>
      </p:sp>
      <p:sp>
        <p:nvSpPr>
          <p:cNvPr id="3" name="Title 2"/>
          <p:cNvSpPr>
            <a:spLocks noGrp="1"/>
          </p:cNvSpPr>
          <p:nvPr>
            <p:ph type="title"/>
          </p:nvPr>
        </p:nvSpPr>
        <p:spPr/>
        <p:txBody>
          <a:bodyPr/>
          <a:lstStyle/>
          <a:p>
            <a:r>
              <a:rPr lang="en-IN" dirty="0"/>
              <a:t>Singleton Disadvantages</a:t>
            </a:r>
          </a:p>
        </p:txBody>
      </p:sp>
    </p:spTree>
    <p:extLst>
      <p:ext uri="{BB962C8B-B14F-4D97-AF65-F5344CB8AC3E}">
        <p14:creationId xmlns:p14="http://schemas.microsoft.com/office/powerpoint/2010/main" val="343213647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term factory means a class that is responsible for creating objects of other types.</a:t>
            </a:r>
          </a:p>
          <a:p>
            <a:r>
              <a:rPr lang="en-US" dirty="0"/>
              <a:t>Typically, the class that acts as a factory has an object and methods associated with it.</a:t>
            </a:r>
          </a:p>
          <a:p>
            <a:r>
              <a:rPr lang="en-US" dirty="0"/>
              <a:t>The client calls this method with certain parameters; objects of desired types are created in turn and returned to the client by the factory.</a:t>
            </a:r>
            <a:endParaRPr lang="en-IN" dirty="0"/>
          </a:p>
        </p:txBody>
      </p:sp>
      <p:sp>
        <p:nvSpPr>
          <p:cNvPr id="3" name="Title 2"/>
          <p:cNvSpPr>
            <a:spLocks noGrp="1"/>
          </p:cNvSpPr>
          <p:nvPr>
            <p:ph type="title"/>
          </p:nvPr>
        </p:nvSpPr>
        <p:spPr/>
        <p:txBody>
          <a:bodyPr/>
          <a:lstStyle/>
          <a:p>
            <a:r>
              <a:rPr lang="en-IN" dirty="0"/>
              <a:t>Factory Pattern</a:t>
            </a:r>
          </a:p>
        </p:txBody>
      </p:sp>
    </p:spTree>
    <p:extLst>
      <p:ext uri="{BB962C8B-B14F-4D97-AF65-F5344CB8AC3E}">
        <p14:creationId xmlns:p14="http://schemas.microsoft.com/office/powerpoint/2010/main" val="306432796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fontScale="85000" lnSpcReduction="20000"/>
          </a:bodyPr>
          <a:lstStyle/>
          <a:p>
            <a:r>
              <a:rPr lang="en-US" dirty="0"/>
              <a:t>A factory provides certain advantages that are listed here:</a:t>
            </a:r>
          </a:p>
          <a:p>
            <a:r>
              <a:rPr lang="en-US" dirty="0"/>
              <a:t>The first advantage is loose coupling in which object creation can be independent of the class implementation.</a:t>
            </a:r>
          </a:p>
          <a:p>
            <a:r>
              <a:rPr lang="en-US" dirty="0"/>
              <a:t>The client need not be aware of the class that creates the object which, in turn, is utilized by the client. </a:t>
            </a:r>
          </a:p>
          <a:p>
            <a:r>
              <a:rPr lang="en-US" dirty="0"/>
              <a:t>It is only necessary to know the interface, methods, and parameters that need to be passed to create objects of the desired type. </a:t>
            </a:r>
          </a:p>
          <a:p>
            <a:r>
              <a:rPr lang="en-US" dirty="0"/>
              <a:t>This simplifies implementations for the client.</a:t>
            </a:r>
          </a:p>
          <a:p>
            <a:r>
              <a:rPr lang="en-US" dirty="0"/>
              <a:t>Adding another class to the factory to create objects of another type can be easily done without the client changing the code. </a:t>
            </a:r>
          </a:p>
          <a:p>
            <a:r>
              <a:rPr lang="en-US" dirty="0"/>
              <a:t>At a minimum, the client needs to pass just another parameter.</a:t>
            </a:r>
          </a:p>
          <a:p>
            <a:r>
              <a:rPr lang="en-US" dirty="0"/>
              <a:t>The factory can also reuse the existing objects. However, when the client does direct object creation, this always creates a new object.</a:t>
            </a:r>
            <a:endParaRPr lang="en-IN" dirty="0"/>
          </a:p>
        </p:txBody>
      </p:sp>
      <p:sp>
        <p:nvSpPr>
          <p:cNvPr id="3" name="Title 2"/>
          <p:cNvSpPr>
            <a:spLocks noGrp="1"/>
          </p:cNvSpPr>
          <p:nvPr>
            <p:ph type="title"/>
          </p:nvPr>
        </p:nvSpPr>
        <p:spPr/>
        <p:txBody>
          <a:bodyPr/>
          <a:lstStyle/>
          <a:p>
            <a:r>
              <a:rPr lang="en-IN" dirty="0"/>
              <a:t>Factory Pattern</a:t>
            </a:r>
          </a:p>
        </p:txBody>
      </p:sp>
    </p:spTree>
    <p:extLst>
      <p:ext uri="{BB962C8B-B14F-4D97-AF65-F5344CB8AC3E}">
        <p14:creationId xmlns:p14="http://schemas.microsoft.com/office/powerpoint/2010/main" val="44747709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Factory Pattern</a:t>
            </a:r>
          </a:p>
        </p:txBody>
      </p:sp>
      <p:pic>
        <p:nvPicPr>
          <p:cNvPr id="5" name="Picture 4"/>
          <p:cNvPicPr>
            <a:picLocks noChangeAspect="1"/>
          </p:cNvPicPr>
          <p:nvPr/>
        </p:nvPicPr>
        <p:blipFill>
          <a:blip r:embed="rId2"/>
          <a:stretch>
            <a:fillRect/>
          </a:stretch>
        </p:blipFill>
        <p:spPr>
          <a:xfrm>
            <a:off x="984629" y="1876999"/>
            <a:ext cx="7080192" cy="3609401"/>
          </a:xfrm>
          <a:prstGeom prst="rect">
            <a:avLst/>
          </a:prstGeom>
        </p:spPr>
      </p:pic>
    </p:spTree>
    <p:extLst>
      <p:ext uri="{BB962C8B-B14F-4D97-AF65-F5344CB8AC3E}">
        <p14:creationId xmlns:p14="http://schemas.microsoft.com/office/powerpoint/2010/main" val="108051021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95875"/>
          </a:xfrm>
        </p:spPr>
        <p:txBody>
          <a:bodyPr>
            <a:normAutofit/>
          </a:bodyPr>
          <a:lstStyle/>
          <a:p>
            <a:r>
              <a:rPr lang="en-US" b="1" dirty="0"/>
              <a:t>Simple Factory pattern</a:t>
            </a:r>
            <a:r>
              <a:rPr lang="en-US" dirty="0"/>
              <a:t>: This allows interfaces to create objects without exposing the object creation logic.</a:t>
            </a:r>
          </a:p>
          <a:p>
            <a:r>
              <a:rPr lang="en-US" b="1" dirty="0"/>
              <a:t>Factory method pattern</a:t>
            </a:r>
            <a:r>
              <a:rPr lang="en-US" dirty="0"/>
              <a:t>: This allows interfaces to create objects but defers the decision to the subclasses to determine the class for object creation.</a:t>
            </a:r>
          </a:p>
          <a:p>
            <a:r>
              <a:rPr lang="en-US" b="1" dirty="0"/>
              <a:t>Abstract Factory pattern</a:t>
            </a:r>
            <a:r>
              <a:rPr lang="en-US" dirty="0"/>
              <a:t>: An Abstract Factory is an interface to create related objects without specifying/exposing their classes. </a:t>
            </a:r>
          </a:p>
          <a:p>
            <a:r>
              <a:rPr lang="en-US" dirty="0"/>
              <a:t>The pattern provides objects of another factory, which internally creates other objects.</a:t>
            </a:r>
          </a:p>
        </p:txBody>
      </p:sp>
      <p:sp>
        <p:nvSpPr>
          <p:cNvPr id="3" name="Title 2"/>
          <p:cNvSpPr>
            <a:spLocks noGrp="1"/>
          </p:cNvSpPr>
          <p:nvPr>
            <p:ph type="title"/>
          </p:nvPr>
        </p:nvSpPr>
        <p:spPr/>
        <p:txBody>
          <a:bodyPr/>
          <a:lstStyle/>
          <a:p>
            <a:r>
              <a:rPr lang="en-IN" dirty="0"/>
              <a:t>Factory Pattern</a:t>
            </a:r>
          </a:p>
        </p:txBody>
      </p:sp>
    </p:spTree>
    <p:extLst>
      <p:ext uri="{BB962C8B-B14F-4D97-AF65-F5344CB8AC3E}">
        <p14:creationId xmlns:p14="http://schemas.microsoft.com/office/powerpoint/2010/main" val="229728789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Factory helps create objects of different types rather than direct object instantiation.</a:t>
            </a:r>
          </a:p>
          <a:p>
            <a:r>
              <a:rPr lang="en-US" dirty="0"/>
              <a:t>The client class uses the Factory class, which has the </a:t>
            </a:r>
            <a:r>
              <a:rPr lang="en-US" dirty="0" err="1"/>
              <a:t>create_type</a:t>
            </a:r>
            <a:r>
              <a:rPr lang="en-US" dirty="0"/>
              <a:t>() method.</a:t>
            </a:r>
          </a:p>
          <a:p>
            <a:r>
              <a:rPr lang="en-US" dirty="0"/>
              <a:t>When the client calls the </a:t>
            </a:r>
            <a:r>
              <a:rPr lang="en-US" dirty="0" err="1"/>
              <a:t>create_type</a:t>
            </a:r>
            <a:r>
              <a:rPr lang="en-US" dirty="0"/>
              <a:t>() method with the type parameters, based on the parameters passed, the Factory returns </a:t>
            </a:r>
            <a:r>
              <a:rPr lang="en-US" b="1" dirty="0"/>
              <a:t>Product1 </a:t>
            </a:r>
            <a:r>
              <a:rPr lang="en-US" dirty="0"/>
              <a:t>or </a:t>
            </a:r>
            <a:r>
              <a:rPr lang="en-US" b="1" dirty="0"/>
              <a:t>Product2</a:t>
            </a:r>
            <a:r>
              <a:rPr lang="en-US" dirty="0"/>
              <a:t>:</a:t>
            </a:r>
            <a:endParaRPr lang="en-IN" dirty="0"/>
          </a:p>
        </p:txBody>
      </p:sp>
      <p:sp>
        <p:nvSpPr>
          <p:cNvPr id="3" name="Title 2"/>
          <p:cNvSpPr>
            <a:spLocks noGrp="1"/>
          </p:cNvSpPr>
          <p:nvPr>
            <p:ph type="title"/>
          </p:nvPr>
        </p:nvSpPr>
        <p:spPr/>
        <p:txBody>
          <a:bodyPr/>
          <a:lstStyle/>
          <a:p>
            <a:r>
              <a:rPr lang="en-IN" dirty="0"/>
              <a:t>The Simple Factory pattern</a:t>
            </a:r>
          </a:p>
        </p:txBody>
      </p:sp>
    </p:spTree>
    <p:extLst>
      <p:ext uri="{BB962C8B-B14F-4D97-AF65-F5344CB8AC3E}">
        <p14:creationId xmlns:p14="http://schemas.microsoft.com/office/powerpoint/2010/main" val="412118740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Factory Pattern</a:t>
            </a:r>
          </a:p>
        </p:txBody>
      </p:sp>
      <p:pic>
        <p:nvPicPr>
          <p:cNvPr id="5" name="Picture 4"/>
          <p:cNvPicPr>
            <a:picLocks noChangeAspect="1"/>
          </p:cNvPicPr>
          <p:nvPr/>
        </p:nvPicPr>
        <p:blipFill>
          <a:blip r:embed="rId2"/>
          <a:stretch>
            <a:fillRect/>
          </a:stretch>
        </p:blipFill>
        <p:spPr>
          <a:xfrm>
            <a:off x="1752600" y="2209800"/>
            <a:ext cx="5017816" cy="3429000"/>
          </a:xfrm>
          <a:prstGeom prst="rect">
            <a:avLst/>
          </a:prstGeom>
        </p:spPr>
      </p:pic>
    </p:spTree>
    <p:extLst>
      <p:ext uri="{BB962C8B-B14F-4D97-AF65-F5344CB8AC3E}">
        <p14:creationId xmlns:p14="http://schemas.microsoft.com/office/powerpoint/2010/main" val="48160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Content Placeholder 2">
            <a:extLst>
              <a:ext uri="{FF2B5EF4-FFF2-40B4-BE49-F238E27FC236}">
                <a16:creationId xmlns:a16="http://schemas.microsoft.com/office/drawing/2014/main" id="{648C3C59-12D4-7D64-F330-483E4613E3CD}"/>
              </a:ext>
            </a:extLst>
          </p:cNvPr>
          <p:cNvSpPr>
            <a:spLocks noGrp="1" noChangeArrowheads="1"/>
          </p:cNvSpPr>
          <p:nvPr>
            <p:ph sz="quarter" idx="12"/>
          </p:nvPr>
        </p:nvSpPr>
        <p:spPr/>
        <p:txBody>
          <a:bodyPr/>
          <a:lstStyle/>
          <a:p>
            <a:r>
              <a:rPr lang="en-US" altLang="en-US">
                <a:ea typeface="ＭＳ Ｐゴシック" panose="020B0600070205080204" pitchFamily="34" charset="-128"/>
              </a:rPr>
              <a:t>The following line of the program displays the prompt, Press the enter key to exit. and waits for the user to press the Enter key.</a:t>
            </a:r>
          </a:p>
          <a:p>
            <a:pPr>
              <a:buFontTx/>
              <a:buNone/>
            </a:pPr>
            <a:r>
              <a:rPr lang="en-US" altLang="en-US">
                <a:ea typeface="ＭＳ Ｐゴシック" panose="020B0600070205080204" pitchFamily="34" charset="-128"/>
              </a:rPr>
              <a:t>	#!/usr/bin/python </a:t>
            </a:r>
          </a:p>
          <a:p>
            <a:pPr>
              <a:buFontTx/>
              <a:buNone/>
            </a:pPr>
            <a:r>
              <a:rPr lang="en-US" altLang="en-US">
                <a:ea typeface="ＭＳ Ｐゴシック" panose="020B0600070205080204" pitchFamily="34" charset="-128"/>
              </a:rPr>
              <a:t>	raw_input("\n\nPress the enter key to exit.")</a:t>
            </a:r>
          </a:p>
        </p:txBody>
      </p:sp>
      <p:sp>
        <p:nvSpPr>
          <p:cNvPr id="63490" name="Title 1">
            <a:extLst>
              <a:ext uri="{FF2B5EF4-FFF2-40B4-BE49-F238E27FC236}">
                <a16:creationId xmlns:a16="http://schemas.microsoft.com/office/drawing/2014/main" id="{DF0C9E4F-1485-ACFA-C5B9-8F12FB7775E3}"/>
              </a:ext>
            </a:extLst>
          </p:cNvPr>
          <p:cNvSpPr>
            <a:spLocks noGrp="1" noChangeArrowheads="1"/>
          </p:cNvSpPr>
          <p:nvPr>
            <p:ph type="title"/>
          </p:nvPr>
        </p:nvSpPr>
        <p:spPr/>
        <p:txBody>
          <a:bodyPr/>
          <a:lstStyle/>
          <a:p>
            <a:r>
              <a:rPr lang="en-US" altLang="en-US" b="1">
                <a:ea typeface="ＭＳ Ｐゴシック" panose="020B0600070205080204" pitchFamily="34" charset="-128"/>
              </a:rPr>
              <a:t>Waiting for the User</a:t>
            </a:r>
            <a:endParaRPr lang="en-US" altLang="en-US">
              <a:ea typeface="ＭＳ Ｐゴシック" panose="020B0600070205080204" pitchFamily="34" charset="-128"/>
            </a:endParaRPr>
          </a:p>
        </p:txBody>
      </p:sp>
      <p:sp>
        <p:nvSpPr>
          <p:cNvPr id="63492" name="Footer Placeholder 3">
            <a:extLst>
              <a:ext uri="{FF2B5EF4-FFF2-40B4-BE49-F238E27FC236}">
                <a16:creationId xmlns:a16="http://schemas.microsoft.com/office/drawing/2014/main" id="{1F0F4E6F-75A4-6090-FEFC-0A62914B580F}"/>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63493" name="Slide Number Placeholder 4">
            <a:extLst>
              <a:ext uri="{FF2B5EF4-FFF2-40B4-BE49-F238E27FC236}">
                <a16:creationId xmlns:a16="http://schemas.microsoft.com/office/drawing/2014/main" id="{29428692-D466-6EA4-DD13-1ED12BE9AFEE}"/>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843F719-132E-4833-8815-CD650B5649B0}" type="slidenum">
              <a:rPr lang="en-US" altLang="en-US" sz="1400"/>
              <a:pPr>
                <a:spcBef>
                  <a:spcPct val="0"/>
                </a:spcBef>
                <a:buFontTx/>
                <a:buNone/>
              </a:pPr>
              <a:t>41</a:t>
            </a:fld>
            <a:endParaRPr lang="en-US" altLang="en-US" sz="1400"/>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We define an interface to create objects, but instead of the factory being responsible for the object creation, the responsibility is deferred to the subclass that decides the class to be instantiated.</a:t>
            </a:r>
          </a:p>
          <a:p>
            <a:r>
              <a:rPr lang="en-US" dirty="0"/>
              <a:t>The Factory method creation is through inheritance and not through instantiation.</a:t>
            </a:r>
          </a:p>
          <a:p>
            <a:r>
              <a:rPr lang="en-US" dirty="0"/>
              <a:t>The Factory method makes the design more customizable. </a:t>
            </a:r>
          </a:p>
          <a:p>
            <a:r>
              <a:rPr lang="en-US" dirty="0"/>
              <a:t>It can return the same instance or subclass rather than an object of a certain type (as in the simple factory method).</a:t>
            </a:r>
            <a:endParaRPr lang="en-IN" dirty="0"/>
          </a:p>
        </p:txBody>
      </p:sp>
      <p:sp>
        <p:nvSpPr>
          <p:cNvPr id="3" name="Title 2"/>
          <p:cNvSpPr>
            <a:spLocks noGrp="1"/>
          </p:cNvSpPr>
          <p:nvPr>
            <p:ph type="title"/>
          </p:nvPr>
        </p:nvSpPr>
        <p:spPr/>
        <p:txBody>
          <a:bodyPr/>
          <a:lstStyle/>
          <a:p>
            <a:r>
              <a:rPr lang="en-IN" dirty="0"/>
              <a:t>Factory Method Pattern</a:t>
            </a:r>
          </a:p>
        </p:txBody>
      </p:sp>
    </p:spTree>
    <p:extLst>
      <p:ext uri="{BB962C8B-B14F-4D97-AF65-F5344CB8AC3E}">
        <p14:creationId xmlns:p14="http://schemas.microsoft.com/office/powerpoint/2010/main" val="81547774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It brings in a lot of flexibility and makes the code generic, not being tied to a certain class for instantiation. </a:t>
            </a:r>
          </a:p>
          <a:p>
            <a:r>
              <a:rPr lang="en-US" dirty="0"/>
              <a:t>There's loose coupling, as the code that creates the object is separate from the code that uses it.</a:t>
            </a:r>
          </a:p>
          <a:p>
            <a:r>
              <a:rPr lang="en-US" dirty="0"/>
              <a:t>The client need not bother about what argument to pass and which class to instantiate. </a:t>
            </a:r>
          </a:p>
          <a:p>
            <a:r>
              <a:rPr lang="en-US" dirty="0"/>
              <a:t>The addition of new classes is easy and involves low maintenance.</a:t>
            </a:r>
          </a:p>
          <a:p>
            <a:endParaRPr lang="en-IN" dirty="0"/>
          </a:p>
        </p:txBody>
      </p:sp>
      <p:sp>
        <p:nvSpPr>
          <p:cNvPr id="3" name="Title 2"/>
          <p:cNvSpPr>
            <a:spLocks noGrp="1"/>
          </p:cNvSpPr>
          <p:nvPr>
            <p:ph type="title"/>
          </p:nvPr>
        </p:nvSpPr>
        <p:spPr/>
        <p:txBody>
          <a:bodyPr/>
          <a:lstStyle/>
          <a:p>
            <a:r>
              <a:rPr lang="en-US" dirty="0"/>
              <a:t>Advantages of the Factory method pattern</a:t>
            </a:r>
            <a:endParaRPr lang="en-IN" dirty="0"/>
          </a:p>
        </p:txBody>
      </p:sp>
    </p:spTree>
    <p:extLst>
      <p:ext uri="{BB962C8B-B14F-4D97-AF65-F5344CB8AC3E}">
        <p14:creationId xmlns:p14="http://schemas.microsoft.com/office/powerpoint/2010/main" val="233776088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main objective of the Abstract Factory pattern is to provide an interface to create families of related objects without specifying the concrete class.</a:t>
            </a:r>
          </a:p>
          <a:p>
            <a:r>
              <a:rPr lang="en-US" dirty="0"/>
              <a:t>While the factory method defers the creation of the instance to the subclasses, the goal of Abstract Factory method is to create families of related objects.</a:t>
            </a:r>
            <a:endParaRPr lang="en-IN" dirty="0"/>
          </a:p>
        </p:txBody>
      </p:sp>
      <p:sp>
        <p:nvSpPr>
          <p:cNvPr id="3" name="Title 2"/>
          <p:cNvSpPr>
            <a:spLocks noGrp="1"/>
          </p:cNvSpPr>
          <p:nvPr>
            <p:ph type="title"/>
          </p:nvPr>
        </p:nvSpPr>
        <p:spPr/>
        <p:txBody>
          <a:bodyPr/>
          <a:lstStyle/>
          <a:p>
            <a:r>
              <a:rPr lang="en-IN" dirty="0"/>
              <a:t>The Abstract Factory pattern</a:t>
            </a:r>
          </a:p>
        </p:txBody>
      </p:sp>
    </p:spTree>
    <p:extLst>
      <p:ext uri="{BB962C8B-B14F-4D97-AF65-F5344CB8AC3E}">
        <p14:creationId xmlns:p14="http://schemas.microsoft.com/office/powerpoint/2010/main" val="310167403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Factory method versus Abstract Factory method</a:t>
            </a:r>
            <a:endParaRPr lang="en-IN" dirty="0"/>
          </a:p>
        </p:txBody>
      </p:sp>
      <p:pic>
        <p:nvPicPr>
          <p:cNvPr id="4" name="Picture 3"/>
          <p:cNvPicPr>
            <a:picLocks noChangeAspect="1"/>
          </p:cNvPicPr>
          <p:nvPr/>
        </p:nvPicPr>
        <p:blipFill>
          <a:blip r:embed="rId2"/>
          <a:stretch>
            <a:fillRect/>
          </a:stretch>
        </p:blipFill>
        <p:spPr>
          <a:xfrm>
            <a:off x="762000" y="1676400"/>
            <a:ext cx="7543800" cy="3733800"/>
          </a:xfrm>
          <a:prstGeom prst="rect">
            <a:avLst/>
          </a:prstGeom>
        </p:spPr>
      </p:pic>
    </p:spTree>
    <p:extLst>
      <p:ext uri="{BB962C8B-B14F-4D97-AF65-F5344CB8AC3E}">
        <p14:creationId xmlns:p14="http://schemas.microsoft.com/office/powerpoint/2010/main" val="176406255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The Abstract Factory pattern</a:t>
            </a:r>
          </a:p>
        </p:txBody>
      </p:sp>
      <p:pic>
        <p:nvPicPr>
          <p:cNvPr id="4" name="Picture 3"/>
          <p:cNvPicPr>
            <a:picLocks noChangeAspect="1"/>
          </p:cNvPicPr>
          <p:nvPr/>
        </p:nvPicPr>
        <p:blipFill>
          <a:blip r:embed="rId2"/>
          <a:stretch>
            <a:fillRect/>
          </a:stretch>
        </p:blipFill>
        <p:spPr>
          <a:xfrm>
            <a:off x="278401" y="2009566"/>
            <a:ext cx="8695008" cy="3857834"/>
          </a:xfrm>
          <a:prstGeom prst="rect">
            <a:avLst/>
          </a:prstGeom>
        </p:spPr>
      </p:pic>
    </p:spTree>
    <p:extLst>
      <p:ext uri="{BB962C8B-B14F-4D97-AF65-F5344CB8AC3E}">
        <p14:creationId xmlns:p14="http://schemas.microsoft.com/office/powerpoint/2010/main" val="94440162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The Abstract Factory pattern</a:t>
            </a:r>
          </a:p>
        </p:txBody>
      </p:sp>
      <p:pic>
        <p:nvPicPr>
          <p:cNvPr id="7" name="Picture 6">
            <a:extLst>
              <a:ext uri="{FF2B5EF4-FFF2-40B4-BE49-F238E27FC236}">
                <a16:creationId xmlns:a16="http://schemas.microsoft.com/office/drawing/2014/main" id="{259BEF5F-7E51-4213-8801-A90B9DAA4A94}"/>
              </a:ext>
            </a:extLst>
          </p:cNvPr>
          <p:cNvPicPr>
            <a:picLocks noChangeAspect="1"/>
          </p:cNvPicPr>
          <p:nvPr/>
        </p:nvPicPr>
        <p:blipFill rotWithShape="1">
          <a:blip r:embed="rId2"/>
          <a:srcRect l="13333" t="5556" r="24167" b="8518"/>
          <a:stretch/>
        </p:blipFill>
        <p:spPr>
          <a:xfrm>
            <a:off x="914400" y="1524000"/>
            <a:ext cx="6781800" cy="5244592"/>
          </a:xfrm>
          <a:prstGeom prst="rect">
            <a:avLst/>
          </a:prstGeom>
        </p:spPr>
      </p:pic>
    </p:spTree>
    <p:extLst>
      <p:ext uri="{BB962C8B-B14F-4D97-AF65-F5344CB8AC3E}">
        <p14:creationId xmlns:p14="http://schemas.microsoft.com/office/powerpoint/2010/main" val="351587487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95875"/>
          </a:xfrm>
        </p:spPr>
        <p:txBody>
          <a:bodyPr>
            <a:normAutofit fontScale="92500" lnSpcReduction="10000"/>
          </a:bodyPr>
          <a:lstStyle/>
          <a:p>
            <a:r>
              <a:rPr lang="en-US" dirty="0"/>
              <a:t>The </a:t>
            </a:r>
            <a:r>
              <a:rPr lang="en-US" b="1" dirty="0"/>
              <a:t>Prototype design pattern </a:t>
            </a:r>
            <a:r>
              <a:rPr lang="en-US" dirty="0"/>
              <a:t>helps us with creating object clones. </a:t>
            </a:r>
          </a:p>
          <a:p>
            <a:r>
              <a:rPr lang="en-US" dirty="0"/>
              <a:t>In its simplest version, the Prototype pattern is just a clone() function that accepts an object as an input parameter and returns a clone of it. </a:t>
            </a:r>
          </a:p>
          <a:p>
            <a:r>
              <a:rPr lang="en-US" dirty="0"/>
              <a:t>"A </a:t>
            </a:r>
            <a:r>
              <a:rPr lang="en-US" i="1" dirty="0"/>
              <a:t>shallow copy </a:t>
            </a:r>
            <a:r>
              <a:rPr lang="en-US" dirty="0"/>
              <a:t>constructs a new compound object and then (to the extent possible) inserts </a:t>
            </a:r>
            <a:r>
              <a:rPr lang="en-US" i="1" dirty="0"/>
              <a:t>references </a:t>
            </a:r>
            <a:r>
              <a:rPr lang="en-US" dirty="0"/>
              <a:t>into it to the objects found in the original. </a:t>
            </a:r>
          </a:p>
          <a:p>
            <a:r>
              <a:rPr lang="en-US" dirty="0"/>
              <a:t>• A </a:t>
            </a:r>
            <a:r>
              <a:rPr lang="en-US" i="1" dirty="0"/>
              <a:t>deep copy </a:t>
            </a:r>
            <a:r>
              <a:rPr lang="en-US" dirty="0"/>
              <a:t>constructs a new compound object and then, recursively, inserts </a:t>
            </a:r>
            <a:r>
              <a:rPr lang="en-US" i="1" dirty="0"/>
              <a:t>copies </a:t>
            </a:r>
            <a:r>
              <a:rPr lang="en-US" dirty="0"/>
              <a:t>into it of the objects found in the original." </a:t>
            </a:r>
          </a:p>
          <a:p>
            <a:r>
              <a:rPr lang="en-US" dirty="0"/>
              <a:t>In Python, this can be done using the </a:t>
            </a:r>
            <a:r>
              <a:rPr lang="en-US" dirty="0" err="1"/>
              <a:t>copy.deepcopy</a:t>
            </a:r>
            <a:r>
              <a:rPr lang="en-US" dirty="0"/>
              <a:t>() function. </a:t>
            </a:r>
          </a:p>
          <a:p>
            <a:endParaRPr lang="en-IN" dirty="0"/>
          </a:p>
        </p:txBody>
      </p:sp>
      <p:sp>
        <p:nvSpPr>
          <p:cNvPr id="3" name="Title 2"/>
          <p:cNvSpPr>
            <a:spLocks noGrp="1"/>
          </p:cNvSpPr>
          <p:nvPr>
            <p:ph type="title"/>
          </p:nvPr>
        </p:nvSpPr>
        <p:spPr/>
        <p:txBody>
          <a:bodyPr/>
          <a:lstStyle/>
          <a:p>
            <a:r>
              <a:rPr lang="en-IN" dirty="0"/>
              <a:t>Prototype Pattern</a:t>
            </a:r>
          </a:p>
        </p:txBody>
      </p:sp>
    </p:spTree>
    <p:extLst>
      <p:ext uri="{BB962C8B-B14F-4D97-AF65-F5344CB8AC3E}">
        <p14:creationId xmlns:p14="http://schemas.microsoft.com/office/powerpoint/2010/main" val="378728559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The façade is generally referred to as the face of the building, especially an attractive one. </a:t>
            </a:r>
          </a:p>
          <a:p>
            <a:r>
              <a:rPr lang="en-US" dirty="0"/>
              <a:t>It can be also referred to as a behavior or appearance that gives a false idea of someone's true feelings or situation.</a:t>
            </a:r>
          </a:p>
          <a:p>
            <a:r>
              <a:rPr lang="en-US" dirty="0"/>
              <a:t>When people walk past a façade, they can appreciate the exterior face but aren't aware of the complexities of the structure within. This is how a façade pattern is used. </a:t>
            </a:r>
          </a:p>
          <a:p>
            <a:r>
              <a:rPr lang="en-US" dirty="0"/>
              <a:t>Façade hides the complexities of the internal system and provides an interface to the client that can access the system in a very simplified way.</a:t>
            </a:r>
            <a:endParaRPr lang="en-IN" dirty="0"/>
          </a:p>
        </p:txBody>
      </p:sp>
      <p:sp>
        <p:nvSpPr>
          <p:cNvPr id="3" name="Title 2"/>
          <p:cNvSpPr>
            <a:spLocks noGrp="1"/>
          </p:cNvSpPr>
          <p:nvPr>
            <p:ph type="title"/>
          </p:nvPr>
        </p:nvSpPr>
        <p:spPr/>
        <p:txBody>
          <a:bodyPr/>
          <a:lstStyle/>
          <a:p>
            <a:r>
              <a:rPr lang="en-IN" dirty="0"/>
              <a:t>Façade Design Pattern</a:t>
            </a:r>
          </a:p>
        </p:txBody>
      </p:sp>
    </p:spTree>
    <p:extLst>
      <p:ext uri="{BB962C8B-B14F-4D97-AF65-F5344CB8AC3E}">
        <p14:creationId xmlns:p14="http://schemas.microsoft.com/office/powerpoint/2010/main" val="373961863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Consider the example of a storekeeper. Now, when you, as a customer, visit a store to buy certain items, you're not aware of the layout of the store.</a:t>
            </a:r>
          </a:p>
          <a:p>
            <a:r>
              <a:rPr lang="en-US" dirty="0"/>
              <a:t> You typically approach the storekeeper, who is well aware of the store system. Based on your requirements, the storekeeper picks up items and hands them over to you.</a:t>
            </a:r>
          </a:p>
          <a:p>
            <a:r>
              <a:rPr lang="en-US" dirty="0"/>
              <a:t>Isn't this easy? The customer need not know how the store looks and s/he gets the stuff done through a simple interface, the storekeeper.</a:t>
            </a:r>
            <a:endParaRPr lang="en-IN" dirty="0"/>
          </a:p>
        </p:txBody>
      </p:sp>
      <p:sp>
        <p:nvSpPr>
          <p:cNvPr id="3" name="Title 2"/>
          <p:cNvSpPr>
            <a:spLocks noGrp="1"/>
          </p:cNvSpPr>
          <p:nvPr>
            <p:ph type="title"/>
          </p:nvPr>
        </p:nvSpPr>
        <p:spPr/>
        <p:txBody>
          <a:bodyPr/>
          <a:lstStyle/>
          <a:p>
            <a:r>
              <a:rPr lang="en-IN" dirty="0"/>
              <a:t>Façade Design Pattern</a:t>
            </a:r>
          </a:p>
        </p:txBody>
      </p:sp>
    </p:spTree>
    <p:extLst>
      <p:ext uri="{BB962C8B-B14F-4D97-AF65-F5344CB8AC3E}">
        <p14:creationId xmlns:p14="http://schemas.microsoft.com/office/powerpoint/2010/main" val="119284302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0" indent="0">
              <a:buNone/>
            </a:pPr>
            <a:r>
              <a:rPr lang="en-US" dirty="0"/>
              <a:t>The Façade design pattern essentially does the following:</a:t>
            </a:r>
          </a:p>
          <a:p>
            <a:pPr marL="0" indent="0">
              <a:buNone/>
            </a:pPr>
            <a:r>
              <a:rPr lang="en-US" dirty="0"/>
              <a:t>• It provides a unified interface to a set of interfaces in a subsystem and defines a high-level interface that helps the client use the subsystem in an easy way.</a:t>
            </a:r>
          </a:p>
          <a:p>
            <a:pPr marL="0" indent="0">
              <a:buNone/>
            </a:pPr>
            <a:r>
              <a:rPr lang="en-US" dirty="0"/>
              <a:t>• Façade discusses representing a complex subsystem with a single interface object. </a:t>
            </a:r>
          </a:p>
          <a:p>
            <a:r>
              <a:rPr lang="en-US" dirty="0"/>
              <a:t>It doesn't encapsulate the subsystem but combines the underlying subsystems.</a:t>
            </a:r>
          </a:p>
          <a:p>
            <a:pPr marL="0" indent="0">
              <a:buNone/>
            </a:pPr>
            <a:r>
              <a:rPr lang="en-US" dirty="0"/>
              <a:t>• It promotes the decoupling of the implementation with multiple clients.</a:t>
            </a:r>
            <a:endParaRPr lang="en-IN" dirty="0"/>
          </a:p>
        </p:txBody>
      </p:sp>
      <p:sp>
        <p:nvSpPr>
          <p:cNvPr id="3" name="Title 2"/>
          <p:cNvSpPr>
            <a:spLocks noGrp="1"/>
          </p:cNvSpPr>
          <p:nvPr>
            <p:ph type="title"/>
          </p:nvPr>
        </p:nvSpPr>
        <p:spPr/>
        <p:txBody>
          <a:bodyPr/>
          <a:lstStyle/>
          <a:p>
            <a:r>
              <a:rPr lang="en-IN" dirty="0"/>
              <a:t>Façade Design Pattern</a:t>
            </a:r>
          </a:p>
        </p:txBody>
      </p:sp>
    </p:spTree>
    <p:extLst>
      <p:ext uri="{BB962C8B-B14F-4D97-AF65-F5344CB8AC3E}">
        <p14:creationId xmlns:p14="http://schemas.microsoft.com/office/powerpoint/2010/main" val="1529478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Content Placeholder 2">
            <a:extLst>
              <a:ext uri="{FF2B5EF4-FFF2-40B4-BE49-F238E27FC236}">
                <a16:creationId xmlns:a16="http://schemas.microsoft.com/office/drawing/2014/main" id="{174E8FFB-7142-0D10-BCA3-AEE67557D657}"/>
              </a:ext>
            </a:extLst>
          </p:cNvPr>
          <p:cNvSpPr>
            <a:spLocks noGrp="1" noChangeArrowheads="1"/>
          </p:cNvSpPr>
          <p:nvPr>
            <p:ph sz="quarter" idx="12"/>
          </p:nvPr>
        </p:nvSpPr>
        <p:spPr>
          <a:xfrm>
            <a:off x="479951" y="1381125"/>
            <a:ext cx="8205261" cy="4824414"/>
          </a:xfrm>
        </p:spPr>
        <p:txBody>
          <a:bodyPr/>
          <a:lstStyle/>
          <a:p>
            <a:r>
              <a:rPr lang="en-US" altLang="en-US" dirty="0">
                <a:ea typeface="ＭＳ Ｐゴシック" panose="020B0600070205080204" pitchFamily="34" charset="-128"/>
              </a:rPr>
              <a:t>The semicolon ( ; ) allows multiple statements on the single line given that neither statement starts a new code block. </a:t>
            </a:r>
          </a:p>
          <a:p>
            <a:r>
              <a:rPr lang="en-US" altLang="en-US" dirty="0">
                <a:ea typeface="ＭＳ Ｐゴシック" panose="020B0600070205080204" pitchFamily="34" charset="-128"/>
              </a:rPr>
              <a:t>Here is a sample snip using the semicolon</a:t>
            </a:r>
          </a:p>
          <a:p>
            <a:pPr>
              <a:buFontTx/>
              <a:buNone/>
            </a:pPr>
            <a:r>
              <a:rPr lang="en-US" altLang="en-US" dirty="0">
                <a:ea typeface="ＭＳ Ｐゴシック" panose="020B0600070205080204" pitchFamily="34" charset="-128"/>
              </a:rPr>
              <a:t>	import sys; x = 'foo';</a:t>
            </a:r>
          </a:p>
          <a:p>
            <a:pPr>
              <a:buFontTx/>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sys.stdout.write</a:t>
            </a:r>
            <a:r>
              <a:rPr lang="en-US" altLang="en-US" dirty="0">
                <a:ea typeface="ＭＳ Ｐゴシック" panose="020B0600070205080204" pitchFamily="34" charset="-128"/>
              </a:rPr>
              <a:t>(x + '\n')</a:t>
            </a:r>
          </a:p>
        </p:txBody>
      </p:sp>
      <p:sp>
        <p:nvSpPr>
          <p:cNvPr id="64514" name="Title 1">
            <a:extLst>
              <a:ext uri="{FF2B5EF4-FFF2-40B4-BE49-F238E27FC236}">
                <a16:creationId xmlns:a16="http://schemas.microsoft.com/office/drawing/2014/main" id="{9BF5A683-A4F1-C537-B87E-BDFE80A9849A}"/>
              </a:ext>
            </a:extLst>
          </p:cNvPr>
          <p:cNvSpPr>
            <a:spLocks noGrp="1" noChangeArrowheads="1"/>
          </p:cNvSpPr>
          <p:nvPr>
            <p:ph type="title"/>
          </p:nvPr>
        </p:nvSpPr>
        <p:spPr/>
        <p:txBody>
          <a:bodyPr/>
          <a:lstStyle/>
          <a:p>
            <a:r>
              <a:rPr lang="en-US" altLang="en-US" b="1" dirty="0">
                <a:ea typeface="ＭＳ Ｐゴシック" panose="020B0600070205080204" pitchFamily="34" charset="-128"/>
              </a:rPr>
              <a:t>Multiple Statements on a Single Line</a:t>
            </a:r>
            <a:endParaRPr lang="en-US" altLang="en-US" dirty="0">
              <a:ea typeface="ＭＳ Ｐゴシック" panose="020B0600070205080204" pitchFamily="34" charset="-128"/>
            </a:endParaRPr>
          </a:p>
        </p:txBody>
      </p:sp>
      <p:sp>
        <p:nvSpPr>
          <p:cNvPr id="64517" name="Slide Number Placeholder 4">
            <a:extLst>
              <a:ext uri="{FF2B5EF4-FFF2-40B4-BE49-F238E27FC236}">
                <a16:creationId xmlns:a16="http://schemas.microsoft.com/office/drawing/2014/main" id="{2E93987E-08F0-33B9-452C-56B860E9A567}"/>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0DFD61A-C8C9-448D-92C6-723DDCEA45A5}" type="slidenum">
              <a:rPr lang="en-US" altLang="en-US" sz="1400"/>
              <a:pPr>
                <a:spcBef>
                  <a:spcPct val="0"/>
                </a:spcBef>
                <a:buFontTx/>
                <a:buNone/>
              </a:pPr>
              <a:t>42</a:t>
            </a:fld>
            <a:endParaRPr lang="en-US" altLang="en-US" sz="1400"/>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Façade Design Pattern</a:t>
            </a:r>
          </a:p>
        </p:txBody>
      </p:sp>
      <p:pic>
        <p:nvPicPr>
          <p:cNvPr id="5" name="Picture 4"/>
          <p:cNvPicPr>
            <a:picLocks noChangeAspect="1"/>
          </p:cNvPicPr>
          <p:nvPr/>
        </p:nvPicPr>
        <p:blipFill>
          <a:blip r:embed="rId2"/>
          <a:stretch>
            <a:fillRect/>
          </a:stretch>
        </p:blipFill>
        <p:spPr>
          <a:xfrm>
            <a:off x="694579" y="1838199"/>
            <a:ext cx="7115321" cy="3495801"/>
          </a:xfrm>
          <a:prstGeom prst="rect">
            <a:avLst/>
          </a:prstGeom>
        </p:spPr>
      </p:pic>
    </p:spTree>
    <p:extLst>
      <p:ext uri="{BB962C8B-B14F-4D97-AF65-F5344CB8AC3E}">
        <p14:creationId xmlns:p14="http://schemas.microsoft.com/office/powerpoint/2010/main" val="71757403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It is an interface that knows which subsystems are responsible for a request</a:t>
            </a:r>
          </a:p>
          <a:p>
            <a:r>
              <a:rPr lang="en-US" dirty="0"/>
              <a:t>It delegates the client's requests to the appropriate subsystem objects using composition</a:t>
            </a:r>
          </a:p>
          <a:p>
            <a:r>
              <a:rPr lang="en-US" dirty="0"/>
              <a:t>For example, if the client is looking for some work to be accomplished, it need not have to go to individual subsystems but can simply contact the interface (Façade) that gets the work done.</a:t>
            </a:r>
            <a:endParaRPr lang="en-IN" dirty="0"/>
          </a:p>
        </p:txBody>
      </p:sp>
      <p:sp>
        <p:nvSpPr>
          <p:cNvPr id="3" name="Title 2"/>
          <p:cNvSpPr>
            <a:spLocks noGrp="1"/>
          </p:cNvSpPr>
          <p:nvPr>
            <p:ph type="title"/>
          </p:nvPr>
        </p:nvSpPr>
        <p:spPr/>
        <p:txBody>
          <a:bodyPr/>
          <a:lstStyle/>
          <a:p>
            <a:r>
              <a:rPr lang="en-IN" dirty="0"/>
              <a:t>Facade</a:t>
            </a:r>
          </a:p>
        </p:txBody>
      </p:sp>
    </p:spTree>
    <p:extLst>
      <p:ext uri="{BB962C8B-B14F-4D97-AF65-F5344CB8AC3E}">
        <p14:creationId xmlns:p14="http://schemas.microsoft.com/office/powerpoint/2010/main" val="363328691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Consider that you have a marriage in your family and you are in charge of all the arrangements. </a:t>
            </a:r>
          </a:p>
          <a:p>
            <a:r>
              <a:rPr lang="en-US" dirty="0"/>
              <a:t>That's a tough job on your hands. You have to book a hotel or place for marriage, talk to a caterer for food arrangements, organize a florist for all the decorations, and finally handle the musical arrangements expected for the event.</a:t>
            </a:r>
            <a:endParaRPr lang="en-IN" dirty="0"/>
          </a:p>
        </p:txBody>
      </p:sp>
      <p:sp>
        <p:nvSpPr>
          <p:cNvPr id="3" name="Title 2"/>
          <p:cNvSpPr>
            <a:spLocks noGrp="1"/>
          </p:cNvSpPr>
          <p:nvPr>
            <p:ph type="title"/>
          </p:nvPr>
        </p:nvSpPr>
        <p:spPr/>
        <p:txBody>
          <a:bodyPr/>
          <a:lstStyle/>
          <a:p>
            <a:r>
              <a:rPr lang="en-US" dirty="0"/>
              <a:t>Implementing the Façade pattern in the real world</a:t>
            </a:r>
            <a:endParaRPr lang="en-IN" dirty="0"/>
          </a:p>
        </p:txBody>
      </p:sp>
    </p:spTree>
    <p:extLst>
      <p:ext uri="{BB962C8B-B14F-4D97-AF65-F5344CB8AC3E}">
        <p14:creationId xmlns:p14="http://schemas.microsoft.com/office/powerpoint/2010/main" val="73244059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yesteryears, you'd have done all this by yourself, for example by talking to the relevant folks, coordinating with them, negotiating on the pricing, but now life is simpler.</a:t>
            </a:r>
          </a:p>
          <a:p>
            <a:r>
              <a:rPr lang="en-US" dirty="0"/>
              <a:t> You go and talk to an event manager who handles this for you. S/he will make sure that they talk to the individual service providers and get the best deal for you.</a:t>
            </a:r>
            <a:endParaRPr lang="en-IN" dirty="0"/>
          </a:p>
        </p:txBody>
      </p:sp>
      <p:sp>
        <p:nvSpPr>
          <p:cNvPr id="3" name="Title 2"/>
          <p:cNvSpPr>
            <a:spLocks noGrp="1"/>
          </p:cNvSpPr>
          <p:nvPr>
            <p:ph type="title"/>
          </p:nvPr>
        </p:nvSpPr>
        <p:spPr/>
        <p:txBody>
          <a:bodyPr/>
          <a:lstStyle/>
          <a:p>
            <a:r>
              <a:rPr lang="en-US" dirty="0"/>
              <a:t>Implementing the Façade pattern in the real world</a:t>
            </a:r>
            <a:endParaRPr lang="en-IN" dirty="0"/>
          </a:p>
        </p:txBody>
      </p:sp>
    </p:spTree>
    <p:extLst>
      <p:ext uri="{BB962C8B-B14F-4D97-AF65-F5344CB8AC3E}">
        <p14:creationId xmlns:p14="http://schemas.microsoft.com/office/powerpoint/2010/main" val="366932840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Client</a:t>
            </a:r>
            <a:r>
              <a:rPr lang="en-US" dirty="0"/>
              <a:t>: It's you who need all the marriage preparations to be completed in time before the wedding. They should be top class and guests should love the celebrations.</a:t>
            </a:r>
          </a:p>
          <a:p>
            <a:r>
              <a:rPr lang="en-US" b="1" dirty="0"/>
              <a:t>Façade</a:t>
            </a:r>
            <a:r>
              <a:rPr lang="en-US" dirty="0"/>
              <a:t>: The event manager who's responsible for talking to all the folks that need to work on specific arrangements such as food, and flower decorations, among others</a:t>
            </a:r>
          </a:p>
          <a:p>
            <a:r>
              <a:rPr lang="en-US" b="1" dirty="0"/>
              <a:t>Subsystems</a:t>
            </a:r>
            <a:r>
              <a:rPr lang="en-US" dirty="0"/>
              <a:t>: They represent the systems that provide services such as catering, hotel management, and flower decorations</a:t>
            </a:r>
          </a:p>
        </p:txBody>
      </p:sp>
      <p:sp>
        <p:nvSpPr>
          <p:cNvPr id="3" name="Title 2"/>
          <p:cNvSpPr>
            <a:spLocks noGrp="1"/>
          </p:cNvSpPr>
          <p:nvPr>
            <p:ph type="title"/>
          </p:nvPr>
        </p:nvSpPr>
        <p:spPr/>
        <p:txBody>
          <a:bodyPr/>
          <a:lstStyle/>
          <a:p>
            <a:r>
              <a:rPr lang="en-US" dirty="0"/>
              <a:t>Implementing the Façade pattern in the real world</a:t>
            </a:r>
            <a:endParaRPr lang="en-IN" dirty="0"/>
          </a:p>
        </p:txBody>
      </p:sp>
    </p:spTree>
    <p:extLst>
      <p:ext uri="{BB962C8B-B14F-4D97-AF65-F5344CB8AC3E}">
        <p14:creationId xmlns:p14="http://schemas.microsoft.com/office/powerpoint/2010/main" val="127152779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Proxy, in general terms, is a system that intermediates between the seeker and provider. </a:t>
            </a:r>
          </a:p>
          <a:p>
            <a:r>
              <a:rPr lang="en-US" dirty="0"/>
              <a:t>Seeker is the one that makes the request, and provider delivers the resources in response to the request.</a:t>
            </a:r>
          </a:p>
          <a:p>
            <a:r>
              <a:rPr lang="en-US" dirty="0"/>
              <a:t> In the web world, we can relate this to a proxy server. The clients (users in the World Wide Web), when they make a request to the website, first connect to a proxy server asking for resources such as a web page.</a:t>
            </a:r>
          </a:p>
          <a:p>
            <a:r>
              <a:rPr lang="en-US" dirty="0"/>
              <a:t>The proxy server internally evaluates this request, sends it to an appropriate server, and gets back the response, which is then delivered to the client. </a:t>
            </a:r>
          </a:p>
          <a:p>
            <a:r>
              <a:rPr lang="en-US" dirty="0"/>
              <a:t>Thus, a proxy server encapsulates requests, enables privacy, and works well in distributed architectures.</a:t>
            </a:r>
            <a:endParaRPr lang="en-IN" dirty="0"/>
          </a:p>
        </p:txBody>
      </p:sp>
      <p:sp>
        <p:nvSpPr>
          <p:cNvPr id="3" name="Title 2"/>
          <p:cNvSpPr>
            <a:spLocks noGrp="1"/>
          </p:cNvSpPr>
          <p:nvPr>
            <p:ph type="title"/>
          </p:nvPr>
        </p:nvSpPr>
        <p:spPr/>
        <p:txBody>
          <a:bodyPr/>
          <a:lstStyle/>
          <a:p>
            <a:r>
              <a:rPr lang="en-IN" dirty="0"/>
              <a:t>Proxy Pattern</a:t>
            </a:r>
          </a:p>
        </p:txBody>
      </p:sp>
    </p:spTree>
    <p:extLst>
      <p:ext uri="{BB962C8B-B14F-4D97-AF65-F5344CB8AC3E}">
        <p14:creationId xmlns:p14="http://schemas.microsoft.com/office/powerpoint/2010/main" val="260150494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In the context of design patterns, Proxy is a class that acts as an interface to real objects.</a:t>
            </a:r>
          </a:p>
          <a:p>
            <a:r>
              <a:rPr lang="en-US" dirty="0"/>
              <a:t>Objects can be of several types such as network connections, large objects in memory and file, among others. </a:t>
            </a:r>
          </a:p>
          <a:p>
            <a:r>
              <a:rPr lang="en-US" dirty="0"/>
              <a:t>In short, Proxy is a wrapper or agent object that wraps the real serving object. </a:t>
            </a:r>
          </a:p>
          <a:p>
            <a:r>
              <a:rPr lang="en-US" dirty="0"/>
              <a:t>Proxy could provide additional functionality to the object that it wraps and doesn't change the object's code. </a:t>
            </a:r>
          </a:p>
          <a:p>
            <a:r>
              <a:rPr lang="en-US" dirty="0"/>
              <a:t>The main intention of the Proxy pattern is to provide a surrogate or placeholder for another object in order to control access to a real object.</a:t>
            </a:r>
            <a:endParaRPr lang="en-IN" dirty="0"/>
          </a:p>
        </p:txBody>
      </p:sp>
      <p:sp>
        <p:nvSpPr>
          <p:cNvPr id="3" name="Title 2"/>
          <p:cNvSpPr>
            <a:spLocks noGrp="1"/>
          </p:cNvSpPr>
          <p:nvPr>
            <p:ph type="title"/>
          </p:nvPr>
        </p:nvSpPr>
        <p:spPr/>
        <p:txBody>
          <a:bodyPr/>
          <a:lstStyle/>
          <a:p>
            <a:r>
              <a:rPr lang="en-IN" dirty="0"/>
              <a:t>Proxy Pattern</a:t>
            </a:r>
          </a:p>
        </p:txBody>
      </p:sp>
    </p:spTree>
    <p:extLst>
      <p:ext uri="{BB962C8B-B14F-4D97-AF65-F5344CB8AC3E}">
        <p14:creationId xmlns:p14="http://schemas.microsoft.com/office/powerpoint/2010/main" val="317972245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endParaRPr lang="en-IN" dirty="0"/>
          </a:p>
          <a:p>
            <a:r>
              <a:rPr lang="en-US" dirty="0"/>
              <a:t>It represents a complex system in a simpler way. For example, a system that involves multiple complex calculations or procedures should have a simpler interface that can act as a proxy for the benefit of the client.</a:t>
            </a:r>
          </a:p>
          <a:p>
            <a:r>
              <a:rPr lang="en-US" dirty="0"/>
              <a:t>It adds security to the existing real objects. In many cases, the client is not allowed to access the real object directly. This is because the real object can get compromised with malicious activities. This way proxies act as a shield against malicious intentions and protect the real object.</a:t>
            </a:r>
          </a:p>
        </p:txBody>
      </p:sp>
      <p:sp>
        <p:nvSpPr>
          <p:cNvPr id="3" name="Title 2"/>
          <p:cNvSpPr>
            <a:spLocks noGrp="1"/>
          </p:cNvSpPr>
          <p:nvPr>
            <p:ph type="title"/>
          </p:nvPr>
        </p:nvSpPr>
        <p:spPr/>
        <p:txBody>
          <a:bodyPr/>
          <a:lstStyle/>
          <a:p>
            <a:r>
              <a:rPr lang="en-IN" dirty="0"/>
              <a:t>Proxy Pattern Scenarios</a:t>
            </a:r>
          </a:p>
        </p:txBody>
      </p:sp>
    </p:spTree>
    <p:extLst>
      <p:ext uri="{BB962C8B-B14F-4D97-AF65-F5344CB8AC3E}">
        <p14:creationId xmlns:p14="http://schemas.microsoft.com/office/powerpoint/2010/main" val="266800042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It provides a local interface for remote objects on different servers. </a:t>
            </a:r>
          </a:p>
          <a:p>
            <a:r>
              <a:rPr lang="en-US" dirty="0"/>
              <a:t>A clear example of this is with the distributed systems where the client wants to run certain commands on the remote system, but the client may not have direct permissions to make this happen. So it contacts a local object (proxy) with the request, which is then executed by the proxy on the remote machine.</a:t>
            </a:r>
          </a:p>
        </p:txBody>
      </p:sp>
      <p:sp>
        <p:nvSpPr>
          <p:cNvPr id="3" name="Title 2"/>
          <p:cNvSpPr>
            <a:spLocks noGrp="1"/>
          </p:cNvSpPr>
          <p:nvPr>
            <p:ph type="title"/>
          </p:nvPr>
        </p:nvSpPr>
        <p:spPr/>
        <p:txBody>
          <a:bodyPr/>
          <a:lstStyle/>
          <a:p>
            <a:r>
              <a:rPr lang="en-IN" dirty="0"/>
              <a:t>Proxy Pattern Scenarios</a:t>
            </a:r>
          </a:p>
        </p:txBody>
      </p:sp>
    </p:spTree>
    <p:extLst>
      <p:ext uri="{BB962C8B-B14F-4D97-AF65-F5344CB8AC3E}">
        <p14:creationId xmlns:p14="http://schemas.microsoft.com/office/powerpoint/2010/main" val="410018700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It provides a light handle for a higher memory-consuming object. Sometimes, you may not want to load the main objects unless they're really necessary.</a:t>
            </a:r>
          </a:p>
          <a:p>
            <a:r>
              <a:rPr lang="en-US" dirty="0"/>
              <a:t> This is because real objects are really heavy and may need high resource utilization. </a:t>
            </a:r>
          </a:p>
          <a:p>
            <a:r>
              <a:rPr lang="en-US" dirty="0"/>
              <a:t>A classic example is that of profile pictures of users on a website. You're much better off showing smaller profile images in the list view, but of course, you'll need to load the actual image to show the detailed view of the user profile.</a:t>
            </a:r>
          </a:p>
          <a:p>
            <a:r>
              <a:rPr lang="en-US" dirty="0"/>
              <a:t>.</a:t>
            </a:r>
          </a:p>
        </p:txBody>
      </p:sp>
      <p:sp>
        <p:nvSpPr>
          <p:cNvPr id="3" name="Title 2"/>
          <p:cNvSpPr>
            <a:spLocks noGrp="1"/>
          </p:cNvSpPr>
          <p:nvPr>
            <p:ph type="title"/>
          </p:nvPr>
        </p:nvSpPr>
        <p:spPr/>
        <p:txBody>
          <a:bodyPr/>
          <a:lstStyle/>
          <a:p>
            <a:r>
              <a:rPr lang="en-IN" dirty="0"/>
              <a:t>Proxy Pattern Scenarios</a:t>
            </a:r>
          </a:p>
        </p:txBody>
      </p:sp>
    </p:spTree>
    <p:extLst>
      <p:ext uri="{BB962C8B-B14F-4D97-AF65-F5344CB8AC3E}">
        <p14:creationId xmlns:p14="http://schemas.microsoft.com/office/powerpoint/2010/main" val="227351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Content Placeholder 2">
            <a:extLst>
              <a:ext uri="{FF2B5EF4-FFF2-40B4-BE49-F238E27FC236}">
                <a16:creationId xmlns:a16="http://schemas.microsoft.com/office/drawing/2014/main" id="{BF044514-DC2C-68A1-DE48-E079A6E23AE8}"/>
              </a:ext>
            </a:extLst>
          </p:cNvPr>
          <p:cNvSpPr>
            <a:spLocks noGrp="1" noChangeArrowheads="1"/>
          </p:cNvSpPr>
          <p:nvPr>
            <p:ph sz="quarter" idx="12"/>
          </p:nvPr>
        </p:nvSpPr>
        <p:spPr>
          <a:xfrm>
            <a:off x="479951" y="1381125"/>
            <a:ext cx="8205262" cy="4824414"/>
          </a:xfrm>
        </p:spPr>
        <p:txBody>
          <a:bodyPr/>
          <a:lstStyle/>
          <a:p>
            <a:r>
              <a:rPr lang="en-US" altLang="en-US" dirty="0">
                <a:ea typeface="ＭＳ Ｐゴシック" panose="020B0600070205080204" pitchFamily="34" charset="-128"/>
              </a:rPr>
              <a:t>A groups of individual statements which makes a single code block are called </a:t>
            </a:r>
            <a:r>
              <a:rPr lang="en-US" altLang="en-US" b="1" dirty="0">
                <a:ea typeface="ＭＳ Ｐゴシック" panose="020B0600070205080204" pitchFamily="34" charset="-128"/>
              </a:rPr>
              <a:t>suites</a:t>
            </a:r>
            <a:r>
              <a:rPr lang="en-US" altLang="en-US" dirty="0">
                <a:ea typeface="ＭＳ Ｐゴシック" panose="020B0600070205080204" pitchFamily="34" charset="-128"/>
              </a:rPr>
              <a:t> in Python.</a:t>
            </a:r>
          </a:p>
          <a:p>
            <a:r>
              <a:rPr lang="en-US" altLang="en-US" dirty="0">
                <a:ea typeface="ＭＳ Ｐゴシック" panose="020B0600070205080204" pitchFamily="34" charset="-128"/>
              </a:rPr>
              <a:t>Compound or complex statements, such as if, while, def, and class, are those which require a header line and a suite.</a:t>
            </a:r>
          </a:p>
          <a:p>
            <a:r>
              <a:rPr lang="en-US" altLang="en-US" dirty="0">
                <a:ea typeface="ＭＳ Ｐゴシック" panose="020B0600070205080204" pitchFamily="34" charset="-128"/>
              </a:rPr>
              <a:t>Header lines begin the statement (with the keyword) and terminate with a colon ( : ) and are followed by one or more lines which make up the suite.</a:t>
            </a:r>
          </a:p>
        </p:txBody>
      </p:sp>
      <p:sp>
        <p:nvSpPr>
          <p:cNvPr id="65538" name="Title 1">
            <a:extLst>
              <a:ext uri="{FF2B5EF4-FFF2-40B4-BE49-F238E27FC236}">
                <a16:creationId xmlns:a16="http://schemas.microsoft.com/office/drawing/2014/main" id="{193675E5-AAD1-8CAF-27AE-F15466F3615C}"/>
              </a:ext>
            </a:extLst>
          </p:cNvPr>
          <p:cNvSpPr>
            <a:spLocks noGrp="1" noChangeArrowheads="1"/>
          </p:cNvSpPr>
          <p:nvPr>
            <p:ph type="title"/>
          </p:nvPr>
        </p:nvSpPr>
        <p:spPr/>
        <p:txBody>
          <a:bodyPr/>
          <a:lstStyle/>
          <a:p>
            <a:r>
              <a:rPr lang="en-US" altLang="en-US" b="1">
                <a:ea typeface="ＭＳ Ｐゴシック" panose="020B0600070205080204" pitchFamily="34" charset="-128"/>
              </a:rPr>
              <a:t>Multiple Statement Groups as Suites</a:t>
            </a:r>
            <a:endParaRPr lang="en-US" altLang="en-US">
              <a:ea typeface="ＭＳ Ｐゴシック" panose="020B0600070205080204" pitchFamily="34" charset="-128"/>
            </a:endParaRPr>
          </a:p>
        </p:txBody>
      </p:sp>
      <p:sp>
        <p:nvSpPr>
          <p:cNvPr id="65540" name="Footer Placeholder 3">
            <a:extLst>
              <a:ext uri="{FF2B5EF4-FFF2-40B4-BE49-F238E27FC236}">
                <a16:creationId xmlns:a16="http://schemas.microsoft.com/office/drawing/2014/main" id="{2C6E9845-A359-F252-9996-C24E15967432}"/>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65541" name="Slide Number Placeholder 4">
            <a:extLst>
              <a:ext uri="{FF2B5EF4-FFF2-40B4-BE49-F238E27FC236}">
                <a16:creationId xmlns:a16="http://schemas.microsoft.com/office/drawing/2014/main" id="{03F367DC-6955-5591-758B-D7180C67E280}"/>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E72107B0-FAE9-4128-8DEE-4963E3A1A597}" type="slidenum">
              <a:rPr lang="en-US" altLang="en-US" sz="1400"/>
              <a:pPr>
                <a:spcBef>
                  <a:spcPct val="0"/>
                </a:spcBef>
                <a:buFontTx/>
                <a:buNone/>
              </a:pPr>
              <a:t>43</a:t>
            </a:fld>
            <a:endParaRPr lang="en-US" altLang="en-US" sz="1400" dirty="0"/>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Consider the example of an Actor and his Agent.</a:t>
            </a:r>
          </a:p>
          <a:p>
            <a:r>
              <a:rPr lang="en-US" dirty="0"/>
              <a:t>When production houses want to approach an Actor for a movie, typically, they talk to the Agent and not to the Actor directly.</a:t>
            </a:r>
          </a:p>
          <a:p>
            <a:r>
              <a:rPr lang="en-US" dirty="0"/>
              <a:t>Based on the schedule of the Actor and other engagements, the Agent gets back to the production house on the availability and interest in working in the movie.</a:t>
            </a:r>
          </a:p>
          <a:p>
            <a:r>
              <a:rPr lang="en-US" dirty="0"/>
              <a:t>Now, in this scenario, instead of production houses directly talking to the Actor, the Agent acts as a Proxy that handles all the scheduling &amp; payments for the Actor.</a:t>
            </a:r>
            <a:endParaRPr lang="en-IN" dirty="0"/>
          </a:p>
        </p:txBody>
      </p:sp>
      <p:sp>
        <p:nvSpPr>
          <p:cNvPr id="3" name="Title 2"/>
          <p:cNvSpPr>
            <a:spLocks noGrp="1"/>
          </p:cNvSpPr>
          <p:nvPr>
            <p:ph type="title"/>
          </p:nvPr>
        </p:nvSpPr>
        <p:spPr/>
        <p:txBody>
          <a:bodyPr/>
          <a:lstStyle/>
          <a:p>
            <a:r>
              <a:rPr lang="en-IN" dirty="0"/>
              <a:t>Proxy Pattern Application</a:t>
            </a:r>
          </a:p>
        </p:txBody>
      </p:sp>
    </p:spTree>
    <p:extLst>
      <p:ext uri="{BB962C8B-B14F-4D97-AF65-F5344CB8AC3E}">
        <p14:creationId xmlns:p14="http://schemas.microsoft.com/office/powerpoint/2010/main" val="309131692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Proxy Pattern </a:t>
            </a:r>
          </a:p>
        </p:txBody>
      </p:sp>
      <p:pic>
        <p:nvPicPr>
          <p:cNvPr id="4" name="Picture 3"/>
          <p:cNvPicPr>
            <a:picLocks noChangeAspect="1"/>
          </p:cNvPicPr>
          <p:nvPr/>
        </p:nvPicPr>
        <p:blipFill>
          <a:blip r:embed="rId2"/>
          <a:stretch>
            <a:fillRect/>
          </a:stretch>
        </p:blipFill>
        <p:spPr>
          <a:xfrm>
            <a:off x="1066800" y="2326432"/>
            <a:ext cx="7107757" cy="3083767"/>
          </a:xfrm>
          <a:prstGeom prst="rect">
            <a:avLst/>
          </a:prstGeom>
        </p:spPr>
      </p:pic>
    </p:spTree>
    <p:extLst>
      <p:ext uri="{BB962C8B-B14F-4D97-AF65-F5344CB8AC3E}">
        <p14:creationId xmlns:p14="http://schemas.microsoft.com/office/powerpoint/2010/main" val="23405446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Proxy: This maintains a reference that lets the Proxy access the real object. It provides an interface identical to the Subject so that Proxy can substitute the real subject. Proxies are also responsible for creating and deleting the </a:t>
            </a:r>
            <a:r>
              <a:rPr lang="en-US" dirty="0" err="1"/>
              <a:t>RealSubject</a:t>
            </a:r>
            <a:r>
              <a:rPr lang="en-US" dirty="0"/>
              <a:t>.</a:t>
            </a:r>
          </a:p>
          <a:p>
            <a:r>
              <a:rPr lang="en-US" dirty="0"/>
              <a:t>Subject: It provides a representation for both, the </a:t>
            </a:r>
            <a:r>
              <a:rPr lang="en-US" dirty="0" err="1"/>
              <a:t>RealSubject</a:t>
            </a:r>
            <a:r>
              <a:rPr lang="en-US" dirty="0"/>
              <a:t> and Proxy. As Proxy and </a:t>
            </a:r>
            <a:r>
              <a:rPr lang="en-US" dirty="0" err="1"/>
              <a:t>RealSubject</a:t>
            </a:r>
            <a:r>
              <a:rPr lang="en-US" dirty="0"/>
              <a:t> implement Subject, Proxy can be used wherever </a:t>
            </a:r>
            <a:r>
              <a:rPr lang="en-US" dirty="0" err="1"/>
              <a:t>RealSubject</a:t>
            </a:r>
            <a:r>
              <a:rPr lang="en-US" dirty="0"/>
              <a:t> is expected.</a:t>
            </a:r>
          </a:p>
          <a:p>
            <a:r>
              <a:rPr lang="en-US" dirty="0" err="1"/>
              <a:t>RealSubject</a:t>
            </a:r>
            <a:r>
              <a:rPr lang="en-US" dirty="0"/>
              <a:t>: It defines the real object that the Proxy represents.</a:t>
            </a:r>
            <a:endParaRPr lang="en-IN" dirty="0"/>
          </a:p>
        </p:txBody>
      </p:sp>
      <p:sp>
        <p:nvSpPr>
          <p:cNvPr id="3" name="Title 2"/>
          <p:cNvSpPr>
            <a:spLocks noGrp="1"/>
          </p:cNvSpPr>
          <p:nvPr>
            <p:ph type="title"/>
          </p:nvPr>
        </p:nvSpPr>
        <p:spPr/>
        <p:txBody>
          <a:bodyPr/>
          <a:lstStyle/>
          <a:p>
            <a:r>
              <a:rPr lang="en-IN" dirty="0"/>
              <a:t>Proxy Pattern </a:t>
            </a:r>
          </a:p>
        </p:txBody>
      </p:sp>
    </p:spTree>
    <p:extLst>
      <p:ext uri="{BB962C8B-B14F-4D97-AF65-F5344CB8AC3E}">
        <p14:creationId xmlns:p14="http://schemas.microsoft.com/office/powerpoint/2010/main" val="859105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Proxy: It is a class that controls access to the </a:t>
            </a:r>
            <a:r>
              <a:rPr lang="en-US" dirty="0" err="1"/>
              <a:t>RealSubject</a:t>
            </a:r>
            <a:r>
              <a:rPr lang="en-US" dirty="0"/>
              <a:t> class. It handles the client's requests and is responsible for creating or deleting </a:t>
            </a:r>
            <a:r>
              <a:rPr lang="en-US" dirty="0" err="1"/>
              <a:t>RealSubject</a:t>
            </a:r>
            <a:r>
              <a:rPr lang="en-US" dirty="0"/>
              <a:t>.</a:t>
            </a:r>
          </a:p>
          <a:p>
            <a:r>
              <a:rPr lang="en-US" dirty="0"/>
              <a:t>Subject/</a:t>
            </a:r>
            <a:r>
              <a:rPr lang="en-US" dirty="0" err="1"/>
              <a:t>RealSubject</a:t>
            </a:r>
            <a:r>
              <a:rPr lang="en-US" dirty="0"/>
              <a:t>: Subject is an interface that defines what </a:t>
            </a:r>
            <a:r>
              <a:rPr lang="en-US" dirty="0" err="1"/>
              <a:t>RealSubject</a:t>
            </a:r>
            <a:r>
              <a:rPr lang="en-US" dirty="0"/>
              <a:t> and Proxy should look like. </a:t>
            </a:r>
            <a:r>
              <a:rPr lang="en-US" dirty="0" err="1"/>
              <a:t>RealSubject</a:t>
            </a:r>
            <a:r>
              <a:rPr lang="en-US" dirty="0"/>
              <a:t> is an actual implementation of the Subject interface. It provides the real functionality that is then used by the client.</a:t>
            </a:r>
          </a:p>
          <a:p>
            <a:r>
              <a:rPr lang="en-US" dirty="0"/>
              <a:t>Client: It accesses the Proxy class for the work to be accomplished. The Proxy class internally controls access to </a:t>
            </a:r>
            <a:r>
              <a:rPr lang="en-US" dirty="0" err="1"/>
              <a:t>RealSubject</a:t>
            </a:r>
            <a:r>
              <a:rPr lang="en-US" dirty="0"/>
              <a:t> and directs the work requested by Client.</a:t>
            </a:r>
          </a:p>
        </p:txBody>
      </p:sp>
      <p:sp>
        <p:nvSpPr>
          <p:cNvPr id="3" name="Title 2"/>
          <p:cNvSpPr>
            <a:spLocks noGrp="1"/>
          </p:cNvSpPr>
          <p:nvPr>
            <p:ph type="title"/>
          </p:nvPr>
        </p:nvSpPr>
        <p:spPr/>
        <p:txBody>
          <a:bodyPr/>
          <a:lstStyle/>
          <a:p>
            <a:r>
              <a:rPr lang="en-IN" dirty="0"/>
              <a:t>Proxy Pattern </a:t>
            </a:r>
          </a:p>
        </p:txBody>
      </p:sp>
    </p:spTree>
    <p:extLst>
      <p:ext uri="{BB962C8B-B14F-4D97-AF65-F5344CB8AC3E}">
        <p14:creationId xmlns:p14="http://schemas.microsoft.com/office/powerpoint/2010/main" val="43562226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we can categorize them as virtual proxy, remote proxy, protective proxy, and smart proxy. </a:t>
            </a:r>
          </a:p>
          <a:p>
            <a:r>
              <a:rPr lang="en-IN" b="1" dirty="0"/>
              <a:t>A virtual proxy</a:t>
            </a:r>
            <a:endParaRPr lang="en-IN" dirty="0"/>
          </a:p>
          <a:p>
            <a:r>
              <a:rPr lang="en-US" dirty="0"/>
              <a:t>Here, you'll learn in detail about the virtual proxy. It is a placeholder for objects that are very heavy to instantiate. </a:t>
            </a:r>
          </a:p>
          <a:p>
            <a:r>
              <a:rPr lang="en-US" dirty="0"/>
              <a:t>For example, you want to load a large image on your website. Now this request will take a long time to load. </a:t>
            </a:r>
          </a:p>
          <a:p>
            <a:r>
              <a:rPr lang="en-US" dirty="0"/>
              <a:t>Typically, developers will create a placeholder icon on the web page suggesting that there's an image. However, the image will only be loaded when the user actually clicks on the icon thus saving the cost of loading a heavy image in memory. </a:t>
            </a:r>
          </a:p>
          <a:p>
            <a:r>
              <a:rPr lang="en-US" dirty="0"/>
              <a:t>Thus, in virtual proxies, the real object is created when the client first requests or accesses the object.</a:t>
            </a:r>
          </a:p>
        </p:txBody>
      </p:sp>
      <p:sp>
        <p:nvSpPr>
          <p:cNvPr id="3" name="Title 2"/>
          <p:cNvSpPr>
            <a:spLocks noGrp="1"/>
          </p:cNvSpPr>
          <p:nvPr>
            <p:ph type="title"/>
          </p:nvPr>
        </p:nvSpPr>
        <p:spPr/>
        <p:txBody>
          <a:bodyPr/>
          <a:lstStyle/>
          <a:p>
            <a:r>
              <a:rPr lang="en-US" dirty="0"/>
              <a:t>Understanding different types of Proxies</a:t>
            </a:r>
            <a:endParaRPr lang="en-IN" dirty="0"/>
          </a:p>
        </p:txBody>
      </p:sp>
    </p:spTree>
    <p:extLst>
      <p:ext uri="{BB962C8B-B14F-4D97-AF65-F5344CB8AC3E}">
        <p14:creationId xmlns:p14="http://schemas.microsoft.com/office/powerpoint/2010/main" val="167465935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b="1" dirty="0"/>
              <a:t>A remote proxy</a:t>
            </a:r>
            <a:endParaRPr lang="en-IN" dirty="0"/>
          </a:p>
          <a:p>
            <a:r>
              <a:rPr lang="en-US" dirty="0"/>
              <a:t>A remote proxy can be defined in the following terms. It provides a local representation of a real object that resides on a remote server or different address space.</a:t>
            </a:r>
          </a:p>
          <a:p>
            <a:r>
              <a:rPr lang="en-US" dirty="0"/>
              <a:t>For example, you want to build a monitoring system for your application that has multiple web servers, DB servers, celery task servers, caching servers, among others.</a:t>
            </a:r>
          </a:p>
          <a:p>
            <a:r>
              <a:rPr lang="en-US" dirty="0"/>
              <a:t>If we want to monitor the CPU and disk utilization of these servers, we need to have an object that is available in the context of where the monitoring application runs but can perform remote commands to get the actual parameter values. In such cases, having a remote proxy object that is a local representation of the remote object would help.</a:t>
            </a:r>
          </a:p>
        </p:txBody>
      </p:sp>
      <p:sp>
        <p:nvSpPr>
          <p:cNvPr id="3" name="Title 2"/>
          <p:cNvSpPr>
            <a:spLocks noGrp="1"/>
          </p:cNvSpPr>
          <p:nvPr>
            <p:ph type="title"/>
          </p:nvPr>
        </p:nvSpPr>
        <p:spPr/>
        <p:txBody>
          <a:bodyPr/>
          <a:lstStyle/>
          <a:p>
            <a:r>
              <a:rPr lang="en-US" dirty="0"/>
              <a:t>Understanding different types of Proxies</a:t>
            </a:r>
            <a:endParaRPr lang="en-IN" dirty="0"/>
          </a:p>
        </p:txBody>
      </p:sp>
    </p:spTree>
    <p:extLst>
      <p:ext uri="{BB962C8B-B14F-4D97-AF65-F5344CB8AC3E}">
        <p14:creationId xmlns:p14="http://schemas.microsoft.com/office/powerpoint/2010/main" val="343372553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b="1" dirty="0"/>
              <a:t>A protective proxy</a:t>
            </a:r>
            <a:endParaRPr lang="en-IN" dirty="0"/>
          </a:p>
          <a:p>
            <a:r>
              <a:rPr lang="en-US" dirty="0"/>
              <a:t>This proxy controls access to the sensitive matter object of </a:t>
            </a:r>
            <a:r>
              <a:rPr lang="en-US" dirty="0" err="1"/>
              <a:t>RealSubject</a:t>
            </a:r>
            <a:r>
              <a:rPr lang="en-US" dirty="0"/>
              <a:t>.</a:t>
            </a:r>
          </a:p>
          <a:p>
            <a:r>
              <a:rPr lang="en-US" dirty="0"/>
              <a:t>For example, in today's world of distributed systems, web applications have multiple services that work together to provide functionality. </a:t>
            </a:r>
          </a:p>
          <a:p>
            <a:r>
              <a:rPr lang="en-US" dirty="0"/>
              <a:t>Now, in such systems, an authentication service acts as a protective proxy server that is responsible for authentication and authorization. I</a:t>
            </a:r>
          </a:p>
          <a:p>
            <a:r>
              <a:rPr lang="en-US" dirty="0"/>
              <a:t>In this case, Proxy internally helps in protecting the core functionality of the website for unrecognized or unauthorized agents. Thus, the surrogate object checks that the caller has access permissions required to forward the request.</a:t>
            </a:r>
          </a:p>
        </p:txBody>
      </p:sp>
      <p:sp>
        <p:nvSpPr>
          <p:cNvPr id="3" name="Title 2"/>
          <p:cNvSpPr>
            <a:spLocks noGrp="1"/>
          </p:cNvSpPr>
          <p:nvPr>
            <p:ph type="title"/>
          </p:nvPr>
        </p:nvSpPr>
        <p:spPr/>
        <p:txBody>
          <a:bodyPr/>
          <a:lstStyle/>
          <a:p>
            <a:r>
              <a:rPr lang="en-US" dirty="0"/>
              <a:t>Understanding different types of Proxies</a:t>
            </a:r>
            <a:endParaRPr lang="en-IN" dirty="0"/>
          </a:p>
        </p:txBody>
      </p:sp>
    </p:spTree>
    <p:extLst>
      <p:ext uri="{BB962C8B-B14F-4D97-AF65-F5344CB8AC3E}">
        <p14:creationId xmlns:p14="http://schemas.microsoft.com/office/powerpoint/2010/main" val="224756246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b="1" dirty="0"/>
              <a:t>A smart proxy</a:t>
            </a:r>
            <a:endParaRPr lang="en-IN" dirty="0"/>
          </a:p>
          <a:p>
            <a:r>
              <a:rPr lang="en-US" dirty="0"/>
              <a:t>Smart proxies interpose additional actions when an object is accessed. For example, consider that there's a core component in the system that stores states in a centralized location.</a:t>
            </a:r>
          </a:p>
          <a:p>
            <a:r>
              <a:rPr lang="en-US" dirty="0"/>
              <a:t>Typically, such a component gets called by multiple different services to complete their tasks and can result in issues with shared resources. Instead of services directly invoking the core component, a smart proxy is built-in and checks whether the real object is locked before it is accessed in order to ensure that no other object can change it.</a:t>
            </a:r>
          </a:p>
        </p:txBody>
      </p:sp>
      <p:sp>
        <p:nvSpPr>
          <p:cNvPr id="3" name="Title 2"/>
          <p:cNvSpPr>
            <a:spLocks noGrp="1"/>
          </p:cNvSpPr>
          <p:nvPr>
            <p:ph type="title"/>
          </p:nvPr>
        </p:nvSpPr>
        <p:spPr/>
        <p:txBody>
          <a:bodyPr/>
          <a:lstStyle/>
          <a:p>
            <a:r>
              <a:rPr lang="en-US" dirty="0"/>
              <a:t>Understanding different types of Proxies</a:t>
            </a:r>
            <a:endParaRPr lang="en-IN" dirty="0"/>
          </a:p>
        </p:txBody>
      </p:sp>
    </p:spTree>
    <p:extLst>
      <p:ext uri="{BB962C8B-B14F-4D97-AF65-F5344CB8AC3E}">
        <p14:creationId xmlns:p14="http://schemas.microsoft.com/office/powerpoint/2010/main" val="97348185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Let's say that you go to shop at a mall and like a nice denim shirt there. You would like to purchase the shirt but you don't have enough cash to do so.</a:t>
            </a:r>
          </a:p>
          <a:p>
            <a:r>
              <a:rPr lang="en-US" dirty="0"/>
              <a:t>In yesteryears, you'd go to an ATM, take out the money, then come to the mall, and pay for it. Even earlier, you had a bank check for which you had to go to the bank, withdraw money, and then come back to pay for your expense.</a:t>
            </a:r>
          </a:p>
          <a:p>
            <a:r>
              <a:rPr lang="en-US" dirty="0"/>
              <a:t>Thanks to the banks, we now have something called a debit card. So now, when you want to purchase something, you present your debit card to the merchant. When you punch in your card details, the money is debited in the merchant's account for your expense.</a:t>
            </a:r>
            <a:endParaRPr lang="en-IN" dirty="0"/>
          </a:p>
        </p:txBody>
      </p:sp>
      <p:sp>
        <p:nvSpPr>
          <p:cNvPr id="3" name="Title 2"/>
          <p:cNvSpPr>
            <a:spLocks noGrp="1"/>
          </p:cNvSpPr>
          <p:nvPr>
            <p:ph type="title"/>
          </p:nvPr>
        </p:nvSpPr>
        <p:spPr/>
        <p:txBody>
          <a:bodyPr/>
          <a:lstStyle/>
          <a:p>
            <a:r>
              <a:rPr lang="en-IN" dirty="0"/>
              <a:t>Proxy Scenario</a:t>
            </a:r>
          </a:p>
        </p:txBody>
      </p:sp>
    </p:spTree>
    <p:extLst>
      <p:ext uri="{BB962C8B-B14F-4D97-AF65-F5344CB8AC3E}">
        <p14:creationId xmlns:p14="http://schemas.microsoft.com/office/powerpoint/2010/main" val="364421709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Your behavior is represented by the You class—the client</a:t>
            </a:r>
          </a:p>
          <a:p>
            <a:r>
              <a:rPr lang="en-US" dirty="0"/>
              <a:t>To buy the shirt, the </a:t>
            </a:r>
            <a:r>
              <a:rPr lang="en-US" dirty="0" err="1"/>
              <a:t>make_payment</a:t>
            </a:r>
            <a:r>
              <a:rPr lang="en-US" dirty="0"/>
              <a:t>() method is provided by the class</a:t>
            </a:r>
          </a:p>
          <a:p>
            <a:r>
              <a:rPr lang="en-US" dirty="0"/>
              <a:t>The special __</a:t>
            </a:r>
            <a:r>
              <a:rPr lang="en-US" dirty="0" err="1"/>
              <a:t>init</a:t>
            </a:r>
            <a:r>
              <a:rPr lang="en-US" dirty="0"/>
              <a:t>__() method calls the Proxy and instantiates it</a:t>
            </a:r>
          </a:p>
          <a:p>
            <a:r>
              <a:rPr lang="en-US" dirty="0"/>
              <a:t>The </a:t>
            </a:r>
            <a:r>
              <a:rPr lang="en-US" dirty="0" err="1"/>
              <a:t>make_payment</a:t>
            </a:r>
            <a:r>
              <a:rPr lang="en-US" dirty="0"/>
              <a:t>() method invokes the Proxy's method internally to make the payment</a:t>
            </a:r>
          </a:p>
          <a:p>
            <a:r>
              <a:rPr lang="en-US" dirty="0"/>
              <a:t> The __del__() method returns in case the payment is successful</a:t>
            </a:r>
          </a:p>
          <a:p>
            <a:endParaRPr lang="en-US" dirty="0"/>
          </a:p>
        </p:txBody>
      </p:sp>
      <p:sp>
        <p:nvSpPr>
          <p:cNvPr id="3" name="Title 2"/>
          <p:cNvSpPr>
            <a:spLocks noGrp="1"/>
          </p:cNvSpPr>
          <p:nvPr>
            <p:ph type="title"/>
          </p:nvPr>
        </p:nvSpPr>
        <p:spPr/>
        <p:txBody>
          <a:bodyPr/>
          <a:lstStyle/>
          <a:p>
            <a:r>
              <a:rPr lang="en-IN" dirty="0"/>
              <a:t>Proxy Scenario</a:t>
            </a:r>
          </a:p>
        </p:txBody>
      </p:sp>
    </p:spTree>
    <p:extLst>
      <p:ext uri="{BB962C8B-B14F-4D97-AF65-F5344CB8AC3E}">
        <p14:creationId xmlns:p14="http://schemas.microsoft.com/office/powerpoint/2010/main" val="2869078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Content Placeholder 2">
            <a:extLst>
              <a:ext uri="{FF2B5EF4-FFF2-40B4-BE49-F238E27FC236}">
                <a16:creationId xmlns:a16="http://schemas.microsoft.com/office/drawing/2014/main" id="{AA29333E-E22B-617E-6945-2CEAA074BAC7}"/>
              </a:ext>
            </a:extLst>
          </p:cNvPr>
          <p:cNvSpPr>
            <a:spLocks noGrp="1" noChangeArrowheads="1"/>
          </p:cNvSpPr>
          <p:nvPr>
            <p:ph sz="quarter" idx="12"/>
          </p:nvPr>
        </p:nvSpPr>
        <p:spPr/>
        <p:txBody>
          <a:bodyPr/>
          <a:lstStyle/>
          <a:p>
            <a:pPr>
              <a:buFontTx/>
              <a:buNone/>
            </a:pPr>
            <a:r>
              <a:rPr lang="fr-FR" altLang="en-US">
                <a:ea typeface="ＭＳ Ｐゴシック" panose="020B0600070205080204" pitchFamily="34" charset="-128"/>
              </a:rPr>
              <a:t> if expression :</a:t>
            </a:r>
          </a:p>
          <a:p>
            <a:pPr>
              <a:buFontTx/>
              <a:buNone/>
            </a:pPr>
            <a:r>
              <a:rPr lang="fr-FR" altLang="en-US">
                <a:ea typeface="ＭＳ Ｐゴシック" panose="020B0600070205080204" pitchFamily="34" charset="-128"/>
              </a:rPr>
              <a:t>  suite</a:t>
            </a:r>
          </a:p>
          <a:p>
            <a:pPr>
              <a:buFontTx/>
              <a:buNone/>
            </a:pPr>
            <a:r>
              <a:rPr lang="fr-FR" altLang="en-US">
                <a:ea typeface="ＭＳ Ｐゴシック" panose="020B0600070205080204" pitchFamily="34" charset="-128"/>
              </a:rPr>
              <a:t> elif expression :</a:t>
            </a:r>
          </a:p>
          <a:p>
            <a:pPr>
              <a:buFontTx/>
              <a:buNone/>
            </a:pPr>
            <a:r>
              <a:rPr lang="fr-FR" altLang="en-US">
                <a:ea typeface="ＭＳ Ｐゴシック" panose="020B0600070205080204" pitchFamily="34" charset="-128"/>
              </a:rPr>
              <a:t>  suite</a:t>
            </a:r>
          </a:p>
          <a:p>
            <a:pPr>
              <a:buFontTx/>
              <a:buNone/>
            </a:pPr>
            <a:r>
              <a:rPr lang="fr-FR" altLang="en-US">
                <a:ea typeface="ＭＳ Ｐゴシック" panose="020B0600070205080204" pitchFamily="34" charset="-128"/>
              </a:rPr>
              <a:t> else :</a:t>
            </a:r>
          </a:p>
          <a:p>
            <a:pPr>
              <a:buFontTx/>
              <a:buNone/>
            </a:pPr>
            <a:r>
              <a:rPr lang="fr-FR" altLang="en-US">
                <a:ea typeface="ＭＳ Ｐゴシック" panose="020B0600070205080204" pitchFamily="34" charset="-128"/>
              </a:rPr>
              <a:t>  suite</a:t>
            </a:r>
            <a:endParaRPr lang="en-US" altLang="en-US">
              <a:ea typeface="ＭＳ Ｐゴシック" panose="020B0600070205080204" pitchFamily="34" charset="-128"/>
            </a:endParaRPr>
          </a:p>
        </p:txBody>
      </p:sp>
      <p:sp>
        <p:nvSpPr>
          <p:cNvPr id="66562" name="Title 1">
            <a:extLst>
              <a:ext uri="{FF2B5EF4-FFF2-40B4-BE49-F238E27FC236}">
                <a16:creationId xmlns:a16="http://schemas.microsoft.com/office/drawing/2014/main" id="{E907AB56-AA41-1631-7FB0-AD701DE0A89F}"/>
              </a:ext>
            </a:extLst>
          </p:cNvPr>
          <p:cNvSpPr>
            <a:spLocks noGrp="1" noChangeArrowheads="1"/>
          </p:cNvSpPr>
          <p:nvPr>
            <p:ph type="title"/>
          </p:nvPr>
        </p:nvSpPr>
        <p:spPr/>
        <p:txBody>
          <a:bodyPr/>
          <a:lstStyle/>
          <a:p>
            <a:r>
              <a:rPr lang="en-US" altLang="en-US" b="1">
                <a:ea typeface="ＭＳ Ｐゴシック" panose="020B0600070205080204" pitchFamily="34" charset="-128"/>
              </a:rPr>
              <a:t>Multiple Statement Groups as Suites</a:t>
            </a:r>
            <a:endParaRPr lang="en-US" altLang="en-US">
              <a:ea typeface="ＭＳ Ｐゴシック" panose="020B0600070205080204" pitchFamily="34" charset="-128"/>
            </a:endParaRPr>
          </a:p>
        </p:txBody>
      </p:sp>
      <p:sp>
        <p:nvSpPr>
          <p:cNvPr id="66565" name="Slide Number Placeholder 4">
            <a:extLst>
              <a:ext uri="{FF2B5EF4-FFF2-40B4-BE49-F238E27FC236}">
                <a16:creationId xmlns:a16="http://schemas.microsoft.com/office/drawing/2014/main" id="{6CC434FB-A2B5-2755-7605-AB975CF56E01}"/>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2DEE7AA-E916-4495-8A25-C649BCB51BD7}" type="slidenum">
              <a:rPr lang="en-US" altLang="en-US" sz="1400"/>
              <a:pPr>
                <a:spcBef>
                  <a:spcPct val="0"/>
                </a:spcBef>
                <a:buFontTx/>
                <a:buNone/>
              </a:pPr>
              <a:t>44</a:t>
            </a:fld>
            <a:endParaRPr lang="en-US" altLang="en-US" sz="1400"/>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Proxies can help improve the performance of the application by caching heavy objects or, typically, the frequently accessed objects.</a:t>
            </a:r>
          </a:p>
          <a:p>
            <a:r>
              <a:rPr lang="en-US" dirty="0"/>
              <a:t>Proxies also authorize the access to </a:t>
            </a:r>
            <a:r>
              <a:rPr lang="en-US" dirty="0" err="1"/>
              <a:t>RealSubject</a:t>
            </a:r>
            <a:r>
              <a:rPr lang="en-US" dirty="0"/>
              <a:t>; thus, this pattern helps in delegation only if the permissions are right</a:t>
            </a:r>
          </a:p>
          <a:p>
            <a:r>
              <a:rPr lang="en-US" dirty="0"/>
              <a:t>Remote proxies also facilitate interaction with remote servers that can work as network connections and database connections and can be used to monitor systems</a:t>
            </a:r>
            <a:endParaRPr lang="en-IN" dirty="0"/>
          </a:p>
        </p:txBody>
      </p:sp>
      <p:sp>
        <p:nvSpPr>
          <p:cNvPr id="3" name="Title 2"/>
          <p:cNvSpPr>
            <a:spLocks noGrp="1"/>
          </p:cNvSpPr>
          <p:nvPr>
            <p:ph type="title"/>
          </p:nvPr>
        </p:nvSpPr>
        <p:spPr/>
        <p:txBody>
          <a:bodyPr/>
          <a:lstStyle/>
          <a:p>
            <a:r>
              <a:rPr lang="en-IN" dirty="0"/>
              <a:t>Advantages</a:t>
            </a:r>
          </a:p>
        </p:txBody>
      </p:sp>
    </p:spTree>
    <p:extLst>
      <p:ext uri="{BB962C8B-B14F-4D97-AF65-F5344CB8AC3E}">
        <p14:creationId xmlns:p14="http://schemas.microsoft.com/office/powerpoint/2010/main" val="28918412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Comparing the Façade and Proxy patterns</a:t>
            </a:r>
            <a:endParaRPr lang="en-IN" dirty="0"/>
          </a:p>
        </p:txBody>
      </p:sp>
      <p:pic>
        <p:nvPicPr>
          <p:cNvPr id="5" name="Picture 4"/>
          <p:cNvPicPr>
            <a:picLocks noChangeAspect="1"/>
          </p:cNvPicPr>
          <p:nvPr/>
        </p:nvPicPr>
        <p:blipFill>
          <a:blip r:embed="rId2"/>
          <a:stretch>
            <a:fillRect/>
          </a:stretch>
        </p:blipFill>
        <p:spPr>
          <a:xfrm>
            <a:off x="426528" y="2209800"/>
            <a:ext cx="8286207" cy="2743200"/>
          </a:xfrm>
          <a:prstGeom prst="rect">
            <a:avLst/>
          </a:prstGeom>
        </p:spPr>
      </p:pic>
    </p:spTree>
    <p:extLst>
      <p:ext uri="{BB962C8B-B14F-4D97-AF65-F5344CB8AC3E}">
        <p14:creationId xmlns:p14="http://schemas.microsoft.com/office/powerpoint/2010/main" val="159445149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In the Observer design pattern, an object (Subject) maintains a list of dependents (Observers) so that the Subject can notify all the Observers about the changes that it undergoes using any of the methods defined by the Observer.</a:t>
            </a:r>
          </a:p>
          <a:p>
            <a:r>
              <a:rPr lang="en-US" dirty="0"/>
              <a:t>In the world of distributed applications, multiple services interact with each other to perform a larger operation that a user wants to achieve.</a:t>
            </a:r>
          </a:p>
          <a:p>
            <a:r>
              <a:rPr lang="en-US" dirty="0"/>
              <a:t>Services can perform multiple operations, but the operation they perform is directly or heavily dependent on the state of the objects of the service that it interacts with.</a:t>
            </a:r>
            <a:endParaRPr lang="en-IN" dirty="0"/>
          </a:p>
        </p:txBody>
      </p:sp>
      <p:sp>
        <p:nvSpPr>
          <p:cNvPr id="3" name="Title 2"/>
          <p:cNvSpPr>
            <a:spLocks noGrp="1"/>
          </p:cNvSpPr>
          <p:nvPr>
            <p:ph type="title"/>
          </p:nvPr>
        </p:nvSpPr>
        <p:spPr/>
        <p:txBody>
          <a:bodyPr/>
          <a:lstStyle/>
          <a:p>
            <a:r>
              <a:rPr lang="en-IN" dirty="0"/>
              <a:t>Observer Pattern</a:t>
            </a:r>
          </a:p>
        </p:txBody>
      </p:sp>
    </p:spTree>
    <p:extLst>
      <p:ext uri="{BB962C8B-B14F-4D97-AF65-F5344CB8AC3E}">
        <p14:creationId xmlns:p14="http://schemas.microsoft.com/office/powerpoint/2010/main" val="244724989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Consider a use case for user registration where the user service is responsible for user operations on the website.</a:t>
            </a:r>
          </a:p>
          <a:p>
            <a:r>
              <a:rPr lang="en-US" dirty="0"/>
              <a:t>Let's say that we have another service called e-mail service that observes the state of the user and sends e-mails to the user. </a:t>
            </a:r>
          </a:p>
          <a:p>
            <a:r>
              <a:rPr lang="en-US" dirty="0"/>
              <a:t>For example, if the user has just signed up, the user service will call a method of the e-mail service that will send an e-mail to the user for account verification.</a:t>
            </a:r>
          </a:p>
          <a:p>
            <a:r>
              <a:rPr lang="en-US" dirty="0"/>
              <a:t>If the account is verified but has fewer credits, the e-mail service will monitor the user service and send an e-mail alert for low credits to the user.</a:t>
            </a:r>
            <a:endParaRPr lang="en-IN" dirty="0"/>
          </a:p>
        </p:txBody>
      </p:sp>
      <p:sp>
        <p:nvSpPr>
          <p:cNvPr id="3" name="Title 2"/>
          <p:cNvSpPr>
            <a:spLocks noGrp="1"/>
          </p:cNvSpPr>
          <p:nvPr>
            <p:ph type="title"/>
          </p:nvPr>
        </p:nvSpPr>
        <p:spPr/>
        <p:txBody>
          <a:bodyPr/>
          <a:lstStyle/>
          <a:p>
            <a:r>
              <a:rPr lang="en-IN" dirty="0"/>
              <a:t>Observer Pattern</a:t>
            </a:r>
          </a:p>
        </p:txBody>
      </p:sp>
    </p:spTree>
    <p:extLst>
      <p:ext uri="{BB962C8B-B14F-4D97-AF65-F5344CB8AC3E}">
        <p14:creationId xmlns:p14="http://schemas.microsoft.com/office/powerpoint/2010/main" val="44718625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Thus, if there's a core service in the application on which many other services are dependent, the core service becomes the Subject that has to be observed/monitored by the Observer for changes.</a:t>
            </a:r>
          </a:p>
          <a:p>
            <a:r>
              <a:rPr lang="en-US" dirty="0"/>
              <a:t>The Observer should, in turn, make changes to the state of its own objects or take certain actions based on the changes that happen in the Subject.</a:t>
            </a:r>
          </a:p>
          <a:p>
            <a:r>
              <a:rPr lang="en-US" dirty="0"/>
              <a:t>The above scenario, where the dependent service monitor's state changes in the core service, presents a classical case for the Observer design pattern.</a:t>
            </a:r>
            <a:endParaRPr lang="en-IN" dirty="0"/>
          </a:p>
        </p:txBody>
      </p:sp>
      <p:sp>
        <p:nvSpPr>
          <p:cNvPr id="3" name="Title 2"/>
          <p:cNvSpPr>
            <a:spLocks noGrp="1"/>
          </p:cNvSpPr>
          <p:nvPr>
            <p:ph type="title"/>
          </p:nvPr>
        </p:nvSpPr>
        <p:spPr/>
        <p:txBody>
          <a:bodyPr/>
          <a:lstStyle/>
          <a:p>
            <a:r>
              <a:rPr lang="en-IN" dirty="0"/>
              <a:t>Observer Pattern</a:t>
            </a:r>
          </a:p>
        </p:txBody>
      </p:sp>
    </p:spTree>
    <p:extLst>
      <p:ext uri="{BB962C8B-B14F-4D97-AF65-F5344CB8AC3E}">
        <p14:creationId xmlns:p14="http://schemas.microsoft.com/office/powerpoint/2010/main" val="331398162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Consider the example of a blog. Let's suppose that you're a tech enthusiast who loves to read about the latest articles on Python on this blog.</a:t>
            </a:r>
          </a:p>
          <a:p>
            <a:r>
              <a:rPr lang="en-US" dirty="0"/>
              <a:t>You subscribe to the blog. Like you, there would be multiple subscribers that are also registered with the blog. So, whenever there is a new blog, you get notified, or if there is a change on the published blog, you are also made aware of the edits. </a:t>
            </a:r>
          </a:p>
          <a:p>
            <a:r>
              <a:rPr lang="en-US" dirty="0"/>
              <a:t>The way in which you're notified of the change can be an e-mail. Now if you apply this scenario to the Observer pattern, the blog is the Subject that maintains the list of subscribers or Observers.</a:t>
            </a:r>
          </a:p>
          <a:p>
            <a:r>
              <a:rPr lang="en-US" dirty="0"/>
              <a:t>So when a new entry is added to the blog, all Observers are notified via e-mail or any other notification mechanism as defined by the Observer.</a:t>
            </a:r>
            <a:endParaRPr lang="en-IN" dirty="0"/>
          </a:p>
        </p:txBody>
      </p:sp>
      <p:sp>
        <p:nvSpPr>
          <p:cNvPr id="3" name="Title 2"/>
          <p:cNvSpPr>
            <a:spLocks noGrp="1"/>
          </p:cNvSpPr>
          <p:nvPr>
            <p:ph type="title"/>
          </p:nvPr>
        </p:nvSpPr>
        <p:spPr/>
        <p:txBody>
          <a:bodyPr/>
          <a:lstStyle/>
          <a:p>
            <a:r>
              <a:rPr lang="en-IN" dirty="0"/>
              <a:t>Observer Pattern</a:t>
            </a:r>
          </a:p>
        </p:txBody>
      </p:sp>
    </p:spTree>
    <p:extLst>
      <p:ext uri="{BB962C8B-B14F-4D97-AF65-F5344CB8AC3E}">
        <p14:creationId xmlns:p14="http://schemas.microsoft.com/office/powerpoint/2010/main" val="402098570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main intentions of the Observer pattern are as follows:</a:t>
            </a:r>
          </a:p>
          <a:p>
            <a:r>
              <a:rPr lang="en-US" dirty="0"/>
              <a:t>It defines a one-to-many dependency between objects so that any change in one object will be notified to the other dependent objects automatically</a:t>
            </a:r>
          </a:p>
          <a:p>
            <a:r>
              <a:rPr lang="en-US" dirty="0"/>
              <a:t>It encapsulates the core component of the Subject</a:t>
            </a:r>
          </a:p>
        </p:txBody>
      </p:sp>
      <p:sp>
        <p:nvSpPr>
          <p:cNvPr id="3" name="Title 2"/>
          <p:cNvSpPr>
            <a:spLocks noGrp="1"/>
          </p:cNvSpPr>
          <p:nvPr>
            <p:ph type="title"/>
          </p:nvPr>
        </p:nvSpPr>
        <p:spPr/>
        <p:txBody>
          <a:bodyPr/>
          <a:lstStyle/>
          <a:p>
            <a:r>
              <a:rPr lang="en-IN" dirty="0"/>
              <a:t>Observer Pattern</a:t>
            </a:r>
          </a:p>
        </p:txBody>
      </p:sp>
    </p:spTree>
    <p:extLst>
      <p:ext uri="{BB962C8B-B14F-4D97-AF65-F5344CB8AC3E}">
        <p14:creationId xmlns:p14="http://schemas.microsoft.com/office/powerpoint/2010/main" val="1532579161"/>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Observer pattern is used in the following multiple scenarios:</a:t>
            </a:r>
          </a:p>
          <a:p>
            <a:r>
              <a:rPr lang="en-US" dirty="0"/>
              <a:t>Implementation of the Event service in distributed systems</a:t>
            </a:r>
          </a:p>
          <a:p>
            <a:r>
              <a:rPr lang="en-US" dirty="0"/>
              <a:t>A framework for a news agency</a:t>
            </a:r>
          </a:p>
          <a:p>
            <a:r>
              <a:rPr lang="en-US" dirty="0"/>
              <a:t>The stock market also represents a great case for the Observer pattern</a:t>
            </a:r>
          </a:p>
        </p:txBody>
      </p:sp>
      <p:sp>
        <p:nvSpPr>
          <p:cNvPr id="3" name="Title 2"/>
          <p:cNvSpPr>
            <a:spLocks noGrp="1"/>
          </p:cNvSpPr>
          <p:nvPr>
            <p:ph type="title"/>
          </p:nvPr>
        </p:nvSpPr>
        <p:spPr/>
        <p:txBody>
          <a:bodyPr/>
          <a:lstStyle/>
          <a:p>
            <a:r>
              <a:rPr lang="en-IN" dirty="0"/>
              <a:t>Observer Pattern</a:t>
            </a:r>
          </a:p>
        </p:txBody>
      </p:sp>
    </p:spTree>
    <p:extLst>
      <p:ext uri="{BB962C8B-B14F-4D97-AF65-F5344CB8AC3E}">
        <p14:creationId xmlns:p14="http://schemas.microsoft.com/office/powerpoint/2010/main" val="3426792212"/>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Observer Pattern</a:t>
            </a:r>
          </a:p>
        </p:txBody>
      </p:sp>
      <p:pic>
        <p:nvPicPr>
          <p:cNvPr id="5" name="Picture 4"/>
          <p:cNvPicPr>
            <a:picLocks noChangeAspect="1"/>
          </p:cNvPicPr>
          <p:nvPr/>
        </p:nvPicPr>
        <p:blipFill>
          <a:blip r:embed="rId2"/>
          <a:stretch>
            <a:fillRect/>
          </a:stretch>
        </p:blipFill>
        <p:spPr>
          <a:xfrm>
            <a:off x="766499" y="1695933"/>
            <a:ext cx="7611001" cy="3466134"/>
          </a:xfrm>
          <a:prstGeom prst="rect">
            <a:avLst/>
          </a:prstGeom>
        </p:spPr>
      </p:pic>
    </p:spTree>
    <p:extLst>
      <p:ext uri="{BB962C8B-B14F-4D97-AF65-F5344CB8AC3E}">
        <p14:creationId xmlns:p14="http://schemas.microsoft.com/office/powerpoint/2010/main" val="265736333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News agencies typically gather news from various locations and publish them to the subscribers. Let's look at the design considerations for this use case.</a:t>
            </a:r>
          </a:p>
          <a:p>
            <a:r>
              <a:rPr lang="en-US" dirty="0"/>
              <a:t>With information being sent/received in real time, a news agency should be able to publish the news as soon as possible to its subscribers.</a:t>
            </a:r>
          </a:p>
          <a:p>
            <a:r>
              <a:rPr lang="en-US" dirty="0"/>
              <a:t>Additionally, because of the advancements in the technology industry, it's not just the newspapers, but also the subscribers that can be of different types such as an e-mail, mobile, SMS, or voice call. We should also be able to add any other type of subscriber in the future and budgeting for any new technology.</a:t>
            </a:r>
            <a:endParaRPr lang="en-IN" dirty="0"/>
          </a:p>
        </p:txBody>
      </p:sp>
      <p:sp>
        <p:nvSpPr>
          <p:cNvPr id="3" name="Title 2"/>
          <p:cNvSpPr>
            <a:spLocks noGrp="1"/>
          </p:cNvSpPr>
          <p:nvPr>
            <p:ph type="title"/>
          </p:nvPr>
        </p:nvSpPr>
        <p:spPr/>
        <p:txBody>
          <a:bodyPr/>
          <a:lstStyle/>
          <a:p>
            <a:r>
              <a:rPr lang="en-IN" dirty="0"/>
              <a:t>Observer Pattern</a:t>
            </a:r>
          </a:p>
        </p:txBody>
      </p:sp>
    </p:spTree>
    <p:extLst>
      <p:ext uri="{BB962C8B-B14F-4D97-AF65-F5344CB8AC3E}">
        <p14:creationId xmlns:p14="http://schemas.microsoft.com/office/powerpoint/2010/main" val="3249138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Content Placeholder 2">
            <a:extLst>
              <a:ext uri="{FF2B5EF4-FFF2-40B4-BE49-F238E27FC236}">
                <a16:creationId xmlns:a16="http://schemas.microsoft.com/office/drawing/2014/main" id="{D908D0B4-C39E-5777-6D0C-B3DD7A6B7262}"/>
              </a:ext>
            </a:extLst>
          </p:cNvPr>
          <p:cNvSpPr>
            <a:spLocks noGrp="1" noChangeArrowheads="1"/>
          </p:cNvSpPr>
          <p:nvPr>
            <p:ph sz="quarter" idx="12"/>
          </p:nvPr>
        </p:nvSpPr>
        <p:spPr/>
        <p:txBody>
          <a:bodyPr>
            <a:normAutofit lnSpcReduction="10000"/>
          </a:bodyPr>
          <a:lstStyle/>
          <a:p>
            <a:pPr>
              <a:buFontTx/>
              <a:buNone/>
            </a:pPr>
            <a:r>
              <a:rPr lang="en-US" altLang="en-US">
                <a:ea typeface="ＭＳ Ｐゴシック" panose="020B0600070205080204" pitchFamily="34" charset="-128"/>
              </a:rPr>
              <a:t>python -h </a:t>
            </a:r>
          </a:p>
          <a:p>
            <a:pPr>
              <a:buFontTx/>
              <a:buNone/>
            </a:pPr>
            <a:r>
              <a:rPr lang="en-US" altLang="en-US">
                <a:ea typeface="ＭＳ Ｐゴシック" panose="020B0600070205080204" pitchFamily="34" charset="-128"/>
              </a:rPr>
              <a:t>usage: python [option] ... [-c cmd | -m mod | file | -] [arg] ... Options and arguments (and corresponding environment variables):</a:t>
            </a:r>
          </a:p>
          <a:p>
            <a:pPr>
              <a:buFontTx/>
              <a:buNone/>
            </a:pPr>
            <a:r>
              <a:rPr lang="en-US" altLang="en-US">
                <a:ea typeface="ＭＳ Ｐゴシック" panose="020B0600070205080204" pitchFamily="34" charset="-128"/>
              </a:rPr>
              <a:t> -c cmd : program passed in as string (terminates option list)</a:t>
            </a:r>
          </a:p>
          <a:p>
            <a:pPr>
              <a:buFontTx/>
              <a:buNone/>
            </a:pPr>
            <a:r>
              <a:rPr lang="en-US" altLang="en-US">
                <a:ea typeface="ＭＳ Ｐゴシック" panose="020B0600070205080204" pitchFamily="34" charset="-128"/>
              </a:rPr>
              <a:t> -d : debug output from parser (also PYTHONDEBUG=x) </a:t>
            </a:r>
          </a:p>
          <a:p>
            <a:pPr>
              <a:buFontTx/>
              <a:buNone/>
            </a:pPr>
            <a:r>
              <a:rPr lang="en-US" altLang="en-US">
                <a:ea typeface="ＭＳ Ｐゴシック" panose="020B0600070205080204" pitchFamily="34" charset="-128"/>
              </a:rPr>
              <a:t>-E : ignore environment variables (such as PYTHONPATH) </a:t>
            </a:r>
          </a:p>
          <a:p>
            <a:pPr>
              <a:buFontTx/>
              <a:buNone/>
            </a:pPr>
            <a:r>
              <a:rPr lang="en-US" altLang="en-US">
                <a:ea typeface="ＭＳ Ｐゴシック" panose="020B0600070205080204" pitchFamily="34" charset="-128"/>
              </a:rPr>
              <a:t>-h : print this help message and exit [ etc. ] </a:t>
            </a:r>
          </a:p>
        </p:txBody>
      </p:sp>
      <p:sp>
        <p:nvSpPr>
          <p:cNvPr id="67586" name="Title 1">
            <a:extLst>
              <a:ext uri="{FF2B5EF4-FFF2-40B4-BE49-F238E27FC236}">
                <a16:creationId xmlns:a16="http://schemas.microsoft.com/office/drawing/2014/main" id="{04B1B06D-D417-6547-F977-5CB7FF9C60D1}"/>
              </a:ext>
            </a:extLst>
          </p:cNvPr>
          <p:cNvSpPr>
            <a:spLocks noGrp="1" noChangeArrowheads="1"/>
          </p:cNvSpPr>
          <p:nvPr>
            <p:ph type="title"/>
          </p:nvPr>
        </p:nvSpPr>
        <p:spPr/>
        <p:txBody>
          <a:bodyPr/>
          <a:lstStyle/>
          <a:p>
            <a:r>
              <a:rPr lang="en-US" altLang="en-US" b="1">
                <a:ea typeface="ＭＳ Ｐゴシック" panose="020B0600070205080204" pitchFamily="34" charset="-128"/>
              </a:rPr>
              <a:t>Command Line Arguments</a:t>
            </a:r>
            <a:endParaRPr lang="en-US" altLang="en-US">
              <a:ea typeface="ＭＳ Ｐゴシック" panose="020B0600070205080204" pitchFamily="34" charset="-128"/>
            </a:endParaRPr>
          </a:p>
        </p:txBody>
      </p:sp>
      <p:sp>
        <p:nvSpPr>
          <p:cNvPr id="67589" name="Slide Number Placeholder 4">
            <a:extLst>
              <a:ext uri="{FF2B5EF4-FFF2-40B4-BE49-F238E27FC236}">
                <a16:creationId xmlns:a16="http://schemas.microsoft.com/office/drawing/2014/main" id="{63941362-5AF8-A44C-EE6F-F84EB61002F6}"/>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7E4B845-C6D1-4B85-A6F5-74AC1EF3F408}" type="slidenum">
              <a:rPr lang="en-US" altLang="en-US" sz="1400"/>
              <a:pPr>
                <a:spcBef>
                  <a:spcPct val="0"/>
                </a:spcBef>
                <a:buFontTx/>
                <a:buNone/>
              </a:pPr>
              <a:t>45</a:t>
            </a:fld>
            <a:endParaRPr lang="en-US" altLang="en-US" sz="1400"/>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b="1" dirty="0"/>
              <a:t>The Observer pattern methods</a:t>
            </a:r>
          </a:p>
          <a:p>
            <a:r>
              <a:rPr lang="en-IN" b="1" dirty="0"/>
              <a:t>The pull model</a:t>
            </a:r>
            <a:endParaRPr lang="en-IN" dirty="0"/>
          </a:p>
          <a:p>
            <a:r>
              <a:rPr lang="en-US" dirty="0"/>
              <a:t>In the pull model, Observers play an active role as follows:</a:t>
            </a:r>
          </a:p>
          <a:p>
            <a:r>
              <a:rPr lang="en-US" dirty="0"/>
              <a:t>The Subject broadcasts to all the registered Observers when there is any change</a:t>
            </a:r>
          </a:p>
          <a:p>
            <a:r>
              <a:rPr lang="en-US" dirty="0"/>
              <a:t>The Observer is responsible for getting the changes or pulling data from the subscriber when there is an amendment</a:t>
            </a:r>
          </a:p>
          <a:p>
            <a:r>
              <a:rPr lang="en-US" dirty="0"/>
              <a:t>The pull model is ineffective as it involves two steps—the first step where the Subject notifies the Observer and the second step where the Observer pulls the required data from the Subject</a:t>
            </a:r>
          </a:p>
          <a:p>
            <a:endParaRPr lang="en-IN" dirty="0"/>
          </a:p>
        </p:txBody>
      </p:sp>
      <p:sp>
        <p:nvSpPr>
          <p:cNvPr id="3" name="Title 2"/>
          <p:cNvSpPr>
            <a:spLocks noGrp="1"/>
          </p:cNvSpPr>
          <p:nvPr>
            <p:ph type="title"/>
          </p:nvPr>
        </p:nvSpPr>
        <p:spPr/>
        <p:txBody>
          <a:bodyPr/>
          <a:lstStyle/>
          <a:p>
            <a:r>
              <a:rPr lang="en-IN" dirty="0"/>
              <a:t>Observer Pattern</a:t>
            </a:r>
          </a:p>
        </p:txBody>
      </p:sp>
    </p:spTree>
    <p:extLst>
      <p:ext uri="{BB962C8B-B14F-4D97-AF65-F5344CB8AC3E}">
        <p14:creationId xmlns:p14="http://schemas.microsoft.com/office/powerpoint/2010/main" val="223579061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b="1" dirty="0"/>
              <a:t>The push model</a:t>
            </a:r>
            <a:endParaRPr lang="en-IN" dirty="0"/>
          </a:p>
          <a:p>
            <a:r>
              <a:rPr lang="en-US" dirty="0"/>
              <a:t>In the push model, the Subject is the one that plays a dominant role as follows:</a:t>
            </a:r>
          </a:p>
          <a:p>
            <a:r>
              <a:rPr lang="en-US" dirty="0"/>
              <a:t>Unlike the pull model, the changes are pushed by the Subject to the Observer.</a:t>
            </a:r>
          </a:p>
          <a:p>
            <a:r>
              <a:rPr lang="en-US" dirty="0"/>
              <a:t>In this model, the Subject can send detailed information to the Observer (even though it may not be needed). This can result in sluggish response times when a large amount of data is sent by the Subject but is never actually used by the Observer.</a:t>
            </a:r>
          </a:p>
          <a:p>
            <a:r>
              <a:rPr lang="en-US" dirty="0"/>
              <a:t>Only the required data is sent from the Subject so that the performance is better.</a:t>
            </a:r>
          </a:p>
          <a:p>
            <a:endParaRPr lang="en-IN" dirty="0"/>
          </a:p>
        </p:txBody>
      </p:sp>
      <p:sp>
        <p:nvSpPr>
          <p:cNvPr id="3" name="Title 2"/>
          <p:cNvSpPr>
            <a:spLocks noGrp="1"/>
          </p:cNvSpPr>
          <p:nvPr>
            <p:ph type="title"/>
          </p:nvPr>
        </p:nvSpPr>
        <p:spPr/>
        <p:txBody>
          <a:bodyPr/>
          <a:lstStyle/>
          <a:p>
            <a:r>
              <a:rPr lang="en-IN" dirty="0"/>
              <a:t>Observer Pattern</a:t>
            </a:r>
          </a:p>
        </p:txBody>
      </p:sp>
    </p:spTree>
    <p:extLst>
      <p:ext uri="{BB962C8B-B14F-4D97-AF65-F5344CB8AC3E}">
        <p14:creationId xmlns:p14="http://schemas.microsoft.com/office/powerpoint/2010/main" val="82460697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Observer pattern provides you with the following advantages:</a:t>
            </a:r>
          </a:p>
          <a:p>
            <a:r>
              <a:rPr lang="en-US" dirty="0"/>
              <a:t>It supports the principle of loose coupling between objects that interact with each other</a:t>
            </a:r>
          </a:p>
          <a:p>
            <a:r>
              <a:rPr lang="en-US" dirty="0"/>
              <a:t>It allows sending data to other objects effectively without any change in the Subject or Observer classes</a:t>
            </a:r>
          </a:p>
          <a:p>
            <a:r>
              <a:rPr lang="en-US" dirty="0"/>
              <a:t>Observers can be added/removed at any point in time</a:t>
            </a:r>
          </a:p>
          <a:p>
            <a:endParaRPr lang="en-IN" dirty="0"/>
          </a:p>
        </p:txBody>
      </p:sp>
      <p:sp>
        <p:nvSpPr>
          <p:cNvPr id="3" name="Title 2"/>
          <p:cNvSpPr>
            <a:spLocks noGrp="1"/>
          </p:cNvSpPr>
          <p:nvPr>
            <p:ph type="title"/>
          </p:nvPr>
        </p:nvSpPr>
        <p:spPr/>
        <p:txBody>
          <a:bodyPr/>
          <a:lstStyle/>
          <a:p>
            <a:r>
              <a:rPr lang="en-US" dirty="0"/>
              <a:t>The Observer pattern – advantages and disadvantages</a:t>
            </a:r>
            <a:endParaRPr lang="en-IN" dirty="0"/>
          </a:p>
        </p:txBody>
      </p:sp>
    </p:spTree>
    <p:extLst>
      <p:ext uri="{BB962C8B-B14F-4D97-AF65-F5344CB8AC3E}">
        <p14:creationId xmlns:p14="http://schemas.microsoft.com/office/powerpoint/2010/main" val="36180256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Observer interface has to be implemented by </a:t>
            </a:r>
            <a:r>
              <a:rPr lang="en-US" dirty="0" err="1"/>
              <a:t>ConcreteObserver</a:t>
            </a:r>
            <a:r>
              <a:rPr lang="en-US" dirty="0"/>
              <a:t>, which involves inheritance. There is no option for composition, as the Observer interface can be instantiated.</a:t>
            </a:r>
          </a:p>
          <a:p>
            <a:r>
              <a:rPr lang="en-US" dirty="0"/>
              <a:t>If not correctly implemented, the Observer can add complexity and lead to inadvertent performance issues.</a:t>
            </a:r>
          </a:p>
          <a:p>
            <a:r>
              <a:rPr lang="en-US" dirty="0"/>
              <a:t>In software application, notifications can, at times, be undependable and result in race conditions or inconsistency.</a:t>
            </a:r>
          </a:p>
          <a:p>
            <a:endParaRPr lang="en-IN" dirty="0"/>
          </a:p>
        </p:txBody>
      </p:sp>
      <p:sp>
        <p:nvSpPr>
          <p:cNvPr id="3" name="Title 2"/>
          <p:cNvSpPr>
            <a:spLocks noGrp="1"/>
          </p:cNvSpPr>
          <p:nvPr>
            <p:ph type="title"/>
          </p:nvPr>
        </p:nvSpPr>
        <p:spPr/>
        <p:txBody>
          <a:bodyPr/>
          <a:lstStyle/>
          <a:p>
            <a:r>
              <a:rPr lang="en-US" dirty="0"/>
              <a:t>The Observer pattern – advantages and disadvantages</a:t>
            </a:r>
            <a:endParaRPr lang="en-IN" dirty="0"/>
          </a:p>
        </p:txBody>
      </p:sp>
    </p:spTree>
    <p:extLst>
      <p:ext uri="{BB962C8B-B14F-4D97-AF65-F5344CB8AC3E}">
        <p14:creationId xmlns:p14="http://schemas.microsoft.com/office/powerpoint/2010/main" val="118164395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builder is responsible for creating the various parts of the complex object. </a:t>
            </a:r>
          </a:p>
          <a:p>
            <a:r>
              <a:rPr lang="en-US" dirty="0"/>
              <a:t>In the HTML example, these parts are the title, heading, body, and the footer of the page. </a:t>
            </a:r>
            <a:endParaRPr lang="en-IN" dirty="0"/>
          </a:p>
        </p:txBody>
      </p:sp>
      <p:sp>
        <p:nvSpPr>
          <p:cNvPr id="3" name="Title 2"/>
          <p:cNvSpPr>
            <a:spLocks noGrp="1"/>
          </p:cNvSpPr>
          <p:nvPr>
            <p:ph type="title"/>
          </p:nvPr>
        </p:nvSpPr>
        <p:spPr/>
        <p:txBody>
          <a:bodyPr/>
          <a:lstStyle/>
          <a:p>
            <a:r>
              <a:rPr lang="en-IN" dirty="0"/>
              <a:t>Builder Pattern</a:t>
            </a:r>
          </a:p>
        </p:txBody>
      </p:sp>
    </p:spTree>
    <p:extLst>
      <p:ext uri="{BB962C8B-B14F-4D97-AF65-F5344CB8AC3E}">
        <p14:creationId xmlns:p14="http://schemas.microsoft.com/office/powerpoint/2010/main" val="104407256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The Builder design pattern is used in fast-food restaurants. The same procedure is always used to prepare a burger and the packaging (box and paper bag), even if there are many different kinds of burgers (classic, cheeseburger, and more) and different packages (small-sized box, medium-sized box, and so forth).</a:t>
            </a:r>
          </a:p>
          <a:p>
            <a:r>
              <a:rPr lang="en-US" dirty="0"/>
              <a:t> The difference between a classic burger and a cheeseburger is in the representation, and not in the construction procedure. </a:t>
            </a:r>
          </a:p>
          <a:p>
            <a:r>
              <a:rPr lang="en-US" dirty="0"/>
              <a:t>The director is the cashier who gives instructions about what needs to be prepared to the crew, and the builder is the person from the crew that takes care of the specific order. </a:t>
            </a:r>
            <a:endParaRPr lang="en-IN" dirty="0"/>
          </a:p>
        </p:txBody>
      </p:sp>
      <p:sp>
        <p:nvSpPr>
          <p:cNvPr id="3" name="Title 2"/>
          <p:cNvSpPr>
            <a:spLocks noGrp="1"/>
          </p:cNvSpPr>
          <p:nvPr>
            <p:ph type="title"/>
          </p:nvPr>
        </p:nvSpPr>
        <p:spPr/>
        <p:txBody>
          <a:bodyPr/>
          <a:lstStyle/>
          <a:p>
            <a:r>
              <a:rPr lang="en-IN" dirty="0"/>
              <a:t>Builder Pattern</a:t>
            </a:r>
          </a:p>
        </p:txBody>
      </p:sp>
    </p:spTree>
    <p:extLst>
      <p:ext uri="{BB962C8B-B14F-4D97-AF65-F5344CB8AC3E}">
        <p14:creationId xmlns:p14="http://schemas.microsoft.com/office/powerpoint/2010/main" val="67255325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Builder Pattern</a:t>
            </a:r>
          </a:p>
        </p:txBody>
      </p:sp>
      <p:pic>
        <p:nvPicPr>
          <p:cNvPr id="5" name="Picture 4"/>
          <p:cNvPicPr>
            <a:picLocks noChangeAspect="1"/>
          </p:cNvPicPr>
          <p:nvPr/>
        </p:nvPicPr>
        <p:blipFill>
          <a:blip r:embed="rId2"/>
          <a:stretch>
            <a:fillRect/>
          </a:stretch>
        </p:blipFill>
        <p:spPr>
          <a:xfrm>
            <a:off x="1905000" y="1752600"/>
            <a:ext cx="5412156" cy="4876800"/>
          </a:xfrm>
          <a:prstGeom prst="rect">
            <a:avLst/>
          </a:prstGeom>
        </p:spPr>
      </p:pic>
    </p:spTree>
    <p:extLst>
      <p:ext uri="{BB962C8B-B14F-4D97-AF65-F5344CB8AC3E}">
        <p14:creationId xmlns:p14="http://schemas.microsoft.com/office/powerpoint/2010/main" val="322615630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Adapter </a:t>
            </a:r>
            <a:r>
              <a:rPr lang="en-US" dirty="0"/>
              <a:t>is a structural design pattern that helps us make two incompatible interfaces compatible. </a:t>
            </a:r>
          </a:p>
          <a:p>
            <a:r>
              <a:rPr lang="en-US" dirty="0"/>
              <a:t>In such cases, we can write an extra layer that makes all the required modifications for enabling the communication between the two interfaces. This layer is called the Adapter.</a:t>
            </a:r>
          </a:p>
          <a:p>
            <a:r>
              <a:rPr lang="en-US" dirty="0"/>
              <a:t>E-commerce systems are known examples. Assume that we use an e-commerce system that contains a </a:t>
            </a:r>
            <a:r>
              <a:rPr lang="en-US" dirty="0" err="1"/>
              <a:t>calculate_total</a:t>
            </a:r>
            <a:r>
              <a:rPr lang="en-US" dirty="0"/>
              <a:t>(order) function. The function calculates the total amount of an order, but only in </a:t>
            </a:r>
            <a:r>
              <a:rPr lang="en-US" b="1" dirty="0"/>
              <a:t>Danish Kroner </a:t>
            </a:r>
            <a:r>
              <a:rPr lang="en-US" dirty="0"/>
              <a:t>(</a:t>
            </a:r>
            <a:r>
              <a:rPr lang="en-US" b="1" dirty="0"/>
              <a:t>DKK</a:t>
            </a:r>
            <a:r>
              <a:rPr lang="en-US" dirty="0"/>
              <a:t>). </a:t>
            </a:r>
            <a:endParaRPr lang="en-IN" dirty="0"/>
          </a:p>
        </p:txBody>
      </p:sp>
      <p:sp>
        <p:nvSpPr>
          <p:cNvPr id="3" name="Title 2"/>
          <p:cNvSpPr>
            <a:spLocks noGrp="1"/>
          </p:cNvSpPr>
          <p:nvPr>
            <p:ph type="title"/>
          </p:nvPr>
        </p:nvSpPr>
        <p:spPr/>
        <p:txBody>
          <a:bodyPr/>
          <a:lstStyle/>
          <a:p>
            <a:r>
              <a:rPr lang="en-IN" dirty="0"/>
              <a:t>Adapter Pattern</a:t>
            </a:r>
          </a:p>
        </p:txBody>
      </p:sp>
    </p:spTree>
    <p:extLst>
      <p:ext uri="{BB962C8B-B14F-4D97-AF65-F5344CB8AC3E}">
        <p14:creationId xmlns:p14="http://schemas.microsoft.com/office/powerpoint/2010/main" val="1123941505"/>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It is reasonable for our customers to ask us to add support for more popular currencies, such as </a:t>
            </a:r>
            <a:r>
              <a:rPr lang="en-US" b="1" dirty="0"/>
              <a:t>United States Dollars </a:t>
            </a:r>
            <a:r>
              <a:rPr lang="en-US" dirty="0"/>
              <a:t>(</a:t>
            </a:r>
            <a:r>
              <a:rPr lang="en-US" b="1" dirty="0"/>
              <a:t>USD</a:t>
            </a:r>
            <a:r>
              <a:rPr lang="en-US" dirty="0"/>
              <a:t>) and </a:t>
            </a:r>
            <a:r>
              <a:rPr lang="en-US" b="1" dirty="0"/>
              <a:t>Euros </a:t>
            </a:r>
            <a:r>
              <a:rPr lang="en-US" dirty="0"/>
              <a:t>(</a:t>
            </a:r>
            <a:r>
              <a:rPr lang="en-US" b="1" dirty="0"/>
              <a:t>EUR</a:t>
            </a:r>
            <a:r>
              <a:rPr lang="en-US" dirty="0"/>
              <a:t>).</a:t>
            </a:r>
          </a:p>
          <a:p>
            <a:r>
              <a:rPr lang="en-US" dirty="0"/>
              <a:t>If we own the source code of the system we can extend it by adding new functions for doing the conversions from DKK to USD and from DKK to EUR.</a:t>
            </a:r>
          </a:p>
          <a:p>
            <a:r>
              <a:rPr lang="en-US" dirty="0"/>
              <a:t>But what if we don't have access to the source code of the application because it is provided to us only as an external library? In this case, we can still use the library (for example, call its methods), but we cannot modify/extend it.</a:t>
            </a:r>
          </a:p>
          <a:p>
            <a:r>
              <a:rPr lang="en-US" dirty="0"/>
              <a:t>The solution is to write a wrapper (also known as Adapter) that converts the data from the given DKK format to the expected USD or EUR format.</a:t>
            </a:r>
            <a:endParaRPr lang="en-IN" dirty="0"/>
          </a:p>
        </p:txBody>
      </p:sp>
      <p:sp>
        <p:nvSpPr>
          <p:cNvPr id="3" name="Title 2"/>
          <p:cNvSpPr>
            <a:spLocks noGrp="1"/>
          </p:cNvSpPr>
          <p:nvPr>
            <p:ph type="title"/>
          </p:nvPr>
        </p:nvSpPr>
        <p:spPr/>
        <p:txBody>
          <a:bodyPr/>
          <a:lstStyle/>
          <a:p>
            <a:r>
              <a:rPr lang="en-IN" dirty="0"/>
              <a:t>Adapter Pattern</a:t>
            </a:r>
          </a:p>
        </p:txBody>
      </p:sp>
    </p:spTree>
    <p:extLst>
      <p:ext uri="{BB962C8B-B14F-4D97-AF65-F5344CB8AC3E}">
        <p14:creationId xmlns:p14="http://schemas.microsoft.com/office/powerpoint/2010/main" val="340508624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err="1"/>
              <a:t>Grok</a:t>
            </a:r>
            <a:r>
              <a:rPr lang="en-US" b="1" dirty="0"/>
              <a:t> </a:t>
            </a:r>
            <a:r>
              <a:rPr lang="en-US" dirty="0"/>
              <a:t>is a Python framework that runs on top of </a:t>
            </a:r>
            <a:r>
              <a:rPr lang="en-US" dirty="0" err="1"/>
              <a:t>Zope</a:t>
            </a:r>
            <a:r>
              <a:rPr lang="en-US" dirty="0"/>
              <a:t> 3 and focuses on agile development. </a:t>
            </a:r>
          </a:p>
          <a:p>
            <a:r>
              <a:rPr lang="en-US" dirty="0"/>
              <a:t>The </a:t>
            </a:r>
            <a:r>
              <a:rPr lang="en-US" dirty="0" err="1"/>
              <a:t>Grok</a:t>
            </a:r>
            <a:r>
              <a:rPr lang="en-US" dirty="0"/>
              <a:t> framework uses Adapters for making it possible for existing objects to conform to specific APIs without the need to modify them [j.mp/</a:t>
            </a:r>
            <a:r>
              <a:rPr lang="en-US" dirty="0" err="1"/>
              <a:t>grokada</a:t>
            </a:r>
            <a:r>
              <a:rPr lang="en-US" dirty="0"/>
              <a:t>]. </a:t>
            </a:r>
          </a:p>
          <a:p>
            <a:r>
              <a:rPr lang="en-US" dirty="0"/>
              <a:t>The Python </a:t>
            </a:r>
            <a:r>
              <a:rPr lang="en-US" b="1" dirty="0"/>
              <a:t>Traits </a:t>
            </a:r>
            <a:r>
              <a:rPr lang="en-US" dirty="0"/>
              <a:t>package also uses the Adapter pattern for transforming an object that does not implement of a specific interface (or set of interfaces) to an object that does [j.mp/</a:t>
            </a:r>
            <a:r>
              <a:rPr lang="en-US" dirty="0" err="1"/>
              <a:t>pytraitsad</a:t>
            </a:r>
            <a:r>
              <a:rPr lang="en-US" dirty="0"/>
              <a:t>].</a:t>
            </a:r>
            <a:endParaRPr lang="en-IN" dirty="0"/>
          </a:p>
        </p:txBody>
      </p:sp>
      <p:sp>
        <p:nvSpPr>
          <p:cNvPr id="3" name="Title 2"/>
          <p:cNvSpPr>
            <a:spLocks noGrp="1"/>
          </p:cNvSpPr>
          <p:nvPr>
            <p:ph type="title"/>
          </p:nvPr>
        </p:nvSpPr>
        <p:spPr/>
        <p:txBody>
          <a:bodyPr/>
          <a:lstStyle/>
          <a:p>
            <a:r>
              <a:rPr lang="en-IN" dirty="0"/>
              <a:t>Adapter Pattern A real-life example </a:t>
            </a:r>
          </a:p>
        </p:txBody>
      </p:sp>
    </p:spTree>
    <p:extLst>
      <p:ext uri="{BB962C8B-B14F-4D97-AF65-F5344CB8AC3E}">
        <p14:creationId xmlns:p14="http://schemas.microsoft.com/office/powerpoint/2010/main" val="1269485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Content Placeholder 2">
            <a:extLst>
              <a:ext uri="{FF2B5EF4-FFF2-40B4-BE49-F238E27FC236}">
                <a16:creationId xmlns:a16="http://schemas.microsoft.com/office/drawing/2014/main" id="{B7B18EC4-A9C0-5EA1-AD62-1A1429B283FC}"/>
              </a:ext>
            </a:extLst>
          </p:cNvPr>
          <p:cNvSpPr>
            <a:spLocks noGrp="1" noChangeArrowheads="1"/>
          </p:cNvSpPr>
          <p:nvPr>
            <p:ph sz="quarter" idx="12"/>
          </p:nvPr>
        </p:nvSpPr>
        <p:spPr/>
        <p:txBody>
          <a:bodyPr/>
          <a:lstStyle/>
          <a:p>
            <a:r>
              <a:rPr lang="en-US" altLang="en-US">
                <a:ea typeface="ＭＳ Ｐゴシック" panose="020B0600070205080204" pitchFamily="34" charset="-128"/>
              </a:rPr>
              <a:t>Python variables do not have to be explicitly declared to reserve memory space.</a:t>
            </a:r>
          </a:p>
          <a:p>
            <a:r>
              <a:rPr lang="en-US" altLang="en-US">
                <a:ea typeface="ＭＳ Ｐゴシック" panose="020B0600070205080204" pitchFamily="34" charset="-128"/>
              </a:rPr>
              <a:t>The declaration happens automatically when you assign a value to a variable.</a:t>
            </a:r>
          </a:p>
          <a:p>
            <a:r>
              <a:rPr lang="en-US" altLang="en-US">
                <a:ea typeface="ＭＳ Ｐゴシック" panose="020B0600070205080204" pitchFamily="34" charset="-128"/>
              </a:rPr>
              <a:t> The equal sign (=) is used to assign values to variables.</a:t>
            </a:r>
          </a:p>
          <a:p>
            <a:r>
              <a:rPr lang="en-US" altLang="en-US">
                <a:ea typeface="ＭＳ Ｐゴシック" panose="020B0600070205080204" pitchFamily="34" charset="-128"/>
              </a:rPr>
              <a:t>The operand to the left of the = operator is the name of the variable, and the operand to the right of the = operator is the value stored in the variable. </a:t>
            </a:r>
          </a:p>
          <a:p>
            <a:endParaRPr lang="en-US" altLang="en-US">
              <a:ea typeface="ＭＳ Ｐゴシック" panose="020B0600070205080204" pitchFamily="34" charset="-128"/>
            </a:endParaRPr>
          </a:p>
        </p:txBody>
      </p:sp>
      <p:sp>
        <p:nvSpPr>
          <p:cNvPr id="68610" name="Title 1">
            <a:extLst>
              <a:ext uri="{FF2B5EF4-FFF2-40B4-BE49-F238E27FC236}">
                <a16:creationId xmlns:a16="http://schemas.microsoft.com/office/drawing/2014/main" id="{D24C3A9F-A38A-B8A0-9A40-0A2AF9E6530F}"/>
              </a:ext>
            </a:extLst>
          </p:cNvPr>
          <p:cNvSpPr>
            <a:spLocks noGrp="1" noChangeArrowheads="1"/>
          </p:cNvSpPr>
          <p:nvPr>
            <p:ph type="title"/>
          </p:nvPr>
        </p:nvSpPr>
        <p:spPr/>
        <p:txBody>
          <a:bodyPr/>
          <a:lstStyle/>
          <a:p>
            <a:r>
              <a:rPr lang="en-US" altLang="en-US" b="1">
                <a:ea typeface="ＭＳ Ｐゴシック" panose="020B0600070205080204" pitchFamily="34" charset="-128"/>
              </a:rPr>
              <a:t>Assigning Values to Variables</a:t>
            </a:r>
            <a:endParaRPr lang="en-US" altLang="en-US">
              <a:ea typeface="ＭＳ Ｐゴシック" panose="020B0600070205080204" pitchFamily="34" charset="-128"/>
            </a:endParaRPr>
          </a:p>
        </p:txBody>
      </p:sp>
      <p:sp>
        <p:nvSpPr>
          <p:cNvPr id="68612" name="Footer Placeholder 3">
            <a:extLst>
              <a:ext uri="{FF2B5EF4-FFF2-40B4-BE49-F238E27FC236}">
                <a16:creationId xmlns:a16="http://schemas.microsoft.com/office/drawing/2014/main" id="{8046C327-E0E5-6875-39BE-08154555536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68613" name="Slide Number Placeholder 4">
            <a:extLst>
              <a:ext uri="{FF2B5EF4-FFF2-40B4-BE49-F238E27FC236}">
                <a16:creationId xmlns:a16="http://schemas.microsoft.com/office/drawing/2014/main" id="{0B66DE4D-AF33-C285-D0BE-5779B22EF39B}"/>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96B480C-D8FC-4052-BFB0-CA0D7B905D90}" type="slidenum">
              <a:rPr lang="en-US" altLang="en-US" sz="1400"/>
              <a:pPr>
                <a:spcBef>
                  <a:spcPct val="0"/>
                </a:spcBef>
                <a:buFontTx/>
                <a:buNone/>
              </a:pPr>
              <a:t>46</a:t>
            </a:fld>
            <a:endParaRPr lang="en-US" altLang="en-US" sz="1400" dirty="0"/>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a:t>
            </a:r>
            <a:r>
              <a:rPr lang="en-US" b="1" dirty="0"/>
              <a:t>Decorator </a:t>
            </a:r>
            <a:r>
              <a:rPr lang="en-US" dirty="0"/>
              <a:t>pattern can add responsibilities to an object dynamically, and in a transparent manner.</a:t>
            </a:r>
          </a:p>
          <a:p>
            <a:r>
              <a:rPr lang="en-US" dirty="0"/>
              <a:t>This defines additional responsibilities for an object at runtime or dynamically. We add certain attributes to objects with an interface.</a:t>
            </a:r>
          </a:p>
          <a:p>
            <a:r>
              <a:rPr lang="en-US" dirty="0"/>
              <a:t>Real examples of such extensions are: adding a silencer to a gun, using different camera lenses (in cameras with removable lenses), and so on. </a:t>
            </a:r>
          </a:p>
          <a:p>
            <a:r>
              <a:rPr lang="en-US" dirty="0"/>
              <a:t>The Decorator pattern shines when used for implementing </a:t>
            </a:r>
            <a:r>
              <a:rPr lang="en-US" b="1" dirty="0"/>
              <a:t>cross-cutting concerns </a:t>
            </a:r>
            <a:endParaRPr lang="en-IN" dirty="0"/>
          </a:p>
        </p:txBody>
      </p:sp>
      <p:sp>
        <p:nvSpPr>
          <p:cNvPr id="3" name="Title 2"/>
          <p:cNvSpPr>
            <a:spLocks noGrp="1"/>
          </p:cNvSpPr>
          <p:nvPr>
            <p:ph type="title"/>
          </p:nvPr>
        </p:nvSpPr>
        <p:spPr/>
        <p:txBody>
          <a:bodyPr/>
          <a:lstStyle/>
          <a:p>
            <a:r>
              <a:rPr lang="en-IN" b="0" dirty="0"/>
              <a:t>The Decorator Pattern</a:t>
            </a:r>
            <a:endParaRPr lang="en-IN" dirty="0"/>
          </a:p>
        </p:txBody>
      </p:sp>
    </p:spTree>
    <p:extLst>
      <p:ext uri="{BB962C8B-B14F-4D97-AF65-F5344CB8AC3E}">
        <p14:creationId xmlns:p14="http://schemas.microsoft.com/office/powerpoint/2010/main" val="424747521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a:t>Data validation </a:t>
            </a:r>
          </a:p>
          <a:p>
            <a:r>
              <a:rPr lang="en-US" dirty="0"/>
              <a:t>Transaction processing (A transaction in this case is similar to a database transaction, in the sense that either all steps should be completed successfully, or the transaction should fail.) </a:t>
            </a:r>
          </a:p>
          <a:p>
            <a:r>
              <a:rPr lang="en-IN" dirty="0"/>
              <a:t>Caching </a:t>
            </a:r>
          </a:p>
          <a:p>
            <a:r>
              <a:rPr lang="en-IN" dirty="0"/>
              <a:t>Logging </a:t>
            </a:r>
          </a:p>
          <a:p>
            <a:r>
              <a:rPr lang="en-IN" dirty="0"/>
              <a:t>Monitoring </a:t>
            </a:r>
          </a:p>
          <a:p>
            <a:r>
              <a:rPr lang="en-IN" dirty="0"/>
              <a:t>Debugging </a:t>
            </a:r>
          </a:p>
          <a:p>
            <a:r>
              <a:rPr lang="en-IN" dirty="0"/>
              <a:t>Business rules </a:t>
            </a:r>
          </a:p>
          <a:p>
            <a:r>
              <a:rPr lang="en-IN" dirty="0"/>
              <a:t>Compression </a:t>
            </a:r>
          </a:p>
          <a:p>
            <a:r>
              <a:rPr lang="en-IN" dirty="0"/>
              <a:t>Encryption </a:t>
            </a:r>
          </a:p>
        </p:txBody>
      </p:sp>
      <p:sp>
        <p:nvSpPr>
          <p:cNvPr id="3" name="Title 2"/>
          <p:cNvSpPr>
            <a:spLocks noGrp="1"/>
          </p:cNvSpPr>
          <p:nvPr>
            <p:ph type="title"/>
          </p:nvPr>
        </p:nvSpPr>
        <p:spPr/>
        <p:txBody>
          <a:bodyPr/>
          <a:lstStyle/>
          <a:p>
            <a:r>
              <a:rPr lang="en-IN" b="0" dirty="0"/>
              <a:t>The Decorator Pattern</a:t>
            </a:r>
            <a:endParaRPr lang="en-IN" dirty="0"/>
          </a:p>
        </p:txBody>
      </p:sp>
    </p:spTree>
    <p:extLst>
      <p:ext uri="{BB962C8B-B14F-4D97-AF65-F5344CB8AC3E}">
        <p14:creationId xmlns:p14="http://schemas.microsoft.com/office/powerpoint/2010/main" val="16579309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The Decorator Pattern</a:t>
            </a:r>
            <a:endParaRPr lang="en-IN" dirty="0"/>
          </a:p>
        </p:txBody>
      </p:sp>
      <p:pic>
        <p:nvPicPr>
          <p:cNvPr id="8" name="Picture 7"/>
          <p:cNvPicPr>
            <a:picLocks noChangeAspect="1"/>
          </p:cNvPicPr>
          <p:nvPr/>
        </p:nvPicPr>
        <p:blipFill>
          <a:blip r:embed="rId2"/>
          <a:stretch>
            <a:fillRect/>
          </a:stretch>
        </p:blipFill>
        <p:spPr>
          <a:xfrm>
            <a:off x="1600200" y="1752601"/>
            <a:ext cx="4798801" cy="4267200"/>
          </a:xfrm>
          <a:prstGeom prst="rect">
            <a:avLst/>
          </a:prstGeom>
        </p:spPr>
      </p:pic>
    </p:spTree>
    <p:extLst>
      <p:ext uri="{BB962C8B-B14F-4D97-AF65-F5344CB8AC3E}">
        <p14:creationId xmlns:p14="http://schemas.microsoft.com/office/powerpoint/2010/main" val="73762410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Django framework uses decorators to a great extent. An example is the View decorator. Django's </a:t>
            </a:r>
            <a:r>
              <a:rPr lang="en-US" b="1" dirty="0"/>
              <a:t>View </a:t>
            </a:r>
            <a:r>
              <a:rPr lang="en-US" dirty="0"/>
              <a:t>decorators can be used for [j.mp/</a:t>
            </a:r>
            <a:r>
              <a:rPr lang="en-US" dirty="0" err="1"/>
              <a:t>djangodec</a:t>
            </a:r>
            <a:r>
              <a:rPr lang="en-US" dirty="0"/>
              <a:t>]: </a:t>
            </a:r>
          </a:p>
          <a:p>
            <a:r>
              <a:rPr lang="en-US" dirty="0"/>
              <a:t>Restricting access to views based on the HTTP request </a:t>
            </a:r>
          </a:p>
          <a:p>
            <a:r>
              <a:rPr lang="en-US" dirty="0"/>
              <a:t>Controlling the caching behavior on specific views </a:t>
            </a:r>
          </a:p>
          <a:p>
            <a:r>
              <a:rPr lang="en-US" dirty="0"/>
              <a:t>Controlling compression on a per-view basis </a:t>
            </a:r>
          </a:p>
          <a:p>
            <a:r>
              <a:rPr lang="en-US" dirty="0"/>
              <a:t>Controlling caching based on specific HTTP request headers </a:t>
            </a:r>
          </a:p>
          <a:p>
            <a:endParaRPr lang="en-IN" dirty="0"/>
          </a:p>
        </p:txBody>
      </p:sp>
      <p:sp>
        <p:nvSpPr>
          <p:cNvPr id="3" name="Title 2"/>
          <p:cNvSpPr>
            <a:spLocks noGrp="1"/>
          </p:cNvSpPr>
          <p:nvPr>
            <p:ph type="title"/>
          </p:nvPr>
        </p:nvSpPr>
        <p:spPr/>
        <p:txBody>
          <a:bodyPr/>
          <a:lstStyle/>
          <a:p>
            <a:r>
              <a:rPr lang="en-IN" b="0" dirty="0"/>
              <a:t>The Decorator Pattern</a:t>
            </a:r>
            <a:endParaRPr lang="en-IN" dirty="0"/>
          </a:p>
        </p:txBody>
      </p:sp>
    </p:spTree>
    <p:extLst>
      <p:ext uri="{BB962C8B-B14F-4D97-AF65-F5344CB8AC3E}">
        <p14:creationId xmlns:p14="http://schemas.microsoft.com/office/powerpoint/2010/main" val="380542035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a:t>
            </a:r>
            <a:r>
              <a:rPr lang="en-US" dirty="0" err="1"/>
              <a:t>Grok</a:t>
            </a:r>
            <a:r>
              <a:rPr lang="en-US" dirty="0"/>
              <a:t> framework also uses decorators for achieving different goals such as [j.mp/</a:t>
            </a:r>
            <a:r>
              <a:rPr lang="en-US" dirty="0" err="1"/>
              <a:t>grokdeco</a:t>
            </a:r>
            <a:r>
              <a:rPr lang="en-US" dirty="0"/>
              <a:t>]: </a:t>
            </a:r>
          </a:p>
          <a:p>
            <a:r>
              <a:rPr lang="en-US" dirty="0"/>
              <a:t>Registering a function as an event subscriber </a:t>
            </a:r>
          </a:p>
          <a:p>
            <a:r>
              <a:rPr lang="en-US" dirty="0"/>
              <a:t>Protecting a method with a specific permission </a:t>
            </a:r>
          </a:p>
          <a:p>
            <a:r>
              <a:rPr lang="en-IN" dirty="0"/>
              <a:t>Implementing the Adapter pattern </a:t>
            </a:r>
          </a:p>
          <a:p>
            <a:endParaRPr lang="en-IN" dirty="0"/>
          </a:p>
        </p:txBody>
      </p:sp>
      <p:sp>
        <p:nvSpPr>
          <p:cNvPr id="3" name="Title 2"/>
          <p:cNvSpPr>
            <a:spLocks noGrp="1"/>
          </p:cNvSpPr>
          <p:nvPr>
            <p:ph type="title"/>
          </p:nvPr>
        </p:nvSpPr>
        <p:spPr/>
        <p:txBody>
          <a:bodyPr/>
          <a:lstStyle/>
          <a:p>
            <a:r>
              <a:rPr lang="en-IN" b="0" dirty="0"/>
              <a:t>The Decorator Pattern</a:t>
            </a:r>
            <a:endParaRPr lang="en-IN" dirty="0"/>
          </a:p>
        </p:txBody>
      </p:sp>
    </p:spTree>
    <p:extLst>
      <p:ext uri="{BB962C8B-B14F-4D97-AF65-F5344CB8AC3E}">
        <p14:creationId xmlns:p14="http://schemas.microsoft.com/office/powerpoint/2010/main" val="2624026040"/>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Flyweight design pattern is a technique used to minimize memory usage and improve performance by introducing data sharing between similar objects.</a:t>
            </a:r>
          </a:p>
          <a:p>
            <a:r>
              <a:rPr lang="en-US" dirty="0"/>
              <a:t>A </a:t>
            </a:r>
            <a:r>
              <a:rPr lang="en-US" b="1" dirty="0"/>
              <a:t>Flyweight </a:t>
            </a:r>
            <a:r>
              <a:rPr lang="en-US" dirty="0"/>
              <a:t>is a shared object that contains state-independent, immutable (also known as intrinsic) data.</a:t>
            </a:r>
          </a:p>
          <a:p>
            <a:r>
              <a:rPr lang="en-US" dirty="0"/>
              <a:t>The state-dependent, mutable (also known as extrinsic) data should not be part of Flyweight because this is information that cannot be shared since it differs per object.  </a:t>
            </a:r>
            <a:endParaRPr lang="en-IN" dirty="0"/>
          </a:p>
        </p:txBody>
      </p:sp>
      <p:sp>
        <p:nvSpPr>
          <p:cNvPr id="3" name="Title 2"/>
          <p:cNvSpPr>
            <a:spLocks noGrp="1"/>
          </p:cNvSpPr>
          <p:nvPr>
            <p:ph type="title"/>
          </p:nvPr>
        </p:nvSpPr>
        <p:spPr/>
        <p:txBody>
          <a:bodyPr/>
          <a:lstStyle/>
          <a:p>
            <a:r>
              <a:rPr lang="en-IN" b="0" dirty="0"/>
              <a:t>The Flyweight Pattern</a:t>
            </a:r>
            <a:endParaRPr lang="en-IN" dirty="0"/>
          </a:p>
        </p:txBody>
      </p:sp>
    </p:spTree>
    <p:extLst>
      <p:ext uri="{BB962C8B-B14F-4D97-AF65-F5344CB8AC3E}">
        <p14:creationId xmlns:p14="http://schemas.microsoft.com/office/powerpoint/2010/main" val="3279868453"/>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We can think of Flyweight as caching in real life. For example, many bookstores have dedicated shelves with the newest and most popular publications.</a:t>
            </a:r>
          </a:p>
          <a:p>
            <a:r>
              <a:rPr lang="en-US" dirty="0"/>
              <a:t>This is a cache. First, you can take a look at the dedicated shelves for the book you are looking for, and if you cannot find it, you can ask the librarian to assist you. </a:t>
            </a:r>
            <a:endParaRPr lang="en-IN" dirty="0"/>
          </a:p>
        </p:txBody>
      </p:sp>
      <p:sp>
        <p:nvSpPr>
          <p:cNvPr id="3" name="Title 2"/>
          <p:cNvSpPr>
            <a:spLocks noGrp="1"/>
          </p:cNvSpPr>
          <p:nvPr>
            <p:ph type="title"/>
          </p:nvPr>
        </p:nvSpPr>
        <p:spPr/>
        <p:txBody>
          <a:bodyPr/>
          <a:lstStyle/>
          <a:p>
            <a:r>
              <a:rPr lang="en-IN" b="0" dirty="0"/>
              <a:t>The Flyweight Pattern</a:t>
            </a:r>
            <a:endParaRPr lang="en-IN" dirty="0"/>
          </a:p>
        </p:txBody>
      </p:sp>
    </p:spTree>
    <p:extLst>
      <p:ext uri="{BB962C8B-B14F-4D97-AF65-F5344CB8AC3E}">
        <p14:creationId xmlns:p14="http://schemas.microsoft.com/office/powerpoint/2010/main" val="1856845433"/>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Memoization</a:t>
            </a:r>
            <a:r>
              <a:rPr lang="en-US" dirty="0"/>
              <a:t> is an optimization technique that uses a cache to avoid </a:t>
            </a:r>
            <a:r>
              <a:rPr lang="en-US" dirty="0" err="1"/>
              <a:t>recomputing</a:t>
            </a:r>
            <a:r>
              <a:rPr lang="en-US" dirty="0"/>
              <a:t> results that were already computed in an earlier execution step.</a:t>
            </a:r>
          </a:p>
          <a:p>
            <a:r>
              <a:rPr lang="en-US" dirty="0" err="1"/>
              <a:t>Memoization</a:t>
            </a:r>
            <a:r>
              <a:rPr lang="en-US" dirty="0"/>
              <a:t> does not focus on a specific programming paradigm such as </a:t>
            </a:r>
            <a:r>
              <a:rPr lang="en-US" b="1" dirty="0"/>
              <a:t>object-oriented programming </a:t>
            </a:r>
            <a:r>
              <a:rPr lang="en-US" dirty="0"/>
              <a:t>(</a:t>
            </a:r>
            <a:r>
              <a:rPr lang="en-US" b="1" dirty="0"/>
              <a:t>OOP</a:t>
            </a:r>
            <a:r>
              <a:rPr lang="en-US" dirty="0"/>
              <a:t>).</a:t>
            </a:r>
          </a:p>
          <a:p>
            <a:r>
              <a:rPr lang="en-US" dirty="0"/>
              <a:t>In Python, </a:t>
            </a:r>
            <a:r>
              <a:rPr lang="en-US" dirty="0" err="1"/>
              <a:t>memoization</a:t>
            </a:r>
            <a:r>
              <a:rPr lang="en-US" dirty="0"/>
              <a:t> can be applied on both methods and simple functions.</a:t>
            </a:r>
          </a:p>
          <a:p>
            <a:r>
              <a:rPr lang="en-US" dirty="0"/>
              <a:t>Flyweight is an OOP-specific optimization design pattern that focuses on sharing object data. </a:t>
            </a:r>
            <a:endParaRPr lang="en-IN" dirty="0"/>
          </a:p>
        </p:txBody>
      </p:sp>
      <p:sp>
        <p:nvSpPr>
          <p:cNvPr id="3" name="Title 2"/>
          <p:cNvSpPr>
            <a:spLocks noGrp="1"/>
          </p:cNvSpPr>
          <p:nvPr>
            <p:ph type="title"/>
          </p:nvPr>
        </p:nvSpPr>
        <p:spPr/>
        <p:txBody>
          <a:bodyPr/>
          <a:lstStyle/>
          <a:p>
            <a:r>
              <a:rPr lang="en-IN" b="0" dirty="0"/>
              <a:t>The Flyweight Pattern</a:t>
            </a:r>
            <a:endParaRPr lang="en-IN" dirty="0"/>
          </a:p>
        </p:txBody>
      </p:sp>
    </p:spTree>
    <p:extLst>
      <p:ext uri="{BB962C8B-B14F-4D97-AF65-F5344CB8AC3E}">
        <p14:creationId xmlns:p14="http://schemas.microsoft.com/office/powerpoint/2010/main" val="4133389923"/>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One of the design principles related to software engineering is the </a:t>
            </a:r>
            <a:r>
              <a:rPr lang="en-US" b="1" dirty="0"/>
              <a:t>Separation of Concerns </a:t>
            </a:r>
            <a:r>
              <a:rPr lang="en-US" dirty="0"/>
              <a:t>(</a:t>
            </a:r>
            <a:r>
              <a:rPr lang="en-US" b="1" dirty="0" err="1"/>
              <a:t>SoC</a:t>
            </a:r>
            <a:r>
              <a:rPr lang="en-US" dirty="0"/>
              <a:t>) principle.</a:t>
            </a:r>
          </a:p>
          <a:p>
            <a:r>
              <a:rPr lang="en-US" dirty="0"/>
              <a:t>The idea behind the </a:t>
            </a:r>
            <a:r>
              <a:rPr lang="en-US" dirty="0" err="1"/>
              <a:t>SoC</a:t>
            </a:r>
            <a:r>
              <a:rPr lang="en-US" dirty="0"/>
              <a:t> principle is to split an application into distinct sections, where each section addresses a separate concern. </a:t>
            </a:r>
          </a:p>
          <a:p>
            <a:r>
              <a:rPr lang="en-US" dirty="0"/>
              <a:t>The </a:t>
            </a:r>
            <a:r>
              <a:rPr lang="en-US" b="1" dirty="0"/>
              <a:t>Model-View-Controller </a:t>
            </a:r>
            <a:r>
              <a:rPr lang="en-US" dirty="0"/>
              <a:t>(</a:t>
            </a:r>
            <a:r>
              <a:rPr lang="en-US" b="1" dirty="0"/>
              <a:t>MVC</a:t>
            </a:r>
            <a:r>
              <a:rPr lang="en-US" dirty="0"/>
              <a:t>) pattern is nothing more than the </a:t>
            </a:r>
            <a:r>
              <a:rPr lang="en-US" dirty="0" err="1"/>
              <a:t>SoC</a:t>
            </a:r>
            <a:r>
              <a:rPr lang="en-US" dirty="0"/>
              <a:t> principle applied to OOP. </a:t>
            </a:r>
          </a:p>
          <a:p>
            <a:r>
              <a:rPr lang="en-US" dirty="0"/>
              <a:t>The name of the pattern comes from the three main components used to split a software application: the model, the view, and the controller.</a:t>
            </a:r>
          </a:p>
          <a:p>
            <a:r>
              <a:rPr lang="en-US" dirty="0"/>
              <a:t>MVC is considered an architectural pattern rather than a design pattern </a:t>
            </a:r>
            <a:endParaRPr lang="en-IN" dirty="0"/>
          </a:p>
        </p:txBody>
      </p:sp>
      <p:sp>
        <p:nvSpPr>
          <p:cNvPr id="3" name="Title 2"/>
          <p:cNvSpPr>
            <a:spLocks noGrp="1"/>
          </p:cNvSpPr>
          <p:nvPr>
            <p:ph type="title"/>
          </p:nvPr>
        </p:nvSpPr>
        <p:spPr/>
        <p:txBody>
          <a:bodyPr/>
          <a:lstStyle/>
          <a:p>
            <a:r>
              <a:rPr lang="en-IN" b="0" dirty="0"/>
              <a:t>The Model-View-Controller Pattern</a:t>
            </a:r>
            <a:endParaRPr lang="en-IN" dirty="0"/>
          </a:p>
        </p:txBody>
      </p:sp>
    </p:spTree>
    <p:extLst>
      <p:ext uri="{BB962C8B-B14F-4D97-AF65-F5344CB8AC3E}">
        <p14:creationId xmlns:p14="http://schemas.microsoft.com/office/powerpoint/2010/main" val="1270017973"/>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The difference between an architectural and a design pattern is that the former has a broader scope than the latter. </a:t>
            </a:r>
          </a:p>
          <a:p>
            <a:r>
              <a:rPr lang="en-US" dirty="0"/>
              <a:t>A typical use of an application that uses MVC after the initial screen is rendered to the user is as follows: </a:t>
            </a:r>
          </a:p>
          <a:p>
            <a:r>
              <a:rPr lang="en-US" dirty="0"/>
              <a:t>The user triggers a view by clicking (typing, touching, and so on) a button </a:t>
            </a:r>
          </a:p>
          <a:p>
            <a:r>
              <a:rPr lang="en-US" dirty="0"/>
              <a:t>The view informs the controller about the user's action </a:t>
            </a:r>
          </a:p>
          <a:p>
            <a:r>
              <a:rPr lang="en-US" dirty="0"/>
              <a:t>The controller processes user input and interacts with the model </a:t>
            </a:r>
          </a:p>
          <a:p>
            <a:r>
              <a:rPr lang="en-US" dirty="0"/>
              <a:t>The model performs all the necessary validation and state changes, and informs the controller about what should be done </a:t>
            </a:r>
          </a:p>
          <a:p>
            <a:r>
              <a:rPr lang="en-US" dirty="0"/>
              <a:t>The controller instructs the view to update and display the output appropriately, following the instructions given by the model </a:t>
            </a:r>
          </a:p>
          <a:p>
            <a:endParaRPr lang="en-IN" dirty="0"/>
          </a:p>
        </p:txBody>
      </p:sp>
      <p:sp>
        <p:nvSpPr>
          <p:cNvPr id="3" name="Title 2"/>
          <p:cNvSpPr>
            <a:spLocks noGrp="1"/>
          </p:cNvSpPr>
          <p:nvPr>
            <p:ph type="title"/>
          </p:nvPr>
        </p:nvSpPr>
        <p:spPr/>
        <p:txBody>
          <a:bodyPr/>
          <a:lstStyle/>
          <a:p>
            <a:r>
              <a:rPr lang="en-IN" b="0" dirty="0"/>
              <a:t>The Model-View-Controller Pattern</a:t>
            </a:r>
            <a:endParaRPr lang="en-IN" dirty="0"/>
          </a:p>
        </p:txBody>
      </p:sp>
    </p:spTree>
    <p:extLst>
      <p:ext uri="{BB962C8B-B14F-4D97-AF65-F5344CB8AC3E}">
        <p14:creationId xmlns:p14="http://schemas.microsoft.com/office/powerpoint/2010/main" val="3166716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Content Placeholder 2">
            <a:extLst>
              <a:ext uri="{FF2B5EF4-FFF2-40B4-BE49-F238E27FC236}">
                <a16:creationId xmlns:a16="http://schemas.microsoft.com/office/drawing/2014/main" id="{E2C6F7B7-920F-0C37-4C07-411FC3B1A5D1}"/>
              </a:ext>
            </a:extLst>
          </p:cNvPr>
          <p:cNvSpPr>
            <a:spLocks noGrp="1" noChangeArrowheads="1"/>
          </p:cNvSpPr>
          <p:nvPr>
            <p:ph sz="quarter" idx="12"/>
          </p:nvPr>
        </p:nvSpPr>
        <p:spPr/>
        <p:txBody>
          <a:bodyPr/>
          <a:lstStyle/>
          <a:p>
            <a:pPr>
              <a:buFontTx/>
              <a:buNone/>
            </a:pPr>
            <a:r>
              <a:rPr lang="en-US" altLang="en-US">
                <a:ea typeface="ＭＳ Ｐゴシック" panose="020B0600070205080204" pitchFamily="34" charset="-128"/>
              </a:rPr>
              <a:t>#!/usr/bin/python </a:t>
            </a:r>
          </a:p>
          <a:p>
            <a:pPr>
              <a:buFontTx/>
              <a:buNone/>
            </a:pPr>
            <a:r>
              <a:rPr lang="en-US" altLang="en-US">
                <a:ea typeface="ＭＳ Ｐゴシック" panose="020B0600070205080204" pitchFamily="34" charset="-128"/>
              </a:rPr>
              <a:t>counter = 100 # An integer assignment</a:t>
            </a:r>
          </a:p>
          <a:p>
            <a:pPr>
              <a:buFontTx/>
              <a:buNone/>
            </a:pPr>
            <a:r>
              <a:rPr lang="en-US" altLang="en-US">
                <a:ea typeface="ＭＳ Ｐゴシック" panose="020B0600070205080204" pitchFamily="34" charset="-128"/>
              </a:rPr>
              <a:t> miles = 1000.0 # A floating point </a:t>
            </a:r>
          </a:p>
          <a:p>
            <a:pPr>
              <a:buFontTx/>
              <a:buNone/>
            </a:pPr>
            <a:r>
              <a:rPr lang="en-US" altLang="en-US">
                <a:ea typeface="ＭＳ Ｐゴシック" panose="020B0600070205080204" pitchFamily="34" charset="-128"/>
              </a:rPr>
              <a:t>name = "John" # A string </a:t>
            </a:r>
          </a:p>
          <a:p>
            <a:pPr>
              <a:buFontTx/>
              <a:buNone/>
            </a:pPr>
            <a:r>
              <a:rPr lang="en-US" altLang="en-US">
                <a:ea typeface="ＭＳ Ｐゴシック" panose="020B0600070205080204" pitchFamily="34" charset="-128"/>
              </a:rPr>
              <a:t>print counter</a:t>
            </a:r>
          </a:p>
          <a:p>
            <a:pPr>
              <a:buFontTx/>
              <a:buNone/>
            </a:pPr>
            <a:r>
              <a:rPr lang="en-US" altLang="en-US">
                <a:ea typeface="ＭＳ Ｐゴシック" panose="020B0600070205080204" pitchFamily="34" charset="-128"/>
              </a:rPr>
              <a:t> print miles</a:t>
            </a:r>
          </a:p>
          <a:p>
            <a:pPr>
              <a:buFontTx/>
              <a:buNone/>
            </a:pPr>
            <a:r>
              <a:rPr lang="en-US" altLang="en-US">
                <a:ea typeface="ＭＳ Ｐゴシック" panose="020B0600070205080204" pitchFamily="34" charset="-128"/>
              </a:rPr>
              <a:t> print name</a:t>
            </a:r>
          </a:p>
        </p:txBody>
      </p:sp>
      <p:sp>
        <p:nvSpPr>
          <p:cNvPr id="69634" name="Title 1">
            <a:extLst>
              <a:ext uri="{FF2B5EF4-FFF2-40B4-BE49-F238E27FC236}">
                <a16:creationId xmlns:a16="http://schemas.microsoft.com/office/drawing/2014/main" id="{8622815A-F2BD-C627-3CA8-F7BEFDF04717}"/>
              </a:ext>
            </a:extLst>
          </p:cNvPr>
          <p:cNvSpPr>
            <a:spLocks noGrp="1" noChangeArrowheads="1"/>
          </p:cNvSpPr>
          <p:nvPr>
            <p:ph type="title"/>
          </p:nvPr>
        </p:nvSpPr>
        <p:spPr/>
        <p:txBody>
          <a:bodyPr/>
          <a:lstStyle/>
          <a:p>
            <a:r>
              <a:rPr lang="en-US" altLang="en-US" b="1">
                <a:ea typeface="ＭＳ Ｐゴシック" panose="020B0600070205080204" pitchFamily="34" charset="-128"/>
              </a:rPr>
              <a:t>Assigning Values to Variables</a:t>
            </a:r>
            <a:endParaRPr lang="en-US" altLang="en-US">
              <a:ea typeface="ＭＳ Ｐゴシック" panose="020B0600070205080204" pitchFamily="34" charset="-128"/>
            </a:endParaRPr>
          </a:p>
        </p:txBody>
      </p:sp>
      <p:sp>
        <p:nvSpPr>
          <p:cNvPr id="69636" name="Footer Placeholder 3">
            <a:extLst>
              <a:ext uri="{FF2B5EF4-FFF2-40B4-BE49-F238E27FC236}">
                <a16:creationId xmlns:a16="http://schemas.microsoft.com/office/drawing/2014/main" id="{B223AD09-3F94-16C7-A7C8-07BC18AEB627}"/>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69637" name="Slide Number Placeholder 4">
            <a:extLst>
              <a:ext uri="{FF2B5EF4-FFF2-40B4-BE49-F238E27FC236}">
                <a16:creationId xmlns:a16="http://schemas.microsoft.com/office/drawing/2014/main" id="{6F3C5609-6380-7E0D-9983-C53642871E77}"/>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59EBE91-076F-435C-80CB-B0816488E6C9}" type="slidenum">
              <a:rPr lang="en-US" altLang="en-US" sz="1400"/>
              <a:pPr>
                <a:spcBef>
                  <a:spcPct val="0"/>
                </a:spcBef>
                <a:buFontTx/>
                <a:buNone/>
              </a:pPr>
              <a:t>47</a:t>
            </a:fld>
            <a:endParaRPr lang="en-US" altLang="en-US" sz="1400"/>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a:t>
            </a:r>
            <a:r>
              <a:rPr lang="en-US" b="1" dirty="0"/>
              <a:t>web2py </a:t>
            </a:r>
            <a:r>
              <a:rPr lang="en-US" dirty="0"/>
              <a:t>web framework [j.mp/</a:t>
            </a:r>
            <a:r>
              <a:rPr lang="en-US" dirty="0" err="1"/>
              <a:t>webtopy</a:t>
            </a:r>
            <a:r>
              <a:rPr lang="en-US" dirty="0"/>
              <a:t>] is a lightweight Python framework that embraces the MVC pattern</a:t>
            </a:r>
          </a:p>
          <a:p>
            <a:r>
              <a:rPr lang="en-US" dirty="0"/>
              <a:t>Django is also an MVC framework, although it uses different naming conventions. The controller is called view, and the view is called template. Django uses the name </a:t>
            </a:r>
            <a:r>
              <a:rPr lang="en-US" b="1" dirty="0"/>
              <a:t>Model-Template-View </a:t>
            </a:r>
            <a:r>
              <a:rPr lang="en-US" dirty="0"/>
              <a:t>(</a:t>
            </a:r>
            <a:r>
              <a:rPr lang="en-US" b="1" dirty="0"/>
              <a:t>MTV</a:t>
            </a:r>
            <a:r>
              <a:rPr lang="en-US" dirty="0"/>
              <a:t>). </a:t>
            </a:r>
          </a:p>
          <a:p>
            <a:endParaRPr lang="en-IN" dirty="0"/>
          </a:p>
        </p:txBody>
      </p:sp>
      <p:sp>
        <p:nvSpPr>
          <p:cNvPr id="3" name="Title 2"/>
          <p:cNvSpPr>
            <a:spLocks noGrp="1"/>
          </p:cNvSpPr>
          <p:nvPr>
            <p:ph type="title"/>
          </p:nvPr>
        </p:nvSpPr>
        <p:spPr/>
        <p:txBody>
          <a:bodyPr/>
          <a:lstStyle/>
          <a:p>
            <a:r>
              <a:rPr lang="en-IN" b="0" dirty="0"/>
              <a:t>The Model-View-Controller Pattern</a:t>
            </a:r>
            <a:endParaRPr lang="en-IN" dirty="0"/>
          </a:p>
        </p:txBody>
      </p:sp>
    </p:spTree>
    <p:extLst>
      <p:ext uri="{BB962C8B-B14F-4D97-AF65-F5344CB8AC3E}">
        <p14:creationId xmlns:p14="http://schemas.microsoft.com/office/powerpoint/2010/main" val="32917132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model is considered smart because it: </a:t>
            </a:r>
          </a:p>
          <a:p>
            <a:r>
              <a:rPr lang="en-US" dirty="0"/>
              <a:t>Contains all the validation/business rules/logic </a:t>
            </a:r>
          </a:p>
          <a:p>
            <a:r>
              <a:rPr lang="en-US" dirty="0"/>
              <a:t>Handles the state of the application </a:t>
            </a:r>
          </a:p>
          <a:p>
            <a:r>
              <a:rPr lang="en-US" dirty="0"/>
              <a:t>Has access to application data (database, cloud, and so on) </a:t>
            </a:r>
          </a:p>
          <a:p>
            <a:r>
              <a:rPr lang="en-US" dirty="0"/>
              <a:t>Does not depend on the UI </a:t>
            </a:r>
          </a:p>
          <a:p>
            <a:endParaRPr lang="en-IN" dirty="0"/>
          </a:p>
        </p:txBody>
      </p:sp>
      <p:sp>
        <p:nvSpPr>
          <p:cNvPr id="3" name="Title 2"/>
          <p:cNvSpPr>
            <a:spLocks noGrp="1"/>
          </p:cNvSpPr>
          <p:nvPr>
            <p:ph type="title"/>
          </p:nvPr>
        </p:nvSpPr>
        <p:spPr/>
        <p:txBody>
          <a:bodyPr/>
          <a:lstStyle/>
          <a:p>
            <a:r>
              <a:rPr lang="en-IN" b="0" dirty="0"/>
              <a:t>The Model-View-Controller Pattern</a:t>
            </a:r>
            <a:endParaRPr lang="en-IN" dirty="0"/>
          </a:p>
        </p:txBody>
      </p:sp>
    </p:spTree>
    <p:extLst>
      <p:ext uri="{BB962C8B-B14F-4D97-AF65-F5344CB8AC3E}">
        <p14:creationId xmlns:p14="http://schemas.microsoft.com/office/powerpoint/2010/main" val="1397219326"/>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controller is considered thin because it: </a:t>
            </a:r>
          </a:p>
          <a:p>
            <a:r>
              <a:rPr lang="en-US" dirty="0"/>
              <a:t>Updates the model when the user interacts with the view </a:t>
            </a:r>
          </a:p>
          <a:p>
            <a:r>
              <a:rPr lang="en-US" dirty="0"/>
              <a:t>Updates the view when the model changes </a:t>
            </a:r>
          </a:p>
          <a:p>
            <a:r>
              <a:rPr lang="en-US" dirty="0"/>
              <a:t>Processes the data before delivering it to the model/view, if necessary</a:t>
            </a:r>
          </a:p>
          <a:p>
            <a:endParaRPr lang="en-IN" dirty="0"/>
          </a:p>
        </p:txBody>
      </p:sp>
      <p:sp>
        <p:nvSpPr>
          <p:cNvPr id="3" name="Title 2"/>
          <p:cNvSpPr>
            <a:spLocks noGrp="1"/>
          </p:cNvSpPr>
          <p:nvPr>
            <p:ph type="title"/>
          </p:nvPr>
        </p:nvSpPr>
        <p:spPr/>
        <p:txBody>
          <a:bodyPr/>
          <a:lstStyle/>
          <a:p>
            <a:r>
              <a:rPr lang="en-IN" b="0" dirty="0"/>
              <a:t>The Model-View-Controller Pattern</a:t>
            </a:r>
            <a:endParaRPr lang="en-IN" dirty="0"/>
          </a:p>
        </p:txBody>
      </p:sp>
    </p:spTree>
    <p:extLst>
      <p:ext uri="{BB962C8B-B14F-4D97-AF65-F5344CB8AC3E}">
        <p14:creationId xmlns:p14="http://schemas.microsoft.com/office/powerpoint/2010/main" val="3513841463"/>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controller is considered thin because it: </a:t>
            </a:r>
          </a:p>
          <a:p>
            <a:r>
              <a:rPr lang="en-US" dirty="0"/>
              <a:t>Updates the model when the user interacts with the view </a:t>
            </a:r>
          </a:p>
          <a:p>
            <a:r>
              <a:rPr lang="en-US" dirty="0"/>
              <a:t>Updates the view when the model changes </a:t>
            </a:r>
          </a:p>
          <a:p>
            <a:r>
              <a:rPr lang="en-US" dirty="0"/>
              <a:t>Processes the data before delivering it to the model/view, if necessary</a:t>
            </a:r>
            <a:endParaRPr lang="en-IN" dirty="0"/>
          </a:p>
          <a:p>
            <a:r>
              <a:rPr lang="en-US" dirty="0"/>
              <a:t>Does not display the data </a:t>
            </a:r>
          </a:p>
          <a:p>
            <a:r>
              <a:rPr lang="en-US" dirty="0"/>
              <a:t>Does not access the application data directly </a:t>
            </a:r>
          </a:p>
          <a:p>
            <a:r>
              <a:rPr lang="en-US" dirty="0"/>
              <a:t>Does not contain validation/business rules/logic </a:t>
            </a:r>
          </a:p>
          <a:p>
            <a:endParaRPr lang="en-IN" dirty="0"/>
          </a:p>
        </p:txBody>
      </p:sp>
      <p:sp>
        <p:nvSpPr>
          <p:cNvPr id="3" name="Title 2"/>
          <p:cNvSpPr>
            <a:spLocks noGrp="1"/>
          </p:cNvSpPr>
          <p:nvPr>
            <p:ph type="title"/>
          </p:nvPr>
        </p:nvSpPr>
        <p:spPr/>
        <p:txBody>
          <a:bodyPr/>
          <a:lstStyle/>
          <a:p>
            <a:r>
              <a:rPr lang="en-IN" b="0" dirty="0"/>
              <a:t>The Model-View-Controller Pattern</a:t>
            </a:r>
            <a:endParaRPr lang="en-IN" dirty="0"/>
          </a:p>
        </p:txBody>
      </p:sp>
    </p:spTree>
    <p:extLst>
      <p:ext uri="{BB962C8B-B14F-4D97-AF65-F5344CB8AC3E}">
        <p14:creationId xmlns:p14="http://schemas.microsoft.com/office/powerpoint/2010/main" val="415707229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view is considered dumb because it: </a:t>
            </a:r>
          </a:p>
          <a:p>
            <a:r>
              <a:rPr lang="en-IN" dirty="0"/>
              <a:t>Displays the data </a:t>
            </a:r>
          </a:p>
          <a:p>
            <a:r>
              <a:rPr lang="en-US" dirty="0"/>
              <a:t>Allows the user to interact with it </a:t>
            </a:r>
          </a:p>
          <a:p>
            <a:r>
              <a:rPr lang="en-US" dirty="0"/>
              <a:t>Does only minimal processing, usually provided by a template language (for example, using simple variables and loop controls) </a:t>
            </a:r>
          </a:p>
          <a:p>
            <a:r>
              <a:rPr lang="en-US" dirty="0"/>
              <a:t>Does not store any data </a:t>
            </a:r>
          </a:p>
          <a:p>
            <a:r>
              <a:rPr lang="en-US" dirty="0"/>
              <a:t>Does not access the application data directly </a:t>
            </a:r>
          </a:p>
          <a:p>
            <a:r>
              <a:rPr lang="en-US" dirty="0"/>
              <a:t>Does not contain validation/business rules/logic </a:t>
            </a:r>
          </a:p>
          <a:p>
            <a:endParaRPr lang="en-IN" dirty="0"/>
          </a:p>
        </p:txBody>
      </p:sp>
      <p:sp>
        <p:nvSpPr>
          <p:cNvPr id="3" name="Title 2"/>
          <p:cNvSpPr>
            <a:spLocks noGrp="1"/>
          </p:cNvSpPr>
          <p:nvPr>
            <p:ph type="title"/>
          </p:nvPr>
        </p:nvSpPr>
        <p:spPr/>
        <p:txBody>
          <a:bodyPr/>
          <a:lstStyle/>
          <a:p>
            <a:r>
              <a:rPr lang="en-IN" b="0" dirty="0"/>
              <a:t>The Model-View-Controller Pattern</a:t>
            </a:r>
            <a:endParaRPr lang="en-IN" dirty="0"/>
          </a:p>
        </p:txBody>
      </p:sp>
    </p:spTree>
    <p:extLst>
      <p:ext uri="{BB962C8B-B14F-4D97-AF65-F5344CB8AC3E}">
        <p14:creationId xmlns:p14="http://schemas.microsoft.com/office/powerpoint/2010/main" val="78746055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The </a:t>
            </a:r>
            <a:r>
              <a:rPr lang="en-US" b="1" dirty="0"/>
              <a:t>Chain of Responsibility </a:t>
            </a:r>
            <a:r>
              <a:rPr lang="en-US" dirty="0"/>
              <a:t>pattern is used when we want to give a chance to multiple objects to satisfy a single request, or when we don't know which object (from a chain of objects) should process a specific request in advance. </a:t>
            </a:r>
          </a:p>
          <a:p>
            <a:r>
              <a:rPr lang="en-US" dirty="0"/>
              <a:t>The principle is the same as the following: </a:t>
            </a:r>
          </a:p>
          <a:p>
            <a:r>
              <a:rPr lang="en-US" dirty="0"/>
              <a:t>There is a chain (linked list, tree, or any other convenient data structure) of objects. </a:t>
            </a:r>
          </a:p>
          <a:p>
            <a:r>
              <a:rPr lang="en-US" dirty="0"/>
              <a:t>We start by sending a request to the first object in the chain. </a:t>
            </a:r>
          </a:p>
          <a:p>
            <a:r>
              <a:rPr lang="en-US" dirty="0"/>
              <a:t>The object decides whether it should satisfy the request or not. </a:t>
            </a:r>
          </a:p>
          <a:p>
            <a:r>
              <a:rPr lang="en-US" dirty="0"/>
              <a:t>The object forwards the request to the next object. </a:t>
            </a:r>
          </a:p>
          <a:p>
            <a:r>
              <a:rPr lang="en-US" dirty="0"/>
              <a:t>This procedure is repeated until we reach the end of the chain. </a:t>
            </a:r>
          </a:p>
          <a:p>
            <a:endParaRPr lang="en-IN" dirty="0"/>
          </a:p>
        </p:txBody>
      </p:sp>
      <p:sp>
        <p:nvSpPr>
          <p:cNvPr id="3" name="Title 2"/>
          <p:cNvSpPr>
            <a:spLocks noGrp="1"/>
          </p:cNvSpPr>
          <p:nvPr>
            <p:ph type="title"/>
          </p:nvPr>
        </p:nvSpPr>
        <p:spPr/>
        <p:txBody>
          <a:bodyPr/>
          <a:lstStyle/>
          <a:p>
            <a:r>
              <a:rPr lang="en-US" b="0" dirty="0"/>
              <a:t>The Chain of Responsibility Pattern</a:t>
            </a:r>
            <a:endParaRPr lang="en-IN" dirty="0"/>
          </a:p>
        </p:txBody>
      </p:sp>
    </p:spTree>
    <p:extLst>
      <p:ext uri="{BB962C8B-B14F-4D97-AF65-F5344CB8AC3E}">
        <p14:creationId xmlns:p14="http://schemas.microsoft.com/office/powerpoint/2010/main" val="468144980"/>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The Chain of Responsibility Pattern</a:t>
            </a:r>
            <a:endParaRPr lang="en-IN" dirty="0"/>
          </a:p>
        </p:txBody>
      </p:sp>
      <p:pic>
        <p:nvPicPr>
          <p:cNvPr id="5" name="Picture 4"/>
          <p:cNvPicPr>
            <a:picLocks noChangeAspect="1"/>
          </p:cNvPicPr>
          <p:nvPr/>
        </p:nvPicPr>
        <p:blipFill>
          <a:blip r:embed="rId2"/>
          <a:stretch>
            <a:fillRect/>
          </a:stretch>
        </p:blipFill>
        <p:spPr>
          <a:xfrm>
            <a:off x="838200" y="1905000"/>
            <a:ext cx="7543800" cy="2204067"/>
          </a:xfrm>
          <a:prstGeom prst="rect">
            <a:avLst/>
          </a:prstGeom>
        </p:spPr>
      </p:pic>
    </p:spTree>
    <p:extLst>
      <p:ext uri="{BB962C8B-B14F-4D97-AF65-F5344CB8AC3E}">
        <p14:creationId xmlns:p14="http://schemas.microsoft.com/office/powerpoint/2010/main" val="210348158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The Chain of Responsibility Pattern</a:t>
            </a:r>
            <a:endParaRPr lang="en-IN" dirty="0"/>
          </a:p>
        </p:txBody>
      </p:sp>
      <p:sp>
        <p:nvSpPr>
          <p:cNvPr id="7" name="Rectangle 6"/>
          <p:cNvSpPr/>
          <p:nvPr/>
        </p:nvSpPr>
        <p:spPr>
          <a:xfrm>
            <a:off x="838200" y="1447800"/>
            <a:ext cx="7828096" cy="1200329"/>
          </a:xfrm>
          <a:prstGeom prst="rect">
            <a:avLst/>
          </a:prstGeom>
        </p:spPr>
        <p:txBody>
          <a:bodyPr wrap="square">
            <a:spAutoFit/>
          </a:bodyPr>
          <a:lstStyle/>
          <a:p>
            <a:r>
              <a:rPr lang="en-US" dirty="0">
                <a:solidFill>
                  <a:srgbClr val="000000"/>
                </a:solidFill>
                <a:latin typeface="Book Antiqua" panose="02040602050305030304" pitchFamily="18" charset="0"/>
              </a:rPr>
              <a:t>ATMs and, in general, any kind of machine that accepts/returns banknotes or coins (for example, a snack vending machine) use the chain of responsibility pattern. There is always a single slot for all banknotes, as shown in the following figure </a:t>
            </a:r>
            <a:endParaRPr lang="en-IN" dirty="0"/>
          </a:p>
        </p:txBody>
      </p:sp>
      <p:pic>
        <p:nvPicPr>
          <p:cNvPr id="8" name="Picture 7"/>
          <p:cNvPicPr>
            <a:picLocks noChangeAspect="1"/>
          </p:cNvPicPr>
          <p:nvPr/>
        </p:nvPicPr>
        <p:blipFill>
          <a:blip r:embed="rId2"/>
          <a:stretch>
            <a:fillRect/>
          </a:stretch>
        </p:blipFill>
        <p:spPr>
          <a:xfrm>
            <a:off x="2667000" y="3140254"/>
            <a:ext cx="3569138" cy="3260546"/>
          </a:xfrm>
          <a:prstGeom prst="rect">
            <a:avLst/>
          </a:prstGeom>
        </p:spPr>
      </p:pic>
    </p:spTree>
    <p:extLst>
      <p:ext uri="{BB962C8B-B14F-4D97-AF65-F5344CB8AC3E}">
        <p14:creationId xmlns:p14="http://schemas.microsoft.com/office/powerpoint/2010/main" val="1259963217"/>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The Chain of Responsibility Pattern </a:t>
            </a:r>
            <a:r>
              <a:rPr lang="en-US" b="0" dirty="0" err="1"/>
              <a:t>usecase</a:t>
            </a:r>
            <a:r>
              <a:rPr lang="en-US" b="0" dirty="0"/>
              <a:t> </a:t>
            </a:r>
            <a:endParaRPr lang="en-IN" dirty="0"/>
          </a:p>
        </p:txBody>
      </p:sp>
      <p:sp>
        <p:nvSpPr>
          <p:cNvPr id="7" name="Rectangle 6"/>
          <p:cNvSpPr/>
          <p:nvPr/>
        </p:nvSpPr>
        <p:spPr>
          <a:xfrm>
            <a:off x="838200" y="1447800"/>
            <a:ext cx="7828096" cy="3139321"/>
          </a:xfrm>
          <a:prstGeom prst="rect">
            <a:avLst/>
          </a:prstGeom>
        </p:spPr>
        <p:txBody>
          <a:bodyPr wrap="square">
            <a:spAutoFit/>
          </a:bodyPr>
          <a:lstStyle/>
          <a:p>
            <a:r>
              <a:rPr lang="en-US" dirty="0"/>
              <a:t>In purchase systems, there are many approval authorities. One approval authority might be able to approve orders up to a certain value, let's say $100.</a:t>
            </a:r>
          </a:p>
          <a:p>
            <a:endParaRPr lang="en-US" dirty="0"/>
          </a:p>
          <a:p>
            <a:r>
              <a:rPr lang="en-US" dirty="0"/>
              <a:t>If the order is more than $100, the order is sent to the next approval authority in the chain that can approve orders up to $200, and so forth.</a:t>
            </a:r>
          </a:p>
          <a:p>
            <a:r>
              <a:rPr lang="en-US" dirty="0"/>
              <a:t> </a:t>
            </a:r>
          </a:p>
          <a:p>
            <a:r>
              <a:rPr lang="en-US" dirty="0"/>
              <a:t>Another case where Chain of Responsibility is useful is when we know that more than one object might need to process a single request. This is what happens in an event-based programming. A single event such as a left mouse click can be caught by more than one listener. </a:t>
            </a:r>
            <a:endParaRPr lang="en-IN" dirty="0"/>
          </a:p>
        </p:txBody>
      </p:sp>
    </p:spTree>
    <p:extLst>
      <p:ext uri="{BB962C8B-B14F-4D97-AF65-F5344CB8AC3E}">
        <p14:creationId xmlns:p14="http://schemas.microsoft.com/office/powerpoint/2010/main" val="3913689497"/>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The Chain of Responsibility Pattern </a:t>
            </a:r>
            <a:r>
              <a:rPr lang="en-US" b="0" dirty="0" err="1"/>
              <a:t>usecase</a:t>
            </a:r>
            <a:r>
              <a:rPr lang="en-US" b="0" dirty="0"/>
              <a:t> </a:t>
            </a:r>
            <a:endParaRPr lang="en-IN" dirty="0"/>
          </a:p>
        </p:txBody>
      </p:sp>
      <p:pic>
        <p:nvPicPr>
          <p:cNvPr id="4" name="Picture 3"/>
          <p:cNvPicPr>
            <a:picLocks noChangeAspect="1"/>
          </p:cNvPicPr>
          <p:nvPr/>
        </p:nvPicPr>
        <p:blipFill>
          <a:blip r:embed="rId2"/>
          <a:stretch>
            <a:fillRect/>
          </a:stretch>
        </p:blipFill>
        <p:spPr>
          <a:xfrm>
            <a:off x="681612" y="1600200"/>
            <a:ext cx="7700388" cy="5110188"/>
          </a:xfrm>
          <a:prstGeom prst="rect">
            <a:avLst/>
          </a:prstGeom>
        </p:spPr>
      </p:pic>
    </p:spTree>
    <p:extLst>
      <p:ext uri="{BB962C8B-B14F-4D97-AF65-F5344CB8AC3E}">
        <p14:creationId xmlns:p14="http://schemas.microsoft.com/office/powerpoint/2010/main" val="1312432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Content Placeholder 2">
            <a:extLst>
              <a:ext uri="{FF2B5EF4-FFF2-40B4-BE49-F238E27FC236}">
                <a16:creationId xmlns:a16="http://schemas.microsoft.com/office/drawing/2014/main" id="{4B13027E-8B3C-3AAF-6570-3BDAE2F72D72}"/>
              </a:ext>
            </a:extLst>
          </p:cNvPr>
          <p:cNvSpPr>
            <a:spLocks noGrp="1" noChangeArrowheads="1"/>
          </p:cNvSpPr>
          <p:nvPr>
            <p:ph sz="quarter" idx="12"/>
          </p:nvPr>
        </p:nvSpPr>
        <p:spPr>
          <a:xfrm>
            <a:off x="479951" y="1381125"/>
            <a:ext cx="8205261" cy="4824414"/>
          </a:xfrm>
        </p:spPr>
        <p:txBody>
          <a:bodyPr/>
          <a:lstStyle/>
          <a:p>
            <a:r>
              <a:rPr lang="en-US" altLang="en-US" dirty="0">
                <a:ea typeface="ＭＳ Ｐゴシック" panose="020B0600070205080204" pitchFamily="34" charset="-128"/>
              </a:rPr>
              <a:t>Python allows you to assign a single value to several variables simultaneously</a:t>
            </a:r>
          </a:p>
          <a:p>
            <a:pPr>
              <a:buFontTx/>
              <a:buNone/>
            </a:pPr>
            <a:r>
              <a:rPr lang="en-US" altLang="en-US" dirty="0">
                <a:ea typeface="ＭＳ Ｐゴシック" panose="020B0600070205080204" pitchFamily="34" charset="-128"/>
              </a:rPr>
              <a:t>a = b = c = 1</a:t>
            </a:r>
          </a:p>
        </p:txBody>
      </p:sp>
      <p:sp>
        <p:nvSpPr>
          <p:cNvPr id="70658" name="Title 1">
            <a:extLst>
              <a:ext uri="{FF2B5EF4-FFF2-40B4-BE49-F238E27FC236}">
                <a16:creationId xmlns:a16="http://schemas.microsoft.com/office/drawing/2014/main" id="{C126CCAE-687F-8A66-149F-EC0431483488}"/>
              </a:ext>
            </a:extLst>
          </p:cNvPr>
          <p:cNvSpPr>
            <a:spLocks noGrp="1" noChangeArrowheads="1"/>
          </p:cNvSpPr>
          <p:nvPr>
            <p:ph type="title"/>
          </p:nvPr>
        </p:nvSpPr>
        <p:spPr/>
        <p:txBody>
          <a:bodyPr/>
          <a:lstStyle/>
          <a:p>
            <a:r>
              <a:rPr lang="en-US" altLang="en-US" b="1">
                <a:ea typeface="ＭＳ Ｐゴシック" panose="020B0600070205080204" pitchFamily="34" charset="-128"/>
              </a:rPr>
              <a:t>Multiple Assignment</a:t>
            </a:r>
            <a:endParaRPr lang="en-US" altLang="en-US">
              <a:ea typeface="ＭＳ Ｐゴシック" panose="020B0600070205080204" pitchFamily="34" charset="-128"/>
            </a:endParaRPr>
          </a:p>
        </p:txBody>
      </p:sp>
      <p:sp>
        <p:nvSpPr>
          <p:cNvPr id="70660" name="Footer Placeholder 3">
            <a:extLst>
              <a:ext uri="{FF2B5EF4-FFF2-40B4-BE49-F238E27FC236}">
                <a16:creationId xmlns:a16="http://schemas.microsoft.com/office/drawing/2014/main" id="{3A9365E7-6EC0-EFC7-BB72-634C9C16AB53}"/>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70661" name="Slide Number Placeholder 4">
            <a:extLst>
              <a:ext uri="{FF2B5EF4-FFF2-40B4-BE49-F238E27FC236}">
                <a16:creationId xmlns:a16="http://schemas.microsoft.com/office/drawing/2014/main" id="{2C528651-CBE1-246C-ABD3-142E19EED2A9}"/>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70C1A1C9-D268-41C7-809F-53859CAA6B89}" type="slidenum">
              <a:rPr lang="en-US" altLang="en-US" sz="1400"/>
              <a:pPr>
                <a:spcBef>
                  <a:spcPct val="0"/>
                </a:spcBef>
                <a:buFontTx/>
                <a:buNone/>
              </a:pPr>
              <a:t>48</a:t>
            </a:fld>
            <a:endParaRPr lang="en-US" altLang="en-US" sz="1400" dirty="0"/>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The Chain of Responsibility Pattern </a:t>
            </a:r>
            <a:r>
              <a:rPr lang="en-US" b="0" dirty="0" err="1"/>
              <a:t>usecase</a:t>
            </a:r>
            <a:r>
              <a:rPr lang="en-US" b="0" dirty="0"/>
              <a:t> </a:t>
            </a:r>
            <a:endParaRPr lang="en-IN" dirty="0"/>
          </a:p>
        </p:txBody>
      </p:sp>
      <p:pic>
        <p:nvPicPr>
          <p:cNvPr id="2" name="Picture 1"/>
          <p:cNvPicPr>
            <a:picLocks noChangeAspect="1"/>
          </p:cNvPicPr>
          <p:nvPr/>
        </p:nvPicPr>
        <p:blipFill>
          <a:blip r:embed="rId2"/>
          <a:stretch>
            <a:fillRect/>
          </a:stretch>
        </p:blipFill>
        <p:spPr>
          <a:xfrm>
            <a:off x="1524000" y="1592466"/>
            <a:ext cx="5908628" cy="4427334"/>
          </a:xfrm>
          <a:prstGeom prst="rect">
            <a:avLst/>
          </a:prstGeom>
        </p:spPr>
      </p:pic>
    </p:spTree>
    <p:extLst>
      <p:ext uri="{BB962C8B-B14F-4D97-AF65-F5344CB8AC3E}">
        <p14:creationId xmlns:p14="http://schemas.microsoft.com/office/powerpoint/2010/main" val="1886685188"/>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Command design pattern helps us encapsulate an operation (undo, redo, copy, paste, and so forth) as an object. </a:t>
            </a:r>
          </a:p>
          <a:p>
            <a:r>
              <a:rPr lang="en-US" dirty="0"/>
              <a:t>What this simply means is that we create a class that contains all the logic and the methods required to implement the operation. </a:t>
            </a:r>
            <a:endParaRPr lang="en-IN" dirty="0"/>
          </a:p>
        </p:txBody>
      </p:sp>
      <p:sp>
        <p:nvSpPr>
          <p:cNvPr id="3" name="Title 2"/>
          <p:cNvSpPr>
            <a:spLocks noGrp="1"/>
          </p:cNvSpPr>
          <p:nvPr>
            <p:ph type="title"/>
          </p:nvPr>
        </p:nvSpPr>
        <p:spPr/>
        <p:txBody>
          <a:bodyPr/>
          <a:lstStyle/>
          <a:p>
            <a:r>
              <a:rPr lang="en-IN" dirty="0"/>
              <a:t>Command Pattern</a:t>
            </a:r>
          </a:p>
        </p:txBody>
      </p:sp>
    </p:spTree>
    <p:extLst>
      <p:ext uri="{BB962C8B-B14F-4D97-AF65-F5344CB8AC3E}">
        <p14:creationId xmlns:p14="http://schemas.microsoft.com/office/powerpoint/2010/main" val="2585552728"/>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We don't have to execute a command directly. It can be executed on will.</a:t>
            </a:r>
          </a:p>
          <a:p>
            <a:r>
              <a:rPr lang="en-US" dirty="0"/>
              <a:t>The object that invokes the command is decoupled from the object that knows how to perform it. The invoker does not need to know any implementation details about the command.</a:t>
            </a:r>
          </a:p>
          <a:p>
            <a:r>
              <a:rPr lang="en-US" dirty="0"/>
              <a:t>If it makes sense, multiple commands can be grouped to allow the invoker to execute them in order. This is useful, for instance, when implementing a multilevel undo command.</a:t>
            </a:r>
          </a:p>
        </p:txBody>
      </p:sp>
      <p:sp>
        <p:nvSpPr>
          <p:cNvPr id="3" name="Title 2"/>
          <p:cNvSpPr>
            <a:spLocks noGrp="1"/>
          </p:cNvSpPr>
          <p:nvPr>
            <p:ph type="title"/>
          </p:nvPr>
        </p:nvSpPr>
        <p:spPr/>
        <p:txBody>
          <a:bodyPr/>
          <a:lstStyle/>
          <a:p>
            <a:r>
              <a:rPr lang="en-IN" dirty="0"/>
              <a:t>Command Pattern</a:t>
            </a:r>
          </a:p>
        </p:txBody>
      </p:sp>
    </p:spTree>
    <p:extLst>
      <p:ext uri="{BB962C8B-B14F-4D97-AF65-F5344CB8AC3E}">
        <p14:creationId xmlns:p14="http://schemas.microsoft.com/office/powerpoint/2010/main" val="339017303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When we go to the restaurant for dinner, we give the order to the waiter.</a:t>
            </a:r>
          </a:p>
          <a:p>
            <a:r>
              <a:rPr lang="en-US" dirty="0"/>
              <a:t>The check (usually paper) they use to write the order on is an example of Command.</a:t>
            </a:r>
          </a:p>
          <a:p>
            <a:r>
              <a:rPr lang="en-US" dirty="0"/>
              <a:t> After writing the order, the waiter places it in the check queue that is executed by the cook.</a:t>
            </a:r>
          </a:p>
          <a:p>
            <a:r>
              <a:rPr lang="en-US" dirty="0"/>
              <a:t>Each check is independent and can be used to execute many and different commands, for example, one command for each item that will be cooked. </a:t>
            </a:r>
          </a:p>
        </p:txBody>
      </p:sp>
      <p:sp>
        <p:nvSpPr>
          <p:cNvPr id="3" name="Title 2"/>
          <p:cNvSpPr>
            <a:spLocks noGrp="1"/>
          </p:cNvSpPr>
          <p:nvPr>
            <p:ph type="title"/>
          </p:nvPr>
        </p:nvSpPr>
        <p:spPr/>
        <p:txBody>
          <a:bodyPr/>
          <a:lstStyle/>
          <a:p>
            <a:r>
              <a:rPr lang="en-IN" dirty="0"/>
              <a:t>Command Pattern Real Time</a:t>
            </a:r>
          </a:p>
        </p:txBody>
      </p:sp>
    </p:spTree>
    <p:extLst>
      <p:ext uri="{BB962C8B-B14F-4D97-AF65-F5344CB8AC3E}">
        <p14:creationId xmlns:p14="http://schemas.microsoft.com/office/powerpoint/2010/main" val="23974018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Command Pattern Real Time</a:t>
            </a:r>
          </a:p>
        </p:txBody>
      </p:sp>
      <p:pic>
        <p:nvPicPr>
          <p:cNvPr id="5" name="Picture 4"/>
          <p:cNvPicPr>
            <a:picLocks noChangeAspect="1"/>
          </p:cNvPicPr>
          <p:nvPr/>
        </p:nvPicPr>
        <p:blipFill>
          <a:blip r:embed="rId2"/>
          <a:stretch>
            <a:fillRect/>
          </a:stretch>
        </p:blipFill>
        <p:spPr>
          <a:xfrm>
            <a:off x="533400" y="1981200"/>
            <a:ext cx="8349723" cy="4038600"/>
          </a:xfrm>
          <a:prstGeom prst="rect">
            <a:avLst/>
          </a:prstGeom>
        </p:spPr>
      </p:pic>
    </p:spTree>
    <p:extLst>
      <p:ext uri="{BB962C8B-B14F-4D97-AF65-F5344CB8AC3E}">
        <p14:creationId xmlns:p14="http://schemas.microsoft.com/office/powerpoint/2010/main" val="98716581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b="1" dirty="0"/>
              <a:t>GUI buttons and menu items</a:t>
            </a:r>
            <a:r>
              <a:rPr lang="en-US" dirty="0"/>
              <a:t>: The </a:t>
            </a:r>
            <a:r>
              <a:rPr lang="en-US" dirty="0" err="1"/>
              <a:t>PyQt</a:t>
            </a:r>
            <a:r>
              <a:rPr lang="en-US" dirty="0"/>
              <a:t> example that was already mentioned uses the Command pattern to implement actions on buttons and menu items. </a:t>
            </a:r>
          </a:p>
          <a:p>
            <a:r>
              <a:rPr lang="en-US" b="1" dirty="0"/>
              <a:t>Other operations</a:t>
            </a:r>
            <a:r>
              <a:rPr lang="en-US" dirty="0"/>
              <a:t>: Apart from undo, Command can be used to implement any operation. A few examples are cut, copy, paste, redo, and capitalize text. </a:t>
            </a:r>
          </a:p>
          <a:p>
            <a:r>
              <a:rPr lang="en-US" b="1" dirty="0"/>
              <a:t>Transactional behavior and logging</a:t>
            </a:r>
            <a:r>
              <a:rPr lang="en-US" dirty="0"/>
              <a:t>: Transactional behavior and logging are important to keep a persistent log of changes. They are used by operating systems to recover from system crashes, relational databases to implement transactions, filesystems to implement snapshots, and installers (wizards) to revert cancelled installations. </a:t>
            </a:r>
          </a:p>
          <a:p>
            <a:r>
              <a:rPr lang="en-US" b="1" dirty="0"/>
              <a:t>Macros</a:t>
            </a:r>
            <a:r>
              <a:rPr lang="en-US" dirty="0"/>
              <a:t>: By macros, in this case, we mean a sequence of actions that can be recorded and executed on demand at any point in time. Popular editors such as </a:t>
            </a:r>
            <a:r>
              <a:rPr lang="en-US" dirty="0" err="1"/>
              <a:t>Emacs</a:t>
            </a:r>
            <a:r>
              <a:rPr lang="en-US" dirty="0"/>
              <a:t> and Vim support macros. </a:t>
            </a:r>
          </a:p>
        </p:txBody>
      </p:sp>
      <p:sp>
        <p:nvSpPr>
          <p:cNvPr id="3" name="Title 2"/>
          <p:cNvSpPr>
            <a:spLocks noGrp="1"/>
          </p:cNvSpPr>
          <p:nvPr>
            <p:ph type="title"/>
          </p:nvPr>
        </p:nvSpPr>
        <p:spPr/>
        <p:txBody>
          <a:bodyPr/>
          <a:lstStyle/>
          <a:p>
            <a:r>
              <a:rPr lang="en-IN" dirty="0"/>
              <a:t>Command Pattern Real Time – Use Case</a:t>
            </a:r>
          </a:p>
        </p:txBody>
      </p:sp>
    </p:spTree>
    <p:extLst>
      <p:ext uri="{BB962C8B-B14F-4D97-AF65-F5344CB8AC3E}">
        <p14:creationId xmlns:p14="http://schemas.microsoft.com/office/powerpoint/2010/main" val="1515253039"/>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The </a:t>
            </a:r>
            <a:r>
              <a:rPr lang="en-US" b="1" dirty="0"/>
              <a:t>Interpreter </a:t>
            </a:r>
            <a:r>
              <a:rPr lang="en-US" dirty="0"/>
              <a:t>pattern is interesting only for the advanced users of an application. </a:t>
            </a:r>
          </a:p>
          <a:p>
            <a:r>
              <a:rPr lang="en-US" dirty="0"/>
              <a:t>That's because the main idea behind Interpreter is to give the ability to non-beginner users and domain experts to use a simple language to express their ideas.[DSL]</a:t>
            </a:r>
          </a:p>
          <a:p>
            <a:r>
              <a:rPr lang="en-US" dirty="0"/>
              <a:t>A DSL is a computer language of limited expressiveness targeting a particular domain. </a:t>
            </a:r>
          </a:p>
          <a:p>
            <a:r>
              <a:rPr lang="en-US" dirty="0"/>
              <a:t>DSLs are used for different things, such as combat simulation, billing, visualization, configuration, communication protocols, and so on. </a:t>
            </a:r>
          </a:p>
          <a:p>
            <a:r>
              <a:rPr lang="en-US" dirty="0"/>
              <a:t>DSLs are divided into internal DSLs and external DSLs  </a:t>
            </a:r>
            <a:endParaRPr lang="en-IN" dirty="0"/>
          </a:p>
        </p:txBody>
      </p:sp>
      <p:sp>
        <p:nvSpPr>
          <p:cNvPr id="3" name="Title 2"/>
          <p:cNvSpPr>
            <a:spLocks noGrp="1"/>
          </p:cNvSpPr>
          <p:nvPr>
            <p:ph type="title"/>
          </p:nvPr>
        </p:nvSpPr>
        <p:spPr/>
        <p:txBody>
          <a:bodyPr/>
          <a:lstStyle/>
          <a:p>
            <a:r>
              <a:rPr lang="en-IN" dirty="0"/>
              <a:t>Interpreter Pattern</a:t>
            </a:r>
          </a:p>
        </p:txBody>
      </p:sp>
    </p:spTree>
    <p:extLst>
      <p:ext uri="{BB962C8B-B14F-4D97-AF65-F5344CB8AC3E}">
        <p14:creationId xmlns:p14="http://schemas.microsoft.com/office/powerpoint/2010/main" val="2027709155"/>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Internal DSLs are built on top of a host programming language. </a:t>
            </a:r>
          </a:p>
          <a:p>
            <a:r>
              <a:rPr lang="en-US" dirty="0"/>
              <a:t>An example of an internal DSL is a language that solves linear equations using Python.</a:t>
            </a:r>
          </a:p>
          <a:p>
            <a:r>
              <a:rPr lang="en-US" dirty="0"/>
              <a:t>The advantages of using an internal DSL are that we don't have to worry about creating, compiling, and parsing grammar because these are already taken care of by the host language.</a:t>
            </a:r>
          </a:p>
          <a:p>
            <a:r>
              <a:rPr lang="en-US" dirty="0"/>
              <a:t>The disadvantage is that we are constrained by the features of the host language. It is very challenging to create an expressive, concise, and fluent internal DSL if the host language does not have these features.</a:t>
            </a:r>
            <a:endParaRPr lang="en-IN" dirty="0"/>
          </a:p>
        </p:txBody>
      </p:sp>
      <p:sp>
        <p:nvSpPr>
          <p:cNvPr id="3" name="Title 2"/>
          <p:cNvSpPr>
            <a:spLocks noGrp="1"/>
          </p:cNvSpPr>
          <p:nvPr>
            <p:ph type="title"/>
          </p:nvPr>
        </p:nvSpPr>
        <p:spPr/>
        <p:txBody>
          <a:bodyPr/>
          <a:lstStyle/>
          <a:p>
            <a:r>
              <a:rPr lang="en-IN" dirty="0"/>
              <a:t>Interpreter Pattern</a:t>
            </a:r>
          </a:p>
        </p:txBody>
      </p:sp>
    </p:spTree>
    <p:extLst>
      <p:ext uri="{BB962C8B-B14F-4D97-AF65-F5344CB8AC3E}">
        <p14:creationId xmlns:p14="http://schemas.microsoft.com/office/powerpoint/2010/main" val="2785987560"/>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External DSLs do not depend on host languages.</a:t>
            </a:r>
          </a:p>
          <a:p>
            <a:r>
              <a:rPr lang="en-US" dirty="0"/>
              <a:t>The creator of the DSL can decide all aspects of the language (grammar, syntax, and so forth), but they are also responsible for creating a parser and compiler for it.</a:t>
            </a:r>
          </a:p>
          <a:p>
            <a:r>
              <a:rPr lang="en-US" dirty="0"/>
              <a:t>Creating a parser and compiler for a new language can be a very complex, long, and painful procedure </a:t>
            </a:r>
            <a:endParaRPr lang="en-IN" dirty="0"/>
          </a:p>
        </p:txBody>
      </p:sp>
      <p:sp>
        <p:nvSpPr>
          <p:cNvPr id="3" name="Title 2"/>
          <p:cNvSpPr>
            <a:spLocks noGrp="1"/>
          </p:cNvSpPr>
          <p:nvPr>
            <p:ph type="title"/>
          </p:nvPr>
        </p:nvSpPr>
        <p:spPr/>
        <p:txBody>
          <a:bodyPr/>
          <a:lstStyle/>
          <a:p>
            <a:r>
              <a:rPr lang="en-IN" dirty="0"/>
              <a:t>Interpreter Pattern</a:t>
            </a:r>
          </a:p>
        </p:txBody>
      </p:sp>
    </p:spTree>
    <p:extLst>
      <p:ext uri="{BB962C8B-B14F-4D97-AF65-F5344CB8AC3E}">
        <p14:creationId xmlns:p14="http://schemas.microsoft.com/office/powerpoint/2010/main" val="1365531597"/>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musician is an example of the Interpreter pattern in reality.</a:t>
            </a:r>
          </a:p>
          <a:p>
            <a:r>
              <a:rPr lang="en-US" dirty="0"/>
              <a:t>Musical notation represents the pitch and duration of a sound graphically.</a:t>
            </a:r>
          </a:p>
          <a:p>
            <a:r>
              <a:rPr lang="en-US" dirty="0"/>
              <a:t>The musician is able to reproduce a sound precisely based on its notation.</a:t>
            </a:r>
          </a:p>
          <a:p>
            <a:r>
              <a:rPr lang="en-US" dirty="0"/>
              <a:t>In a sense, musical notation is the language of music, and the musician is the interpreter of that language. </a:t>
            </a:r>
            <a:endParaRPr lang="en-IN" dirty="0"/>
          </a:p>
        </p:txBody>
      </p:sp>
      <p:sp>
        <p:nvSpPr>
          <p:cNvPr id="3" name="Title 2"/>
          <p:cNvSpPr>
            <a:spLocks noGrp="1"/>
          </p:cNvSpPr>
          <p:nvPr>
            <p:ph type="title"/>
          </p:nvPr>
        </p:nvSpPr>
        <p:spPr/>
        <p:txBody>
          <a:bodyPr/>
          <a:lstStyle/>
          <a:p>
            <a:r>
              <a:rPr lang="en-IN" dirty="0"/>
              <a:t>Interpreter Pattern</a:t>
            </a:r>
          </a:p>
        </p:txBody>
      </p:sp>
    </p:spTree>
    <p:extLst>
      <p:ext uri="{BB962C8B-B14F-4D97-AF65-F5344CB8AC3E}">
        <p14:creationId xmlns:p14="http://schemas.microsoft.com/office/powerpoint/2010/main" val="2772043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Content Placeholder 2">
            <a:extLst>
              <a:ext uri="{FF2B5EF4-FFF2-40B4-BE49-F238E27FC236}">
                <a16:creationId xmlns:a16="http://schemas.microsoft.com/office/drawing/2014/main" id="{2089D06F-BDB9-56A0-04CE-209767C8B439}"/>
              </a:ext>
            </a:extLst>
          </p:cNvPr>
          <p:cNvSpPr>
            <a:spLocks noGrp="1" noChangeArrowheads="1"/>
          </p:cNvSpPr>
          <p:nvPr>
            <p:ph sz="quarter" idx="12"/>
          </p:nvPr>
        </p:nvSpPr>
        <p:spPr/>
        <p:txBody>
          <a:bodyPr/>
          <a:lstStyle/>
          <a:p>
            <a:r>
              <a:rPr lang="en-US" altLang="en-US">
                <a:ea typeface="ＭＳ Ｐゴシック" panose="020B0600070205080204" pitchFamily="34" charset="-128"/>
              </a:rPr>
              <a:t>Python has five standard data types:</a:t>
            </a:r>
          </a:p>
          <a:p>
            <a:pPr lvl="1"/>
            <a:r>
              <a:rPr lang="en-US" altLang="en-US">
                <a:ea typeface="ＭＳ Ｐゴシック" panose="020B0600070205080204" pitchFamily="34" charset="-128"/>
              </a:rPr>
              <a:t>Numbers</a:t>
            </a:r>
          </a:p>
          <a:p>
            <a:pPr lvl="1"/>
            <a:r>
              <a:rPr lang="en-US" altLang="en-US">
                <a:ea typeface="ＭＳ Ｐゴシック" panose="020B0600070205080204" pitchFamily="34" charset="-128"/>
              </a:rPr>
              <a:t>String</a:t>
            </a:r>
          </a:p>
          <a:p>
            <a:pPr lvl="1"/>
            <a:r>
              <a:rPr lang="en-US" altLang="en-US">
                <a:ea typeface="ＭＳ Ｐゴシック" panose="020B0600070205080204" pitchFamily="34" charset="-128"/>
              </a:rPr>
              <a:t>List</a:t>
            </a:r>
          </a:p>
          <a:p>
            <a:pPr lvl="1"/>
            <a:r>
              <a:rPr lang="en-US" altLang="en-US">
                <a:ea typeface="ＭＳ Ｐゴシック" panose="020B0600070205080204" pitchFamily="34" charset="-128"/>
              </a:rPr>
              <a:t>Tuple</a:t>
            </a:r>
          </a:p>
          <a:p>
            <a:pPr lvl="1"/>
            <a:r>
              <a:rPr lang="en-US" altLang="en-US">
                <a:ea typeface="ＭＳ Ｐゴシック" panose="020B0600070205080204" pitchFamily="34" charset="-128"/>
              </a:rPr>
              <a:t>Dictionary</a:t>
            </a:r>
          </a:p>
          <a:p>
            <a:endParaRPr lang="en-US" altLang="en-US">
              <a:ea typeface="ＭＳ Ｐゴシック" panose="020B0600070205080204" pitchFamily="34" charset="-128"/>
            </a:endParaRPr>
          </a:p>
        </p:txBody>
      </p:sp>
      <p:sp>
        <p:nvSpPr>
          <p:cNvPr id="71682" name="Title 1">
            <a:extLst>
              <a:ext uri="{FF2B5EF4-FFF2-40B4-BE49-F238E27FC236}">
                <a16:creationId xmlns:a16="http://schemas.microsoft.com/office/drawing/2014/main" id="{5E7349E2-B828-31F2-D59B-9B8EAC3E903B}"/>
              </a:ext>
            </a:extLst>
          </p:cNvPr>
          <p:cNvSpPr>
            <a:spLocks noGrp="1" noChangeArrowheads="1"/>
          </p:cNvSpPr>
          <p:nvPr>
            <p:ph type="title"/>
          </p:nvPr>
        </p:nvSpPr>
        <p:spPr/>
        <p:txBody>
          <a:bodyPr/>
          <a:lstStyle/>
          <a:p>
            <a:r>
              <a:rPr lang="en-US" altLang="en-US" b="1">
                <a:ea typeface="ＭＳ Ｐゴシック" panose="020B0600070205080204" pitchFamily="34" charset="-128"/>
              </a:rPr>
              <a:t>Standard Data Types</a:t>
            </a:r>
            <a:endParaRPr lang="en-US" altLang="en-US">
              <a:ea typeface="ＭＳ Ｐゴシック" panose="020B0600070205080204" pitchFamily="34" charset="-128"/>
            </a:endParaRPr>
          </a:p>
        </p:txBody>
      </p:sp>
      <p:sp>
        <p:nvSpPr>
          <p:cNvPr id="71684" name="Footer Placeholder 3">
            <a:extLst>
              <a:ext uri="{FF2B5EF4-FFF2-40B4-BE49-F238E27FC236}">
                <a16:creationId xmlns:a16="http://schemas.microsoft.com/office/drawing/2014/main" id="{571E727A-FF31-54B7-763B-BB8EA50B7908}"/>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71685" name="Slide Number Placeholder 4">
            <a:extLst>
              <a:ext uri="{FF2B5EF4-FFF2-40B4-BE49-F238E27FC236}">
                <a16:creationId xmlns:a16="http://schemas.microsoft.com/office/drawing/2014/main" id="{F40E08DC-94E6-1B95-0F05-67DF8E1E178F}"/>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B59E24D-B8BB-4BE9-ADE9-5B05052C3D7E}" type="slidenum">
              <a:rPr lang="en-US" altLang="en-US" sz="1400"/>
              <a:pPr>
                <a:spcBef>
                  <a:spcPct val="0"/>
                </a:spcBef>
                <a:buFontTx/>
                <a:buNone/>
              </a:pPr>
              <a:t>49</a:t>
            </a:fld>
            <a:endParaRPr lang="en-US" altLang="en-US" sz="1400"/>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Interpreter Pattern</a:t>
            </a:r>
          </a:p>
        </p:txBody>
      </p:sp>
      <p:pic>
        <p:nvPicPr>
          <p:cNvPr id="5" name="Picture 4"/>
          <p:cNvPicPr>
            <a:picLocks noChangeAspect="1"/>
          </p:cNvPicPr>
          <p:nvPr/>
        </p:nvPicPr>
        <p:blipFill>
          <a:blip r:embed="rId2"/>
          <a:stretch>
            <a:fillRect/>
          </a:stretch>
        </p:blipFill>
        <p:spPr>
          <a:xfrm>
            <a:off x="1828800" y="1676400"/>
            <a:ext cx="5082601" cy="4552534"/>
          </a:xfrm>
          <a:prstGeom prst="rect">
            <a:avLst/>
          </a:prstGeom>
        </p:spPr>
      </p:pic>
    </p:spTree>
    <p:extLst>
      <p:ext uri="{BB962C8B-B14F-4D97-AF65-F5344CB8AC3E}">
        <p14:creationId xmlns:p14="http://schemas.microsoft.com/office/powerpoint/2010/main" val="112328663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Interpreter Pattern</a:t>
            </a:r>
          </a:p>
        </p:txBody>
      </p:sp>
      <p:pic>
        <p:nvPicPr>
          <p:cNvPr id="2" name="Picture 1"/>
          <p:cNvPicPr>
            <a:picLocks noChangeAspect="1"/>
          </p:cNvPicPr>
          <p:nvPr/>
        </p:nvPicPr>
        <p:blipFill>
          <a:blip r:embed="rId2"/>
          <a:stretch>
            <a:fillRect/>
          </a:stretch>
        </p:blipFill>
        <p:spPr>
          <a:xfrm>
            <a:off x="1752600" y="1983699"/>
            <a:ext cx="4470600" cy="3913129"/>
          </a:xfrm>
          <a:prstGeom prst="rect">
            <a:avLst/>
          </a:prstGeom>
        </p:spPr>
      </p:pic>
    </p:spTree>
    <p:extLst>
      <p:ext uri="{BB962C8B-B14F-4D97-AF65-F5344CB8AC3E}">
        <p14:creationId xmlns:p14="http://schemas.microsoft.com/office/powerpoint/2010/main" val="2068513123"/>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A state machine is an abstract machine that has two key components: states and transitions. </a:t>
            </a:r>
          </a:p>
          <a:p>
            <a:r>
              <a:rPr lang="en-US" dirty="0"/>
              <a:t>When a process is initially created by a user, it goes into the </a:t>
            </a:r>
            <a:r>
              <a:rPr lang="en-US" i="1" dirty="0"/>
              <a:t>created/new </a:t>
            </a:r>
            <a:r>
              <a:rPr lang="en-US" dirty="0"/>
              <a:t>state. </a:t>
            </a:r>
          </a:p>
          <a:p>
            <a:r>
              <a:rPr lang="en-US" dirty="0"/>
              <a:t>From this state, the only transition is to go into the </a:t>
            </a:r>
            <a:r>
              <a:rPr lang="en-US" i="1" dirty="0"/>
              <a:t>waiting </a:t>
            </a:r>
            <a:r>
              <a:rPr lang="en-US" dirty="0"/>
              <a:t>state, which happens when the scheduler loads the process in memory and adds it to the queue of the processes that are </a:t>
            </a:r>
            <a:r>
              <a:rPr lang="en-US" i="1" dirty="0"/>
              <a:t>waiting/ready for execution</a:t>
            </a:r>
            <a:r>
              <a:rPr lang="en-US" dirty="0"/>
              <a:t>. </a:t>
            </a:r>
          </a:p>
          <a:p>
            <a:r>
              <a:rPr lang="en-US" dirty="0"/>
              <a:t>A </a:t>
            </a:r>
            <a:r>
              <a:rPr lang="en-US" i="1" dirty="0"/>
              <a:t>waiting </a:t>
            </a:r>
            <a:r>
              <a:rPr lang="en-US" dirty="0"/>
              <a:t>process has two possible transitions: it can either be picked for execution (transition to </a:t>
            </a:r>
            <a:r>
              <a:rPr lang="en-US" i="1" dirty="0"/>
              <a:t>running</a:t>
            </a:r>
            <a:r>
              <a:rPr lang="en-US" dirty="0"/>
              <a:t>), or it can be replaced with a process that has higher priority (transition to </a:t>
            </a:r>
            <a:r>
              <a:rPr lang="en-US" i="1" dirty="0"/>
              <a:t>swapped out and waiting</a:t>
            </a:r>
            <a:r>
              <a:rPr lang="en-US" dirty="0"/>
              <a:t>). </a:t>
            </a:r>
            <a:endParaRPr lang="en-IN" dirty="0"/>
          </a:p>
        </p:txBody>
      </p:sp>
      <p:sp>
        <p:nvSpPr>
          <p:cNvPr id="3" name="Title 2"/>
          <p:cNvSpPr>
            <a:spLocks noGrp="1"/>
          </p:cNvSpPr>
          <p:nvPr>
            <p:ph type="title"/>
          </p:nvPr>
        </p:nvSpPr>
        <p:spPr/>
        <p:txBody>
          <a:bodyPr/>
          <a:lstStyle/>
          <a:p>
            <a:r>
              <a:rPr lang="en-IN" dirty="0"/>
              <a:t>State Pattern</a:t>
            </a:r>
          </a:p>
        </p:txBody>
      </p:sp>
    </p:spTree>
    <p:extLst>
      <p:ext uri="{BB962C8B-B14F-4D97-AF65-F5344CB8AC3E}">
        <p14:creationId xmlns:p14="http://schemas.microsoft.com/office/powerpoint/2010/main" val="37939661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Other typical states of a process are </a:t>
            </a:r>
            <a:r>
              <a:rPr lang="en-US" i="1" dirty="0"/>
              <a:t>terminated </a:t>
            </a:r>
            <a:r>
              <a:rPr lang="en-US" dirty="0"/>
              <a:t>(completed or killed), </a:t>
            </a:r>
            <a:r>
              <a:rPr lang="en-US" i="1" dirty="0"/>
              <a:t>blocked </a:t>
            </a:r>
            <a:r>
              <a:rPr lang="en-US" dirty="0"/>
              <a:t>(for example, waiting for an I/O operation to complete), and so forth. It is important to note that a state machine has only one active state at a specific point in time. For instance, a process cannot be at the same time in the state </a:t>
            </a:r>
            <a:r>
              <a:rPr lang="en-US" i="1" dirty="0"/>
              <a:t>created </a:t>
            </a:r>
            <a:r>
              <a:rPr lang="en-US" dirty="0"/>
              <a:t>and the state </a:t>
            </a:r>
            <a:r>
              <a:rPr lang="en-US" i="1" dirty="0"/>
              <a:t>running</a:t>
            </a:r>
            <a:r>
              <a:rPr lang="en-US" dirty="0"/>
              <a:t>. </a:t>
            </a:r>
            <a:endParaRPr lang="en-IN" dirty="0"/>
          </a:p>
        </p:txBody>
      </p:sp>
      <p:sp>
        <p:nvSpPr>
          <p:cNvPr id="3" name="Title 2"/>
          <p:cNvSpPr>
            <a:spLocks noGrp="1"/>
          </p:cNvSpPr>
          <p:nvPr>
            <p:ph type="title"/>
          </p:nvPr>
        </p:nvSpPr>
        <p:spPr/>
        <p:txBody>
          <a:bodyPr/>
          <a:lstStyle/>
          <a:p>
            <a:r>
              <a:rPr lang="en-IN" dirty="0"/>
              <a:t>State Pattern</a:t>
            </a:r>
          </a:p>
        </p:txBody>
      </p:sp>
    </p:spTree>
    <p:extLst>
      <p:ext uri="{BB962C8B-B14F-4D97-AF65-F5344CB8AC3E}">
        <p14:creationId xmlns:p14="http://schemas.microsoft.com/office/powerpoint/2010/main" val="3978521078"/>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State Pattern</a:t>
            </a:r>
          </a:p>
        </p:txBody>
      </p:sp>
      <p:pic>
        <p:nvPicPr>
          <p:cNvPr id="5" name="Picture 4"/>
          <p:cNvPicPr>
            <a:picLocks noChangeAspect="1"/>
          </p:cNvPicPr>
          <p:nvPr/>
        </p:nvPicPr>
        <p:blipFill>
          <a:blip r:embed="rId2"/>
          <a:stretch>
            <a:fillRect/>
          </a:stretch>
        </p:blipFill>
        <p:spPr>
          <a:xfrm>
            <a:off x="2209800" y="1828800"/>
            <a:ext cx="4396697" cy="4267200"/>
          </a:xfrm>
          <a:prstGeom prst="rect">
            <a:avLst/>
          </a:prstGeom>
        </p:spPr>
      </p:pic>
    </p:spTree>
    <p:extLst>
      <p:ext uri="{BB962C8B-B14F-4D97-AF65-F5344CB8AC3E}">
        <p14:creationId xmlns:p14="http://schemas.microsoft.com/office/powerpoint/2010/main" val="146478125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State Pattern</a:t>
            </a:r>
          </a:p>
        </p:txBody>
      </p:sp>
      <p:pic>
        <p:nvPicPr>
          <p:cNvPr id="2" name="Picture 1"/>
          <p:cNvPicPr>
            <a:picLocks noChangeAspect="1"/>
          </p:cNvPicPr>
          <p:nvPr/>
        </p:nvPicPr>
        <p:blipFill>
          <a:blip r:embed="rId2"/>
          <a:stretch>
            <a:fillRect/>
          </a:stretch>
        </p:blipFill>
        <p:spPr>
          <a:xfrm>
            <a:off x="1597310" y="2057400"/>
            <a:ext cx="5932709" cy="3810000"/>
          </a:xfrm>
          <a:prstGeom prst="rect">
            <a:avLst/>
          </a:prstGeom>
        </p:spPr>
      </p:pic>
    </p:spTree>
    <p:extLst>
      <p:ext uri="{BB962C8B-B14F-4D97-AF65-F5344CB8AC3E}">
        <p14:creationId xmlns:p14="http://schemas.microsoft.com/office/powerpoint/2010/main" val="24265205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State machines are used to solve many computational and non-computational problems. </a:t>
            </a:r>
          </a:p>
          <a:p>
            <a:r>
              <a:rPr lang="en-US" dirty="0"/>
              <a:t>Some of them are traffic lights, parking meters, hardware design, programming language parsing, and so forth. We saw how a snack vending machine relates to the way a state machine works. </a:t>
            </a:r>
          </a:p>
          <a:p>
            <a:r>
              <a:rPr lang="en-US" dirty="0"/>
              <a:t>Modern software offers libraries/modules to make the implementation and usage of state machines easier. </a:t>
            </a:r>
          </a:p>
          <a:p>
            <a:r>
              <a:rPr lang="en-US" dirty="0"/>
              <a:t>Django offers the third-party </a:t>
            </a:r>
            <a:r>
              <a:rPr lang="en-US" dirty="0" err="1"/>
              <a:t>django-fsm</a:t>
            </a:r>
            <a:r>
              <a:rPr lang="en-US" dirty="0"/>
              <a:t> package and Python also has many contributed modules. </a:t>
            </a:r>
          </a:p>
          <a:p>
            <a:r>
              <a:rPr lang="en-US" dirty="0"/>
              <a:t>In fact, one of them (</a:t>
            </a:r>
            <a:r>
              <a:rPr lang="en-US" dirty="0" err="1"/>
              <a:t>state_machine</a:t>
            </a:r>
            <a:r>
              <a:rPr lang="en-US" dirty="0"/>
              <a:t>) was used in the implementation section. The </a:t>
            </a:r>
            <a:r>
              <a:rPr lang="en-US" b="1" dirty="0"/>
              <a:t>State Machine Compiler </a:t>
            </a:r>
            <a:r>
              <a:rPr lang="en-US" dirty="0"/>
              <a:t>(</a:t>
            </a:r>
            <a:r>
              <a:rPr lang="en-US" b="1" dirty="0"/>
              <a:t>SMC</a:t>
            </a:r>
            <a:r>
              <a:rPr lang="en-US" dirty="0"/>
              <a:t>) is yet another promising project, offering many programming language bindings (including Python). </a:t>
            </a:r>
            <a:endParaRPr lang="en-IN" dirty="0"/>
          </a:p>
        </p:txBody>
      </p:sp>
      <p:sp>
        <p:nvSpPr>
          <p:cNvPr id="3" name="Title 2"/>
          <p:cNvSpPr>
            <a:spLocks noGrp="1"/>
          </p:cNvSpPr>
          <p:nvPr>
            <p:ph type="title"/>
          </p:nvPr>
        </p:nvSpPr>
        <p:spPr/>
        <p:txBody>
          <a:bodyPr/>
          <a:lstStyle/>
          <a:p>
            <a:r>
              <a:rPr lang="en-IN" dirty="0"/>
              <a:t>State Pattern</a:t>
            </a:r>
          </a:p>
        </p:txBody>
      </p:sp>
    </p:spTree>
    <p:extLst>
      <p:ext uri="{BB962C8B-B14F-4D97-AF65-F5344CB8AC3E}">
        <p14:creationId xmlns:p14="http://schemas.microsoft.com/office/powerpoint/2010/main" val="404385713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Most problems can be solved in more than one way. Take, for example, the sorting problem, which is related to putting the elements of a list in a specific order. </a:t>
            </a:r>
          </a:p>
          <a:p>
            <a:r>
              <a:rPr lang="en-US" dirty="0"/>
              <a:t>There are many sorting algorithms, and, in general, none of them is considered the best for all cases </a:t>
            </a:r>
          </a:p>
          <a:p>
            <a:r>
              <a:rPr lang="en-US" dirty="0"/>
              <a:t>There are different criteria that help us pick a sorting algorithm on a per-case basis. </a:t>
            </a:r>
            <a:endParaRPr lang="en-IN" dirty="0"/>
          </a:p>
        </p:txBody>
      </p:sp>
      <p:sp>
        <p:nvSpPr>
          <p:cNvPr id="3" name="Title 2"/>
          <p:cNvSpPr>
            <a:spLocks noGrp="1"/>
          </p:cNvSpPr>
          <p:nvPr>
            <p:ph type="title"/>
          </p:nvPr>
        </p:nvSpPr>
        <p:spPr/>
        <p:txBody>
          <a:bodyPr/>
          <a:lstStyle/>
          <a:p>
            <a:r>
              <a:rPr lang="en-IN" b="0" dirty="0"/>
              <a:t>The Strategy Pattern</a:t>
            </a:r>
            <a:endParaRPr lang="en-IN" dirty="0"/>
          </a:p>
        </p:txBody>
      </p:sp>
    </p:spTree>
    <p:extLst>
      <p:ext uri="{BB962C8B-B14F-4D97-AF65-F5344CB8AC3E}">
        <p14:creationId xmlns:p14="http://schemas.microsoft.com/office/powerpoint/2010/main" val="932905112"/>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Number of elements that need to be sorted</a:t>
            </a:r>
            <a:r>
              <a:rPr lang="en-US" dirty="0"/>
              <a:t>: This is called the input size. Almost all the sorting algorithms behave fairly well when the input size is small, but only a few of them have good performance with a large input size.</a:t>
            </a:r>
          </a:p>
          <a:p>
            <a:r>
              <a:rPr lang="en-US" b="1" dirty="0"/>
              <a:t>Best/average/worst time complexity of the algorithm</a:t>
            </a:r>
            <a:r>
              <a:rPr lang="en-US" dirty="0"/>
              <a:t>: Time complexity is (roughly) the amount of time the algorithm takes to complete, excluding coefficients and lower order terms. This is often the most usual criterion to pick an algorithm, although it is not always sufficient.</a:t>
            </a:r>
          </a:p>
          <a:p>
            <a:endParaRPr lang="en-US" dirty="0"/>
          </a:p>
        </p:txBody>
      </p:sp>
      <p:sp>
        <p:nvSpPr>
          <p:cNvPr id="3" name="Title 2"/>
          <p:cNvSpPr>
            <a:spLocks noGrp="1"/>
          </p:cNvSpPr>
          <p:nvPr>
            <p:ph type="title"/>
          </p:nvPr>
        </p:nvSpPr>
        <p:spPr/>
        <p:txBody>
          <a:bodyPr/>
          <a:lstStyle/>
          <a:p>
            <a:r>
              <a:rPr lang="en-IN" b="0" dirty="0"/>
              <a:t>The Strategy Pattern</a:t>
            </a:r>
            <a:endParaRPr lang="en-IN" dirty="0"/>
          </a:p>
        </p:txBody>
      </p:sp>
    </p:spTree>
    <p:extLst>
      <p:ext uri="{BB962C8B-B14F-4D97-AF65-F5344CB8AC3E}">
        <p14:creationId xmlns:p14="http://schemas.microsoft.com/office/powerpoint/2010/main" val="2438758635"/>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Space complexity of the algorithm</a:t>
            </a:r>
            <a:r>
              <a:rPr lang="en-US" dirty="0"/>
              <a:t>: Space complexity is (again roughly) the amount of physical memory needed to fully execute an algorithm. This is very important when we are working with big data or embedded systems, which usually have limited memory.</a:t>
            </a:r>
          </a:p>
          <a:p>
            <a:r>
              <a:rPr lang="en-US" b="1" dirty="0"/>
              <a:t>Stability of the algorithm</a:t>
            </a:r>
            <a:r>
              <a:rPr lang="en-US" dirty="0"/>
              <a:t>: An algorithm is considered stable when it maintains the relative order of elements with equal values after it is executed.</a:t>
            </a:r>
          </a:p>
          <a:p>
            <a:endParaRPr lang="en-US" dirty="0"/>
          </a:p>
        </p:txBody>
      </p:sp>
      <p:sp>
        <p:nvSpPr>
          <p:cNvPr id="3" name="Title 2"/>
          <p:cNvSpPr>
            <a:spLocks noGrp="1"/>
          </p:cNvSpPr>
          <p:nvPr>
            <p:ph type="title"/>
          </p:nvPr>
        </p:nvSpPr>
        <p:spPr/>
        <p:txBody>
          <a:bodyPr/>
          <a:lstStyle/>
          <a:p>
            <a:r>
              <a:rPr lang="en-IN" b="0" dirty="0"/>
              <a:t>The Strategy Pattern</a:t>
            </a:r>
            <a:endParaRPr lang="en-IN" dirty="0"/>
          </a:p>
        </p:txBody>
      </p:sp>
    </p:spTree>
    <p:extLst>
      <p:ext uri="{BB962C8B-B14F-4D97-AF65-F5344CB8AC3E}">
        <p14:creationId xmlns:p14="http://schemas.microsoft.com/office/powerpoint/2010/main" val="141764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6CB40062-3054-9E54-F8D3-544A01B810B1}"/>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http://python.org/</a:t>
            </a:r>
          </a:p>
        </p:txBody>
      </p:sp>
      <p:pic>
        <p:nvPicPr>
          <p:cNvPr id="13315" name="Picture 4" descr="Screen shot 2010-11-02 at 8.04.20 PM.png">
            <a:extLst>
              <a:ext uri="{FF2B5EF4-FFF2-40B4-BE49-F238E27FC236}">
                <a16:creationId xmlns:a16="http://schemas.microsoft.com/office/drawing/2014/main" id="{9C71430B-9899-59CF-04A2-D2050CA532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3296" y="1524000"/>
            <a:ext cx="7848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Content Placeholder 2">
            <a:extLst>
              <a:ext uri="{FF2B5EF4-FFF2-40B4-BE49-F238E27FC236}">
                <a16:creationId xmlns:a16="http://schemas.microsoft.com/office/drawing/2014/main" id="{C1FE145C-ADD3-57EA-F8DF-0A5C4C648EF5}"/>
              </a:ext>
            </a:extLst>
          </p:cNvPr>
          <p:cNvSpPr>
            <a:spLocks noGrp="1" noChangeArrowheads="1"/>
          </p:cNvSpPr>
          <p:nvPr>
            <p:ph sz="quarter" idx="12"/>
          </p:nvPr>
        </p:nvSpPr>
        <p:spPr/>
        <p:txBody>
          <a:bodyPr>
            <a:normAutofit fontScale="92500" lnSpcReduction="20000"/>
          </a:bodyPr>
          <a:lstStyle/>
          <a:p>
            <a:r>
              <a:rPr lang="en-US" altLang="en-US">
                <a:ea typeface="ＭＳ Ｐゴシック" panose="020B0600070205080204" pitchFamily="34" charset="-128"/>
              </a:rPr>
              <a:t>Number data types store numeric values. </a:t>
            </a:r>
          </a:p>
          <a:p>
            <a:r>
              <a:rPr lang="en-US" altLang="en-US">
                <a:ea typeface="ＭＳ Ｐゴシック" panose="020B0600070205080204" pitchFamily="34" charset="-128"/>
              </a:rPr>
              <a:t>They are immutable data types, which means that changing the value of a number data type results in a newly allocated object.</a:t>
            </a:r>
          </a:p>
          <a:p>
            <a:r>
              <a:rPr lang="en-US" altLang="en-US">
                <a:ea typeface="ＭＳ Ｐゴシック" panose="020B0600070205080204" pitchFamily="34" charset="-128"/>
              </a:rPr>
              <a:t>Number objects are created when you assign a value to them.</a:t>
            </a:r>
          </a:p>
          <a:p>
            <a:r>
              <a:rPr lang="en-US" altLang="en-US">
                <a:ea typeface="ＭＳ Ｐゴシック" panose="020B0600070205080204" pitchFamily="34" charset="-128"/>
              </a:rPr>
              <a:t>var1 = 1</a:t>
            </a:r>
          </a:p>
          <a:p>
            <a:r>
              <a:rPr lang="en-US" altLang="en-US">
                <a:ea typeface="ＭＳ Ｐゴシック" panose="020B0600070205080204" pitchFamily="34" charset="-128"/>
              </a:rPr>
              <a:t> var2 = 10</a:t>
            </a:r>
          </a:p>
          <a:p>
            <a:r>
              <a:rPr lang="en-US" altLang="en-US">
                <a:ea typeface="ＭＳ Ｐゴシック" panose="020B0600070205080204" pitchFamily="34" charset="-128"/>
              </a:rPr>
              <a:t># You can delete a single object or multiple objects by using the del statement</a:t>
            </a:r>
          </a:p>
          <a:p>
            <a:r>
              <a:rPr lang="en-US" altLang="en-US">
                <a:ea typeface="ＭＳ Ｐゴシック" panose="020B0600070205080204" pitchFamily="34" charset="-128"/>
              </a:rPr>
              <a:t>del var</a:t>
            </a:r>
          </a:p>
          <a:p>
            <a:r>
              <a:rPr lang="en-US" altLang="en-US">
                <a:ea typeface="ＭＳ Ｐゴシック" panose="020B0600070205080204" pitchFamily="34" charset="-128"/>
              </a:rPr>
              <a:t>del var_a, var_b</a:t>
            </a:r>
          </a:p>
        </p:txBody>
      </p:sp>
      <p:sp>
        <p:nvSpPr>
          <p:cNvPr id="72706" name="Title 1">
            <a:extLst>
              <a:ext uri="{FF2B5EF4-FFF2-40B4-BE49-F238E27FC236}">
                <a16:creationId xmlns:a16="http://schemas.microsoft.com/office/drawing/2014/main" id="{786867C9-5D4B-54F3-4E16-A03D9CB78167}"/>
              </a:ext>
            </a:extLst>
          </p:cNvPr>
          <p:cNvSpPr>
            <a:spLocks noGrp="1" noChangeArrowheads="1"/>
          </p:cNvSpPr>
          <p:nvPr>
            <p:ph type="title"/>
          </p:nvPr>
        </p:nvSpPr>
        <p:spPr/>
        <p:txBody>
          <a:bodyPr/>
          <a:lstStyle/>
          <a:p>
            <a:r>
              <a:rPr lang="en-US" altLang="en-US" b="1">
                <a:ea typeface="ＭＳ Ｐゴシック" panose="020B0600070205080204" pitchFamily="34" charset="-128"/>
              </a:rPr>
              <a:t>Python Numbers</a:t>
            </a:r>
            <a:endParaRPr lang="en-US" altLang="en-US">
              <a:ea typeface="ＭＳ Ｐゴシック" panose="020B0600070205080204" pitchFamily="34" charset="-128"/>
            </a:endParaRPr>
          </a:p>
        </p:txBody>
      </p:sp>
      <p:sp>
        <p:nvSpPr>
          <p:cNvPr id="72708" name="Footer Placeholder 3">
            <a:extLst>
              <a:ext uri="{FF2B5EF4-FFF2-40B4-BE49-F238E27FC236}">
                <a16:creationId xmlns:a16="http://schemas.microsoft.com/office/drawing/2014/main" id="{40344B0D-C661-5800-07C6-57DF07B28509}"/>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72709" name="Slide Number Placeholder 4">
            <a:extLst>
              <a:ext uri="{FF2B5EF4-FFF2-40B4-BE49-F238E27FC236}">
                <a16:creationId xmlns:a16="http://schemas.microsoft.com/office/drawing/2014/main" id="{E799290D-67C5-0938-1869-04D895F5E350}"/>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F3FBCFA9-4320-48D9-BD13-9CE73C22406A}" type="slidenum">
              <a:rPr lang="en-US" altLang="en-US" sz="1400"/>
              <a:pPr>
                <a:spcBef>
                  <a:spcPct val="0"/>
                </a:spcBef>
                <a:buFontTx/>
                <a:buNone/>
              </a:pPr>
              <a:t>50</a:t>
            </a:fld>
            <a:endParaRPr lang="en-US" altLang="en-US" sz="1400"/>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endParaRPr lang="en-IN" dirty="0"/>
          </a:p>
          <a:p>
            <a:r>
              <a:rPr lang="en-US" b="1" dirty="0"/>
              <a:t>Code complexity of the algorithm</a:t>
            </a:r>
            <a:r>
              <a:rPr lang="en-US" dirty="0"/>
              <a:t>: If two algorithms have the same time/space complexity and are both stable, it is important to know which algorithm is easier to code and maintain.</a:t>
            </a:r>
          </a:p>
          <a:p>
            <a:endParaRPr lang="en-US" dirty="0"/>
          </a:p>
        </p:txBody>
      </p:sp>
      <p:sp>
        <p:nvSpPr>
          <p:cNvPr id="3" name="Title 2"/>
          <p:cNvSpPr>
            <a:spLocks noGrp="1"/>
          </p:cNvSpPr>
          <p:nvPr>
            <p:ph type="title"/>
          </p:nvPr>
        </p:nvSpPr>
        <p:spPr/>
        <p:txBody>
          <a:bodyPr/>
          <a:lstStyle/>
          <a:p>
            <a:r>
              <a:rPr lang="en-IN" b="0" dirty="0"/>
              <a:t>The Strategy Pattern</a:t>
            </a:r>
            <a:endParaRPr lang="en-IN" dirty="0"/>
          </a:p>
        </p:txBody>
      </p:sp>
    </p:spTree>
    <p:extLst>
      <p:ext uri="{BB962C8B-B14F-4D97-AF65-F5344CB8AC3E}">
        <p14:creationId xmlns:p14="http://schemas.microsoft.com/office/powerpoint/2010/main" val="405369734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The Strategy Pattern</a:t>
            </a:r>
            <a:endParaRPr lang="en-IN" dirty="0"/>
          </a:p>
        </p:txBody>
      </p:sp>
      <p:pic>
        <p:nvPicPr>
          <p:cNvPr id="5" name="Picture 4"/>
          <p:cNvPicPr>
            <a:picLocks noChangeAspect="1"/>
          </p:cNvPicPr>
          <p:nvPr/>
        </p:nvPicPr>
        <p:blipFill>
          <a:blip r:embed="rId2"/>
          <a:stretch>
            <a:fillRect/>
          </a:stretch>
        </p:blipFill>
        <p:spPr>
          <a:xfrm>
            <a:off x="838200" y="2133600"/>
            <a:ext cx="6114601" cy="4074001"/>
          </a:xfrm>
          <a:prstGeom prst="rect">
            <a:avLst/>
          </a:prstGeom>
        </p:spPr>
      </p:pic>
    </p:spTree>
    <p:extLst>
      <p:ext uri="{BB962C8B-B14F-4D97-AF65-F5344CB8AC3E}">
        <p14:creationId xmlns:p14="http://schemas.microsoft.com/office/powerpoint/2010/main" val="301488307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The Strategy Pattern</a:t>
            </a:r>
            <a:endParaRPr lang="en-IN" dirty="0"/>
          </a:p>
        </p:txBody>
      </p:sp>
      <p:pic>
        <p:nvPicPr>
          <p:cNvPr id="1026" name="Picture 2" descr="strate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592" y="2057400"/>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25436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The Strategy Pattern</a:t>
            </a:r>
            <a:endParaRPr lang="en-IN" dirty="0"/>
          </a:p>
        </p:txBody>
      </p:sp>
      <p:pic>
        <p:nvPicPr>
          <p:cNvPr id="2050" name="Picture 2" descr="https://cdn-images-1.medium.com/max/1250/1*xR_w3qDOpVDwfRgXs3Yfi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718" y="2057400"/>
            <a:ext cx="8010525" cy="419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25410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Object pooling can offer a significant performance boost; </a:t>
            </a:r>
          </a:p>
          <a:p>
            <a:r>
              <a:rPr lang="en-US" dirty="0"/>
              <a:t>it is most effective in situations where the cost of initializing a class instance is high, the rate of instantiation of a class is high, and the number of instantiations in use at any one time is low.</a:t>
            </a:r>
          </a:p>
          <a:p>
            <a:r>
              <a:rPr lang="en-US" dirty="0"/>
              <a:t>Object pools (otherwise known as resource pools) are used to manage the object caching. </a:t>
            </a:r>
          </a:p>
          <a:p>
            <a:r>
              <a:rPr lang="en-US" dirty="0"/>
              <a:t>A client with access to a Object pool can avoid creating a new Objects by simply asking the pool for one that has already been instantiated instead.</a:t>
            </a:r>
          </a:p>
          <a:p>
            <a:r>
              <a:rPr lang="en-US" dirty="0"/>
              <a:t>Generally the pool will be a growing pool, i.e. the pool itself will create new objects if the pool is empty, or we can have a pool, which restricts the number of objects created.</a:t>
            </a:r>
            <a:endParaRPr lang="en-IN" dirty="0"/>
          </a:p>
        </p:txBody>
      </p:sp>
      <p:sp>
        <p:nvSpPr>
          <p:cNvPr id="3" name="Title 2"/>
          <p:cNvSpPr>
            <a:spLocks noGrp="1"/>
          </p:cNvSpPr>
          <p:nvPr>
            <p:ph type="title"/>
          </p:nvPr>
        </p:nvSpPr>
        <p:spPr/>
        <p:txBody>
          <a:bodyPr/>
          <a:lstStyle/>
          <a:p>
            <a:r>
              <a:rPr lang="en-IN" dirty="0"/>
              <a:t>Object Pool Design Pattern</a:t>
            </a:r>
          </a:p>
        </p:txBody>
      </p:sp>
    </p:spTree>
    <p:extLst>
      <p:ext uri="{BB962C8B-B14F-4D97-AF65-F5344CB8AC3E}">
        <p14:creationId xmlns:p14="http://schemas.microsoft.com/office/powerpoint/2010/main" val="414534476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Object Pool Design Pattern</a:t>
            </a:r>
          </a:p>
        </p:txBody>
      </p:sp>
      <p:pic>
        <p:nvPicPr>
          <p:cNvPr id="3074" name="Picture 2" descr="Object Pool sch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42922"/>
            <a:ext cx="5972175"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bject Pool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590800"/>
            <a:ext cx="5934075" cy="488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46002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Template Method pattern is a behavioral design pattern that defines the program skeleton or an algorithm in a method called the Template Method. </a:t>
            </a:r>
          </a:p>
          <a:p>
            <a:r>
              <a:rPr lang="en-US" dirty="0"/>
              <a:t>For example, you could define the steps to prepare a beverage as an algorithm in a Template Method. </a:t>
            </a:r>
          </a:p>
          <a:p>
            <a:r>
              <a:rPr lang="en-US" dirty="0"/>
              <a:t>The Template Method pattern also helps redefine or customize certain steps of the algorithm by deferring the implementation of some of these steps to subclasses. </a:t>
            </a:r>
          </a:p>
          <a:p>
            <a:r>
              <a:rPr lang="en-US" dirty="0"/>
              <a:t>This means that the subclasses can redefine their own behavior. </a:t>
            </a:r>
            <a:endParaRPr lang="en-IN" dirty="0"/>
          </a:p>
        </p:txBody>
      </p:sp>
      <p:sp>
        <p:nvSpPr>
          <p:cNvPr id="3" name="Title 2"/>
          <p:cNvSpPr>
            <a:spLocks noGrp="1"/>
          </p:cNvSpPr>
          <p:nvPr>
            <p:ph type="title"/>
          </p:nvPr>
        </p:nvSpPr>
        <p:spPr/>
        <p:txBody>
          <a:bodyPr/>
          <a:lstStyle/>
          <a:p>
            <a:r>
              <a:rPr lang="en-IN" dirty="0"/>
              <a:t>Template Pattern</a:t>
            </a:r>
          </a:p>
        </p:txBody>
      </p:sp>
    </p:spTree>
    <p:extLst>
      <p:ext uri="{BB962C8B-B14F-4D97-AF65-F5344CB8AC3E}">
        <p14:creationId xmlns:p14="http://schemas.microsoft.com/office/powerpoint/2010/main" val="312095721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For example, in this case, subclasses can implement steps to prepare tea using the Template Method to prepare a beverage.</a:t>
            </a:r>
          </a:p>
          <a:p>
            <a:r>
              <a:rPr lang="en-US" dirty="0"/>
              <a:t>It is important to note that the change in the steps (as done by the subclasses) don't impact the original algorithm's structure.</a:t>
            </a:r>
          </a:p>
          <a:p>
            <a:r>
              <a:rPr lang="en-US" dirty="0"/>
              <a:t>Thus, the facility of overriding by subclasses in the Template Method pattern allows the creation of different behaviors or algorithms.</a:t>
            </a:r>
            <a:endParaRPr lang="en-IN" dirty="0"/>
          </a:p>
        </p:txBody>
      </p:sp>
      <p:sp>
        <p:nvSpPr>
          <p:cNvPr id="3" name="Title 2"/>
          <p:cNvSpPr>
            <a:spLocks noGrp="1"/>
          </p:cNvSpPr>
          <p:nvPr>
            <p:ph type="title"/>
          </p:nvPr>
        </p:nvSpPr>
        <p:spPr/>
        <p:txBody>
          <a:bodyPr/>
          <a:lstStyle/>
          <a:p>
            <a:r>
              <a:rPr lang="en-IN" dirty="0"/>
              <a:t>Template Pattern</a:t>
            </a:r>
          </a:p>
        </p:txBody>
      </p:sp>
    </p:spTree>
    <p:extLst>
      <p:ext uri="{BB962C8B-B14F-4D97-AF65-F5344CB8AC3E}">
        <p14:creationId xmlns:p14="http://schemas.microsoft.com/office/powerpoint/2010/main" val="291374187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Abstract class is used to define the steps of the algorithm.</a:t>
            </a:r>
          </a:p>
          <a:p>
            <a:r>
              <a:rPr lang="en-US" dirty="0"/>
              <a:t>These steps are also known as </a:t>
            </a:r>
            <a:r>
              <a:rPr lang="en-US" i="1" dirty="0"/>
              <a:t>primitive operations </a:t>
            </a:r>
            <a:r>
              <a:rPr lang="en-US" dirty="0"/>
              <a:t>in the context of the Template Method pattern.</a:t>
            </a:r>
          </a:p>
          <a:p>
            <a:r>
              <a:rPr lang="en-US" dirty="0"/>
              <a:t>These steps are defined with abstract methods, and the Template Method defines the algorithm.</a:t>
            </a:r>
          </a:p>
          <a:p>
            <a:r>
              <a:rPr lang="en-US" dirty="0"/>
              <a:t>The </a:t>
            </a:r>
            <a:r>
              <a:rPr lang="en-US" dirty="0" err="1"/>
              <a:t>ConcreteClass</a:t>
            </a:r>
            <a:r>
              <a:rPr lang="en-US" dirty="0"/>
              <a:t> (that subclasses the abstract class) implements subclass-specific steps of the algorithm.</a:t>
            </a:r>
            <a:endParaRPr lang="en-IN" dirty="0"/>
          </a:p>
        </p:txBody>
      </p:sp>
      <p:sp>
        <p:nvSpPr>
          <p:cNvPr id="3" name="Title 2"/>
          <p:cNvSpPr>
            <a:spLocks noGrp="1"/>
          </p:cNvSpPr>
          <p:nvPr>
            <p:ph type="title"/>
          </p:nvPr>
        </p:nvSpPr>
        <p:spPr/>
        <p:txBody>
          <a:bodyPr/>
          <a:lstStyle/>
          <a:p>
            <a:r>
              <a:rPr lang="en-IN" dirty="0"/>
              <a:t>Template Pattern</a:t>
            </a:r>
          </a:p>
        </p:txBody>
      </p:sp>
    </p:spTree>
    <p:extLst>
      <p:ext uri="{BB962C8B-B14F-4D97-AF65-F5344CB8AC3E}">
        <p14:creationId xmlns:p14="http://schemas.microsoft.com/office/powerpoint/2010/main" val="253444200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Template Method pattern is used in the following cases:</a:t>
            </a:r>
          </a:p>
          <a:p>
            <a:r>
              <a:rPr lang="en-US" dirty="0"/>
              <a:t>When multiple algorithms or classes implement similar or identical logic</a:t>
            </a:r>
          </a:p>
          <a:p>
            <a:r>
              <a:rPr lang="en-US" dirty="0"/>
              <a:t>The implementation of algorithms in subclasses helps reduce code duplication</a:t>
            </a:r>
          </a:p>
          <a:p>
            <a:r>
              <a:rPr lang="en-US" dirty="0"/>
              <a:t>Multiple algorithms can be defined by letting the subclasses implement the behavior through overriding</a:t>
            </a:r>
          </a:p>
        </p:txBody>
      </p:sp>
      <p:sp>
        <p:nvSpPr>
          <p:cNvPr id="3" name="Title 2"/>
          <p:cNvSpPr>
            <a:spLocks noGrp="1"/>
          </p:cNvSpPr>
          <p:nvPr>
            <p:ph type="title"/>
          </p:nvPr>
        </p:nvSpPr>
        <p:spPr/>
        <p:txBody>
          <a:bodyPr/>
          <a:lstStyle/>
          <a:p>
            <a:r>
              <a:rPr lang="en-IN" dirty="0"/>
              <a:t>Template Pattern</a:t>
            </a:r>
          </a:p>
        </p:txBody>
      </p:sp>
    </p:spTree>
    <p:extLst>
      <p:ext uri="{BB962C8B-B14F-4D97-AF65-F5344CB8AC3E}">
        <p14:creationId xmlns:p14="http://schemas.microsoft.com/office/powerpoint/2010/main" val="8091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Content Placeholder 2">
            <a:extLst>
              <a:ext uri="{FF2B5EF4-FFF2-40B4-BE49-F238E27FC236}">
                <a16:creationId xmlns:a16="http://schemas.microsoft.com/office/drawing/2014/main" id="{23D9F4D3-3EA3-8AAC-75CA-4B282CD60B4E}"/>
              </a:ext>
            </a:extLst>
          </p:cNvPr>
          <p:cNvSpPr>
            <a:spLocks noGrp="1" noChangeArrowheads="1"/>
          </p:cNvSpPr>
          <p:nvPr>
            <p:ph sz="quarter" idx="12"/>
          </p:nvPr>
        </p:nvSpPr>
        <p:spPr/>
        <p:txBody>
          <a:bodyPr/>
          <a:lstStyle/>
          <a:p>
            <a:r>
              <a:rPr lang="en-US" altLang="en-US">
                <a:ea typeface="ＭＳ Ｐゴシック" panose="020B0600070205080204" pitchFamily="34" charset="-128"/>
              </a:rPr>
              <a:t>int (signed integers)</a:t>
            </a:r>
          </a:p>
          <a:p>
            <a:r>
              <a:rPr lang="en-US" altLang="en-US">
                <a:ea typeface="ＭＳ Ｐゴシック" panose="020B0600070205080204" pitchFamily="34" charset="-128"/>
              </a:rPr>
              <a:t>long (long integers [can also be represented in octal and hexadecimal])</a:t>
            </a:r>
          </a:p>
          <a:p>
            <a:r>
              <a:rPr lang="en-US" altLang="en-US">
                <a:ea typeface="ＭＳ Ｐゴシック" panose="020B0600070205080204" pitchFamily="34" charset="-128"/>
              </a:rPr>
              <a:t>float (floating point real values)</a:t>
            </a:r>
          </a:p>
          <a:p>
            <a:r>
              <a:rPr lang="en-US" altLang="en-US">
                <a:ea typeface="ＭＳ Ｐゴシック" panose="020B0600070205080204" pitchFamily="34" charset="-128"/>
              </a:rPr>
              <a:t>complex (complex numbers)</a:t>
            </a:r>
          </a:p>
          <a:p>
            <a:endParaRPr lang="en-US" altLang="en-US">
              <a:ea typeface="ＭＳ Ｐゴシック" panose="020B0600070205080204" pitchFamily="34" charset="-128"/>
            </a:endParaRPr>
          </a:p>
        </p:txBody>
      </p:sp>
      <p:sp>
        <p:nvSpPr>
          <p:cNvPr id="73730" name="Title 1">
            <a:extLst>
              <a:ext uri="{FF2B5EF4-FFF2-40B4-BE49-F238E27FC236}">
                <a16:creationId xmlns:a16="http://schemas.microsoft.com/office/drawing/2014/main" id="{5F725C6B-BB8E-05DD-F483-5CFA0C189FCD}"/>
              </a:ext>
            </a:extLst>
          </p:cNvPr>
          <p:cNvSpPr>
            <a:spLocks noGrp="1" noChangeArrowheads="1"/>
          </p:cNvSpPr>
          <p:nvPr>
            <p:ph type="title"/>
          </p:nvPr>
        </p:nvSpPr>
        <p:spPr/>
        <p:txBody>
          <a:bodyPr/>
          <a:lstStyle/>
          <a:p>
            <a:r>
              <a:rPr lang="en-US" altLang="en-US">
                <a:ea typeface="ＭＳ Ｐゴシック" panose="020B0600070205080204" pitchFamily="34" charset="-128"/>
              </a:rPr>
              <a:t>Python supports four different numerical types</a:t>
            </a:r>
          </a:p>
        </p:txBody>
      </p:sp>
      <p:sp>
        <p:nvSpPr>
          <p:cNvPr id="73733" name="Slide Number Placeholder 4">
            <a:extLst>
              <a:ext uri="{FF2B5EF4-FFF2-40B4-BE49-F238E27FC236}">
                <a16:creationId xmlns:a16="http://schemas.microsoft.com/office/drawing/2014/main" id="{43C7982C-A245-F1A7-CBA2-354ABB5C4AF9}"/>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0C6B169-2CE7-4649-A5A2-BEB541FEEC0A}" type="slidenum">
              <a:rPr lang="en-US" altLang="en-US" sz="1400"/>
              <a:pPr>
                <a:spcBef>
                  <a:spcPct val="0"/>
                </a:spcBef>
                <a:buFontTx/>
                <a:buNone/>
              </a:pPr>
              <a:t>51</a:t>
            </a:fld>
            <a:endParaRPr lang="en-US" altLang="en-US" sz="1400" dirty="0"/>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short, the main intentions of the Template Method pattern are as follows:</a:t>
            </a:r>
          </a:p>
          <a:p>
            <a:r>
              <a:rPr lang="en-US" dirty="0"/>
              <a:t>Defining a skeleton of an algorithm with primitive operations</a:t>
            </a:r>
          </a:p>
          <a:p>
            <a:r>
              <a:rPr lang="en-US" dirty="0"/>
              <a:t>Redefining certain operations of the subclass without changing the algorithm's structure</a:t>
            </a:r>
          </a:p>
          <a:p>
            <a:r>
              <a:rPr lang="en-US" dirty="0"/>
              <a:t>Achieving code reuse and avoiding duplicate efforts</a:t>
            </a:r>
          </a:p>
          <a:p>
            <a:r>
              <a:rPr lang="en-US" dirty="0"/>
              <a:t>Leveraging common interfaces or implementations</a:t>
            </a:r>
          </a:p>
        </p:txBody>
      </p:sp>
      <p:sp>
        <p:nvSpPr>
          <p:cNvPr id="3" name="Title 2"/>
          <p:cNvSpPr>
            <a:spLocks noGrp="1"/>
          </p:cNvSpPr>
          <p:nvPr>
            <p:ph type="title"/>
          </p:nvPr>
        </p:nvSpPr>
        <p:spPr/>
        <p:txBody>
          <a:bodyPr/>
          <a:lstStyle/>
          <a:p>
            <a:r>
              <a:rPr lang="en-IN" dirty="0"/>
              <a:t>Template Pattern</a:t>
            </a:r>
          </a:p>
        </p:txBody>
      </p:sp>
    </p:spTree>
    <p:extLst>
      <p:ext uri="{BB962C8B-B14F-4D97-AF65-F5344CB8AC3E}">
        <p14:creationId xmlns:p14="http://schemas.microsoft.com/office/powerpoint/2010/main" val="428272761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Template Method pattern works with the following terms—</a:t>
            </a:r>
            <a:r>
              <a:rPr lang="en-US" dirty="0" err="1"/>
              <a:t>AbstractClass</a:t>
            </a:r>
            <a:r>
              <a:rPr lang="en-US" dirty="0"/>
              <a:t>, </a:t>
            </a:r>
            <a:r>
              <a:rPr lang="en-US" dirty="0" err="1"/>
              <a:t>ConcreteClass</a:t>
            </a:r>
            <a:r>
              <a:rPr lang="en-US" dirty="0"/>
              <a:t>, Template Method, and Client:</a:t>
            </a:r>
          </a:p>
          <a:p>
            <a:r>
              <a:rPr lang="en-US" dirty="0" err="1"/>
              <a:t>AbstractClass</a:t>
            </a:r>
            <a:r>
              <a:rPr lang="en-US" dirty="0"/>
              <a:t>: This declares an interface to define the steps of the algorithm</a:t>
            </a:r>
          </a:p>
          <a:p>
            <a:r>
              <a:rPr lang="en-US" dirty="0" err="1"/>
              <a:t>ConcreteClass</a:t>
            </a:r>
            <a:r>
              <a:rPr lang="en-US" dirty="0"/>
              <a:t>: This defines subclass-specific step definitions</a:t>
            </a:r>
          </a:p>
          <a:p>
            <a:r>
              <a:rPr lang="en-US" dirty="0" err="1"/>
              <a:t>template_method</a:t>
            </a:r>
            <a:r>
              <a:rPr lang="en-US" dirty="0"/>
              <a:t>(): This defines the algorithm by calling the step methods</a:t>
            </a:r>
          </a:p>
        </p:txBody>
      </p:sp>
      <p:sp>
        <p:nvSpPr>
          <p:cNvPr id="3" name="Title 2"/>
          <p:cNvSpPr>
            <a:spLocks noGrp="1"/>
          </p:cNvSpPr>
          <p:nvPr>
            <p:ph type="title"/>
          </p:nvPr>
        </p:nvSpPr>
        <p:spPr/>
        <p:txBody>
          <a:bodyPr/>
          <a:lstStyle/>
          <a:p>
            <a:r>
              <a:rPr lang="en-IN" dirty="0"/>
              <a:t>Template Pattern</a:t>
            </a:r>
          </a:p>
        </p:txBody>
      </p:sp>
    </p:spTree>
    <p:extLst>
      <p:ext uri="{BB962C8B-B14F-4D97-AF65-F5344CB8AC3E}">
        <p14:creationId xmlns:p14="http://schemas.microsoft.com/office/powerpoint/2010/main" val="2453450926"/>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Template Pattern</a:t>
            </a:r>
          </a:p>
        </p:txBody>
      </p:sp>
      <p:pic>
        <p:nvPicPr>
          <p:cNvPr id="5" name="Picture 4"/>
          <p:cNvPicPr>
            <a:picLocks noChangeAspect="1"/>
          </p:cNvPicPr>
          <p:nvPr/>
        </p:nvPicPr>
        <p:blipFill>
          <a:blip r:embed="rId2"/>
          <a:stretch>
            <a:fillRect/>
          </a:stretch>
        </p:blipFill>
        <p:spPr>
          <a:xfrm>
            <a:off x="952795" y="2133600"/>
            <a:ext cx="7221740" cy="3657600"/>
          </a:xfrm>
          <a:prstGeom prst="rect">
            <a:avLst/>
          </a:prstGeom>
        </p:spPr>
      </p:pic>
    </p:spTree>
    <p:extLst>
      <p:ext uri="{BB962C8B-B14F-4D97-AF65-F5344CB8AC3E}">
        <p14:creationId xmlns:p14="http://schemas.microsoft.com/office/powerpoint/2010/main" val="166953582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Imagine the case of a travel agency, say, Dev Travels. Now how do they typically work? </a:t>
            </a:r>
          </a:p>
          <a:p>
            <a:r>
              <a:rPr lang="en-US" dirty="0"/>
              <a:t>They define various trips to various locations and come up with a holiday package for you.</a:t>
            </a:r>
          </a:p>
          <a:p>
            <a:r>
              <a:rPr lang="en-US" dirty="0"/>
              <a:t> A package is essentially a trip that you, as a customer, undertakes.</a:t>
            </a:r>
          </a:p>
          <a:p>
            <a:r>
              <a:rPr lang="en-US" dirty="0"/>
              <a:t> A trip has details such as the places visited, transportation used, and other factors that define the trip itinerary. </a:t>
            </a:r>
          </a:p>
          <a:p>
            <a:r>
              <a:rPr lang="en-US" dirty="0"/>
              <a:t>This same trip can be customized differently based on the needs of the customers</a:t>
            </a:r>
            <a:endParaRPr lang="en-IN" dirty="0"/>
          </a:p>
        </p:txBody>
      </p:sp>
      <p:sp>
        <p:nvSpPr>
          <p:cNvPr id="3" name="Title 2"/>
          <p:cNvSpPr>
            <a:spLocks noGrp="1"/>
          </p:cNvSpPr>
          <p:nvPr>
            <p:ph type="title"/>
          </p:nvPr>
        </p:nvSpPr>
        <p:spPr/>
        <p:txBody>
          <a:bodyPr/>
          <a:lstStyle/>
          <a:p>
            <a:r>
              <a:rPr lang="en-IN" dirty="0"/>
              <a:t>Template Pattern</a:t>
            </a:r>
          </a:p>
        </p:txBody>
      </p:sp>
    </p:spTree>
    <p:extLst>
      <p:ext uri="{BB962C8B-B14F-4D97-AF65-F5344CB8AC3E}">
        <p14:creationId xmlns:p14="http://schemas.microsoft.com/office/powerpoint/2010/main" val="341290374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Template Method pattern provides you with the following advantages:</a:t>
            </a:r>
          </a:p>
          <a:p>
            <a:r>
              <a:rPr lang="en-US" dirty="0"/>
              <a:t>Code reuse happens with the Template Method pattern as it uses inheritance and not composition. Only a few methods need to be overridden.</a:t>
            </a:r>
          </a:p>
          <a:p>
            <a:r>
              <a:rPr lang="en-US" dirty="0"/>
              <a:t>Flexibility lets subclasses decide how to implement steps in an algorithm.</a:t>
            </a:r>
          </a:p>
          <a:p>
            <a:endParaRPr lang="en-IN" dirty="0"/>
          </a:p>
        </p:txBody>
      </p:sp>
      <p:sp>
        <p:nvSpPr>
          <p:cNvPr id="3" name="Title 2"/>
          <p:cNvSpPr>
            <a:spLocks noGrp="1"/>
          </p:cNvSpPr>
          <p:nvPr>
            <p:ph type="title"/>
          </p:nvPr>
        </p:nvSpPr>
        <p:spPr/>
        <p:txBody>
          <a:bodyPr/>
          <a:lstStyle/>
          <a:p>
            <a:r>
              <a:rPr lang="en-IN" dirty="0"/>
              <a:t>Template Pattern</a:t>
            </a:r>
          </a:p>
        </p:txBody>
      </p:sp>
    </p:spTree>
    <p:extLst>
      <p:ext uri="{BB962C8B-B14F-4D97-AF65-F5344CB8AC3E}">
        <p14:creationId xmlns:p14="http://schemas.microsoft.com/office/powerpoint/2010/main" val="279046568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Debugging and understanding the sequence of flow in the Template Method pattern can be confusing at times. </a:t>
            </a:r>
          </a:p>
          <a:p>
            <a:r>
              <a:rPr lang="en-US" dirty="0"/>
              <a:t>You may end up implementing a method that shouldn't be implemented or not implementing an abstract method at all. </a:t>
            </a:r>
          </a:p>
          <a:p>
            <a:r>
              <a:rPr lang="en-US" dirty="0"/>
              <a:t>Documentation and strict error handling has to be done by the programmer.</a:t>
            </a:r>
          </a:p>
          <a:p>
            <a:r>
              <a:rPr lang="en-US" dirty="0"/>
              <a:t>Maintenance of the template framework can be a problem as changes at any level (low-level or high-level) can disturb the implementation. Hence, maintenance can be painful with the Template Method pattern.</a:t>
            </a:r>
          </a:p>
          <a:p>
            <a:endParaRPr lang="en-IN" dirty="0"/>
          </a:p>
        </p:txBody>
      </p:sp>
      <p:sp>
        <p:nvSpPr>
          <p:cNvPr id="3" name="Title 2"/>
          <p:cNvSpPr>
            <a:spLocks noGrp="1"/>
          </p:cNvSpPr>
          <p:nvPr>
            <p:ph type="title"/>
          </p:nvPr>
        </p:nvSpPr>
        <p:spPr/>
        <p:txBody>
          <a:bodyPr/>
          <a:lstStyle/>
          <a:p>
            <a:r>
              <a:rPr lang="en-IN" dirty="0"/>
              <a:t>Template Pattern</a:t>
            </a:r>
          </a:p>
        </p:txBody>
      </p:sp>
    </p:spTree>
    <p:extLst>
      <p:ext uri="{BB962C8B-B14F-4D97-AF65-F5344CB8AC3E}">
        <p14:creationId xmlns:p14="http://schemas.microsoft.com/office/powerpoint/2010/main" val="386918246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Bridge design pattern allows you to separate the abstraction from the implementation.</a:t>
            </a:r>
          </a:p>
          <a:p>
            <a:r>
              <a:rPr lang="en-US" dirty="0"/>
              <a:t>It is a structural design pattern.</a:t>
            </a:r>
          </a:p>
          <a:p>
            <a:pPr fontAlgn="base"/>
            <a:r>
              <a:rPr lang="en-US" b="1" dirty="0"/>
              <a:t>There are 2 parts in Bridge design pattern :</a:t>
            </a:r>
            <a:endParaRPr lang="en-US" dirty="0"/>
          </a:p>
          <a:p>
            <a:pPr lvl="1" fontAlgn="base"/>
            <a:r>
              <a:rPr lang="en-US" dirty="0"/>
              <a:t>Abstraction</a:t>
            </a:r>
          </a:p>
          <a:p>
            <a:pPr lvl="1" fontAlgn="base"/>
            <a:r>
              <a:rPr lang="en-US" dirty="0"/>
              <a:t>Implementation</a:t>
            </a:r>
          </a:p>
          <a:p>
            <a:pPr fontAlgn="base"/>
            <a:r>
              <a:rPr lang="en-US" sz="2800" b="1" dirty="0">
                <a:solidFill>
                  <a:schemeClr val="tx1"/>
                </a:solidFill>
              </a:rPr>
              <a:t>Bridge pattern is about preferring composition over inheritance. Implementation details are pushed from a hierarchy to another object with a separate hierarchy</a:t>
            </a:r>
            <a:r>
              <a:rPr lang="en-US" i="1" dirty="0"/>
              <a:t>.</a:t>
            </a:r>
            <a:endParaRPr lang="en-US" dirty="0"/>
          </a:p>
          <a:p>
            <a:pPr marL="225425" lvl="1" indent="0" fontAlgn="base">
              <a:buNone/>
            </a:pPr>
            <a:endParaRPr lang="en-US" dirty="0"/>
          </a:p>
          <a:p>
            <a:endParaRPr lang="en-IN" dirty="0"/>
          </a:p>
        </p:txBody>
      </p:sp>
      <p:sp>
        <p:nvSpPr>
          <p:cNvPr id="3" name="Title 2"/>
          <p:cNvSpPr>
            <a:spLocks noGrp="1"/>
          </p:cNvSpPr>
          <p:nvPr>
            <p:ph type="title"/>
          </p:nvPr>
        </p:nvSpPr>
        <p:spPr/>
        <p:txBody>
          <a:bodyPr/>
          <a:lstStyle/>
          <a:p>
            <a:r>
              <a:rPr lang="en-IN" dirty="0"/>
              <a:t>Bridge Pattern </a:t>
            </a:r>
          </a:p>
        </p:txBody>
      </p:sp>
    </p:spTree>
    <p:extLst>
      <p:ext uri="{BB962C8B-B14F-4D97-AF65-F5344CB8AC3E}">
        <p14:creationId xmlns:p14="http://schemas.microsoft.com/office/powerpoint/2010/main" val="326862089"/>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fontAlgn="base"/>
            <a:r>
              <a:rPr lang="en-US" dirty="0"/>
              <a:t>The bridge pattern allows the Abstraction and the Implementation to be developed independently and the client code can access only the Abstraction part without being concerned about the Implementation part.</a:t>
            </a:r>
          </a:p>
          <a:p>
            <a:pPr fontAlgn="base"/>
            <a:r>
              <a:rPr lang="en-US" dirty="0"/>
              <a:t>The abstraction is an interface or abstract class and the </a:t>
            </a:r>
            <a:r>
              <a:rPr lang="en-US" dirty="0" err="1"/>
              <a:t>implementor</a:t>
            </a:r>
            <a:r>
              <a:rPr lang="en-US" dirty="0"/>
              <a:t> is also an interface or abstract class.</a:t>
            </a:r>
          </a:p>
          <a:p>
            <a:pPr fontAlgn="base"/>
            <a:r>
              <a:rPr lang="en-US" dirty="0"/>
              <a:t>The abstraction contains a reference to the </a:t>
            </a:r>
            <a:r>
              <a:rPr lang="en-US" dirty="0" err="1"/>
              <a:t>implementor</a:t>
            </a:r>
            <a:r>
              <a:rPr lang="en-US" dirty="0"/>
              <a:t>. </a:t>
            </a:r>
          </a:p>
          <a:p>
            <a:pPr fontAlgn="base"/>
            <a:r>
              <a:rPr lang="en-US" dirty="0"/>
              <a:t>Children of the abstraction are referred to as refined abstractions, and children of the </a:t>
            </a:r>
            <a:r>
              <a:rPr lang="en-US" dirty="0" err="1"/>
              <a:t>implementor</a:t>
            </a:r>
            <a:r>
              <a:rPr lang="en-US" dirty="0"/>
              <a:t> are concrete </a:t>
            </a:r>
            <a:r>
              <a:rPr lang="en-US" dirty="0" err="1"/>
              <a:t>implementors</a:t>
            </a:r>
            <a:r>
              <a:rPr lang="en-US" dirty="0"/>
              <a:t>.</a:t>
            </a:r>
          </a:p>
          <a:p>
            <a:endParaRPr lang="en-IN" dirty="0"/>
          </a:p>
        </p:txBody>
      </p:sp>
      <p:sp>
        <p:nvSpPr>
          <p:cNvPr id="3" name="Title 2"/>
          <p:cNvSpPr>
            <a:spLocks noGrp="1"/>
          </p:cNvSpPr>
          <p:nvPr>
            <p:ph type="title"/>
          </p:nvPr>
        </p:nvSpPr>
        <p:spPr/>
        <p:txBody>
          <a:bodyPr/>
          <a:lstStyle/>
          <a:p>
            <a:r>
              <a:rPr lang="en-IN" dirty="0"/>
              <a:t>Bridge Pattern </a:t>
            </a:r>
          </a:p>
        </p:txBody>
      </p:sp>
    </p:spTree>
    <p:extLst>
      <p:ext uri="{BB962C8B-B14F-4D97-AF65-F5344CB8AC3E}">
        <p14:creationId xmlns:p14="http://schemas.microsoft.com/office/powerpoint/2010/main" val="62647743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dirty="0"/>
              <a:t>Since we can change the reference to the </a:t>
            </a:r>
            <a:r>
              <a:rPr lang="en-US" dirty="0" err="1"/>
              <a:t>implementor</a:t>
            </a:r>
            <a:r>
              <a:rPr lang="en-US" dirty="0"/>
              <a:t> in the abstraction, we are able to change the abstraction’s </a:t>
            </a:r>
            <a:r>
              <a:rPr lang="en-US" dirty="0" err="1"/>
              <a:t>implementor</a:t>
            </a:r>
            <a:r>
              <a:rPr lang="en-US" dirty="0"/>
              <a:t> at run-time.</a:t>
            </a:r>
          </a:p>
          <a:p>
            <a:pPr fontAlgn="base"/>
            <a:r>
              <a:rPr lang="en-US" dirty="0"/>
              <a:t>Changes to the </a:t>
            </a:r>
            <a:r>
              <a:rPr lang="en-US" dirty="0" err="1"/>
              <a:t>implementor</a:t>
            </a:r>
            <a:r>
              <a:rPr lang="en-US" dirty="0"/>
              <a:t> do not affect client code.</a:t>
            </a:r>
          </a:p>
          <a:p>
            <a:pPr fontAlgn="base"/>
            <a:r>
              <a:rPr lang="en-US" dirty="0"/>
              <a:t>It increases the loose coupling between class abstraction and it’s implementation.</a:t>
            </a:r>
          </a:p>
          <a:p>
            <a:pPr fontAlgn="base"/>
            <a:r>
              <a:rPr lang="en-US" i="1" dirty="0"/>
              <a:t>Decouple an abstraction from its implementation so that the two can vary independently.</a:t>
            </a:r>
            <a:endParaRPr lang="en-US" dirty="0"/>
          </a:p>
          <a:p>
            <a:pPr marL="225425" lvl="1" indent="0" fontAlgn="base">
              <a:buNone/>
            </a:pPr>
            <a:endParaRPr lang="en-US" dirty="0"/>
          </a:p>
          <a:p>
            <a:endParaRPr lang="en-IN" dirty="0"/>
          </a:p>
        </p:txBody>
      </p:sp>
      <p:sp>
        <p:nvSpPr>
          <p:cNvPr id="3" name="Title 2"/>
          <p:cNvSpPr>
            <a:spLocks noGrp="1"/>
          </p:cNvSpPr>
          <p:nvPr>
            <p:ph type="title"/>
          </p:nvPr>
        </p:nvSpPr>
        <p:spPr/>
        <p:txBody>
          <a:bodyPr/>
          <a:lstStyle/>
          <a:p>
            <a:r>
              <a:rPr lang="en-IN" dirty="0"/>
              <a:t>Bridge Pattern </a:t>
            </a:r>
          </a:p>
        </p:txBody>
      </p:sp>
    </p:spTree>
    <p:extLst>
      <p:ext uri="{BB962C8B-B14F-4D97-AF65-F5344CB8AC3E}">
        <p14:creationId xmlns:p14="http://schemas.microsoft.com/office/powerpoint/2010/main" val="265109569"/>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dirty="0"/>
              <a:t>Let’s say that you want to build a news website and you want to show different content for different users.</a:t>
            </a:r>
          </a:p>
          <a:p>
            <a:pPr fontAlgn="base"/>
            <a:r>
              <a:rPr lang="en-US" dirty="0"/>
              <a:t> You want to give paid users full access to articles, without any ads.</a:t>
            </a:r>
          </a:p>
          <a:p>
            <a:pPr fontAlgn="base"/>
            <a:r>
              <a:rPr lang="en-US" dirty="0"/>
              <a:t> At the same time, you want to give free users some excerpts from the articles, with some ads on the page.</a:t>
            </a:r>
          </a:p>
          <a:p>
            <a:pPr fontAlgn="base"/>
            <a:r>
              <a:rPr lang="en-US" dirty="0"/>
              <a:t> Finally, you want to show a </a:t>
            </a:r>
            <a:r>
              <a:rPr lang="en-US" i="1" dirty="0"/>
              <a:t>call to action</a:t>
            </a:r>
            <a:r>
              <a:rPr lang="en-US" dirty="0"/>
              <a:t> to all free users, so you can hopefully convert them to paid users.</a:t>
            </a:r>
            <a:endParaRPr lang="en-IN" dirty="0"/>
          </a:p>
        </p:txBody>
      </p:sp>
      <p:sp>
        <p:nvSpPr>
          <p:cNvPr id="3" name="Title 2"/>
          <p:cNvSpPr>
            <a:spLocks noGrp="1"/>
          </p:cNvSpPr>
          <p:nvPr>
            <p:ph type="title"/>
          </p:nvPr>
        </p:nvSpPr>
        <p:spPr/>
        <p:txBody>
          <a:bodyPr/>
          <a:lstStyle/>
          <a:p>
            <a:r>
              <a:rPr lang="en-IN" dirty="0"/>
              <a:t>Bridge Pattern </a:t>
            </a:r>
          </a:p>
        </p:txBody>
      </p:sp>
    </p:spTree>
    <p:extLst>
      <p:ext uri="{BB962C8B-B14F-4D97-AF65-F5344CB8AC3E}">
        <p14:creationId xmlns:p14="http://schemas.microsoft.com/office/powerpoint/2010/main" val="2715069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23B6DBDB-E132-439E-97CC-630B7F7481FA}"/>
              </a:ext>
            </a:extLst>
          </p:cNvPr>
          <p:cNvSpPr>
            <a:spLocks noGrp="1" noChangeArrowheads="1"/>
          </p:cNvSpPr>
          <p:nvPr>
            <p:ph type="title"/>
          </p:nvPr>
        </p:nvSpPr>
        <p:spPr/>
        <p:txBody>
          <a:bodyPr/>
          <a:lstStyle/>
          <a:p>
            <a:r>
              <a:rPr lang="en-US" altLang="en-US">
                <a:ea typeface="ＭＳ Ｐゴシック" panose="020B0600070205080204" pitchFamily="34" charset="-128"/>
              </a:rPr>
              <a:t>Python supports four different numerical types</a:t>
            </a:r>
          </a:p>
        </p:txBody>
      </p:sp>
      <p:sp>
        <p:nvSpPr>
          <p:cNvPr id="74756" name="Slide Number Placeholder 4">
            <a:extLst>
              <a:ext uri="{FF2B5EF4-FFF2-40B4-BE49-F238E27FC236}">
                <a16:creationId xmlns:a16="http://schemas.microsoft.com/office/drawing/2014/main" id="{20E65C80-6EE4-56BC-8525-E946E8F22B53}"/>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54F76CE-724F-4BC9-8D48-2776E04E4A9D}" type="slidenum">
              <a:rPr lang="en-US" altLang="en-US" sz="1400"/>
              <a:pPr>
                <a:spcBef>
                  <a:spcPct val="0"/>
                </a:spcBef>
                <a:buFontTx/>
                <a:buNone/>
              </a:pPr>
              <a:t>52</a:t>
            </a:fld>
            <a:endParaRPr lang="en-US" altLang="en-US" sz="1400"/>
          </a:p>
        </p:txBody>
      </p:sp>
      <p:graphicFrame>
        <p:nvGraphicFramePr>
          <p:cNvPr id="6" name="Table 5">
            <a:extLst>
              <a:ext uri="{FF2B5EF4-FFF2-40B4-BE49-F238E27FC236}">
                <a16:creationId xmlns:a16="http://schemas.microsoft.com/office/drawing/2014/main" id="{C7AAEADA-3609-0FEF-1F70-075E975F4E7E}"/>
              </a:ext>
            </a:extLst>
          </p:cNvPr>
          <p:cNvGraphicFramePr>
            <a:graphicFrameLocks noGrp="1"/>
          </p:cNvGraphicFramePr>
          <p:nvPr>
            <p:extLst>
              <p:ext uri="{D42A27DB-BD31-4B8C-83A1-F6EECF244321}">
                <p14:modId xmlns:p14="http://schemas.microsoft.com/office/powerpoint/2010/main" val="876553774"/>
              </p:ext>
            </p:extLst>
          </p:nvPr>
        </p:nvGraphicFramePr>
        <p:xfrm>
          <a:off x="755101" y="1447800"/>
          <a:ext cx="7943852" cy="5105400"/>
        </p:xfrm>
        <a:graphic>
          <a:graphicData uri="http://schemas.openxmlformats.org/drawingml/2006/table">
            <a:tbl>
              <a:tblPr/>
              <a:tblGrid>
                <a:gridCol w="1985963">
                  <a:extLst>
                    <a:ext uri="{9D8B030D-6E8A-4147-A177-3AD203B41FA5}">
                      <a16:colId xmlns:a16="http://schemas.microsoft.com/office/drawing/2014/main" val="20000"/>
                    </a:ext>
                  </a:extLst>
                </a:gridCol>
                <a:gridCol w="1985963">
                  <a:extLst>
                    <a:ext uri="{9D8B030D-6E8A-4147-A177-3AD203B41FA5}">
                      <a16:colId xmlns:a16="http://schemas.microsoft.com/office/drawing/2014/main" val="20001"/>
                    </a:ext>
                  </a:extLst>
                </a:gridCol>
                <a:gridCol w="1985963">
                  <a:extLst>
                    <a:ext uri="{9D8B030D-6E8A-4147-A177-3AD203B41FA5}">
                      <a16:colId xmlns:a16="http://schemas.microsoft.com/office/drawing/2014/main" val="20002"/>
                    </a:ext>
                  </a:extLst>
                </a:gridCol>
                <a:gridCol w="1985963">
                  <a:extLst>
                    <a:ext uri="{9D8B030D-6E8A-4147-A177-3AD203B41FA5}">
                      <a16:colId xmlns:a16="http://schemas.microsoft.com/office/drawing/2014/main" val="20003"/>
                    </a:ext>
                  </a:extLst>
                </a:gridCol>
              </a:tblGrid>
              <a:tr h="385313">
                <a:tc>
                  <a:txBody>
                    <a:bodyPr/>
                    <a:lstStyle/>
                    <a:p>
                      <a:r>
                        <a:rPr lang="en-US" sz="1500"/>
                        <a:t>int</a:t>
                      </a:r>
                    </a:p>
                  </a:txBody>
                  <a:tcPr marL="76679" marR="76679" marT="38338" marB="38338" anchor="ctr">
                    <a:lnL>
                      <a:noFill/>
                    </a:lnL>
                    <a:lnR>
                      <a:noFill/>
                    </a:lnR>
                    <a:lnT>
                      <a:noFill/>
                    </a:lnT>
                    <a:lnB>
                      <a:noFill/>
                    </a:lnB>
                  </a:tcPr>
                </a:tc>
                <a:tc>
                  <a:txBody>
                    <a:bodyPr/>
                    <a:lstStyle/>
                    <a:p>
                      <a:r>
                        <a:rPr lang="en-US" sz="1500"/>
                        <a:t>long</a:t>
                      </a:r>
                    </a:p>
                  </a:txBody>
                  <a:tcPr marL="76679" marR="76679" marT="38338" marB="38338" anchor="ctr">
                    <a:lnL>
                      <a:noFill/>
                    </a:lnL>
                    <a:lnR>
                      <a:noFill/>
                    </a:lnR>
                    <a:lnT>
                      <a:noFill/>
                    </a:lnT>
                    <a:lnB>
                      <a:noFill/>
                    </a:lnB>
                  </a:tcPr>
                </a:tc>
                <a:tc>
                  <a:txBody>
                    <a:bodyPr/>
                    <a:lstStyle/>
                    <a:p>
                      <a:r>
                        <a:rPr lang="en-US" sz="1500"/>
                        <a:t>float</a:t>
                      </a:r>
                    </a:p>
                  </a:txBody>
                  <a:tcPr marL="76679" marR="76679" marT="38338" marB="38338" anchor="ctr">
                    <a:lnL>
                      <a:noFill/>
                    </a:lnL>
                    <a:lnR>
                      <a:noFill/>
                    </a:lnR>
                    <a:lnT>
                      <a:noFill/>
                    </a:lnT>
                    <a:lnB>
                      <a:noFill/>
                    </a:lnB>
                  </a:tcPr>
                </a:tc>
                <a:tc>
                  <a:txBody>
                    <a:bodyPr/>
                    <a:lstStyle/>
                    <a:p>
                      <a:r>
                        <a:rPr lang="en-US" sz="1500"/>
                        <a:t>complex</a:t>
                      </a:r>
                    </a:p>
                  </a:txBody>
                  <a:tcPr marL="76679" marR="76679" marT="38338" marB="38338" anchor="ctr">
                    <a:lnL>
                      <a:noFill/>
                    </a:lnL>
                    <a:lnR>
                      <a:noFill/>
                    </a:lnR>
                    <a:lnT>
                      <a:noFill/>
                    </a:lnT>
                    <a:lnB>
                      <a:noFill/>
                    </a:lnB>
                  </a:tcPr>
                </a:tc>
                <a:extLst>
                  <a:ext uri="{0D108BD9-81ED-4DB2-BD59-A6C34878D82A}">
                    <a16:rowId xmlns:a16="http://schemas.microsoft.com/office/drawing/2014/main" val="10000"/>
                  </a:ext>
                </a:extLst>
              </a:tr>
              <a:tr h="385313">
                <a:tc>
                  <a:txBody>
                    <a:bodyPr/>
                    <a:lstStyle/>
                    <a:p>
                      <a:r>
                        <a:rPr lang="en-US" sz="1500"/>
                        <a:t>10</a:t>
                      </a:r>
                    </a:p>
                  </a:txBody>
                  <a:tcPr marL="76679" marR="76679" marT="38338" marB="38338" anchor="ctr">
                    <a:lnL>
                      <a:noFill/>
                    </a:lnL>
                    <a:lnR>
                      <a:noFill/>
                    </a:lnR>
                    <a:lnT>
                      <a:noFill/>
                    </a:lnT>
                    <a:lnB>
                      <a:noFill/>
                    </a:lnB>
                  </a:tcPr>
                </a:tc>
                <a:tc>
                  <a:txBody>
                    <a:bodyPr/>
                    <a:lstStyle/>
                    <a:p>
                      <a:r>
                        <a:rPr lang="en-US" sz="1500"/>
                        <a:t>51924361L</a:t>
                      </a:r>
                    </a:p>
                  </a:txBody>
                  <a:tcPr marL="76679" marR="76679" marT="38338" marB="38338" anchor="ctr">
                    <a:lnL>
                      <a:noFill/>
                    </a:lnL>
                    <a:lnR>
                      <a:noFill/>
                    </a:lnR>
                    <a:lnT>
                      <a:noFill/>
                    </a:lnT>
                    <a:lnB>
                      <a:noFill/>
                    </a:lnB>
                  </a:tcPr>
                </a:tc>
                <a:tc>
                  <a:txBody>
                    <a:bodyPr/>
                    <a:lstStyle/>
                    <a:p>
                      <a:r>
                        <a:rPr lang="en-US" sz="1500"/>
                        <a:t>0.0</a:t>
                      </a:r>
                    </a:p>
                  </a:txBody>
                  <a:tcPr marL="76679" marR="76679" marT="38338" marB="38338" anchor="ctr">
                    <a:lnL>
                      <a:noFill/>
                    </a:lnL>
                    <a:lnR>
                      <a:noFill/>
                    </a:lnR>
                    <a:lnT>
                      <a:noFill/>
                    </a:lnT>
                    <a:lnB>
                      <a:noFill/>
                    </a:lnB>
                  </a:tcPr>
                </a:tc>
                <a:tc>
                  <a:txBody>
                    <a:bodyPr/>
                    <a:lstStyle/>
                    <a:p>
                      <a:r>
                        <a:rPr lang="en-US" sz="1500"/>
                        <a:t>3.14j</a:t>
                      </a:r>
                    </a:p>
                  </a:txBody>
                  <a:tcPr marL="76679" marR="76679" marT="38338" marB="38338" anchor="ctr">
                    <a:lnL>
                      <a:noFill/>
                    </a:lnL>
                    <a:lnR>
                      <a:noFill/>
                    </a:lnR>
                    <a:lnT>
                      <a:noFill/>
                    </a:lnT>
                    <a:lnB>
                      <a:noFill/>
                    </a:lnB>
                  </a:tcPr>
                </a:tc>
                <a:extLst>
                  <a:ext uri="{0D108BD9-81ED-4DB2-BD59-A6C34878D82A}">
                    <a16:rowId xmlns:a16="http://schemas.microsoft.com/office/drawing/2014/main" val="10001"/>
                  </a:ext>
                </a:extLst>
              </a:tr>
              <a:tr h="385313">
                <a:tc>
                  <a:txBody>
                    <a:bodyPr/>
                    <a:lstStyle/>
                    <a:p>
                      <a:r>
                        <a:rPr lang="en-US" sz="1500"/>
                        <a:t>100</a:t>
                      </a:r>
                    </a:p>
                  </a:txBody>
                  <a:tcPr marL="76679" marR="76679" marT="38338" marB="38338" anchor="ctr">
                    <a:lnL>
                      <a:noFill/>
                    </a:lnL>
                    <a:lnR>
                      <a:noFill/>
                    </a:lnR>
                    <a:lnT>
                      <a:noFill/>
                    </a:lnT>
                    <a:lnB>
                      <a:noFill/>
                    </a:lnB>
                  </a:tcPr>
                </a:tc>
                <a:tc>
                  <a:txBody>
                    <a:bodyPr/>
                    <a:lstStyle/>
                    <a:p>
                      <a:r>
                        <a:rPr lang="en-US" sz="1500"/>
                        <a:t>-0x19323L</a:t>
                      </a:r>
                    </a:p>
                  </a:txBody>
                  <a:tcPr marL="76679" marR="76679" marT="38338" marB="38338" anchor="ctr">
                    <a:lnL>
                      <a:noFill/>
                    </a:lnL>
                    <a:lnR>
                      <a:noFill/>
                    </a:lnR>
                    <a:lnT>
                      <a:noFill/>
                    </a:lnT>
                    <a:lnB>
                      <a:noFill/>
                    </a:lnB>
                  </a:tcPr>
                </a:tc>
                <a:tc>
                  <a:txBody>
                    <a:bodyPr/>
                    <a:lstStyle/>
                    <a:p>
                      <a:r>
                        <a:rPr lang="en-US" sz="1500"/>
                        <a:t>15.20</a:t>
                      </a:r>
                    </a:p>
                  </a:txBody>
                  <a:tcPr marL="76679" marR="76679" marT="38338" marB="38338" anchor="ctr">
                    <a:lnL>
                      <a:noFill/>
                    </a:lnL>
                    <a:lnR>
                      <a:noFill/>
                    </a:lnR>
                    <a:lnT>
                      <a:noFill/>
                    </a:lnT>
                    <a:lnB>
                      <a:noFill/>
                    </a:lnB>
                  </a:tcPr>
                </a:tc>
                <a:tc>
                  <a:txBody>
                    <a:bodyPr/>
                    <a:lstStyle/>
                    <a:p>
                      <a:r>
                        <a:rPr lang="en-US" sz="1500"/>
                        <a:t>45.j</a:t>
                      </a:r>
                    </a:p>
                  </a:txBody>
                  <a:tcPr marL="76679" marR="76679" marT="38338" marB="38338" anchor="ctr">
                    <a:lnL>
                      <a:noFill/>
                    </a:lnL>
                    <a:lnR>
                      <a:noFill/>
                    </a:lnR>
                    <a:lnT>
                      <a:noFill/>
                    </a:lnT>
                    <a:lnB>
                      <a:noFill/>
                    </a:lnB>
                  </a:tcPr>
                </a:tc>
                <a:extLst>
                  <a:ext uri="{0D108BD9-81ED-4DB2-BD59-A6C34878D82A}">
                    <a16:rowId xmlns:a16="http://schemas.microsoft.com/office/drawing/2014/main" val="10002"/>
                  </a:ext>
                </a:extLst>
              </a:tr>
              <a:tr h="385313">
                <a:tc>
                  <a:txBody>
                    <a:bodyPr/>
                    <a:lstStyle/>
                    <a:p>
                      <a:r>
                        <a:rPr lang="en-US" sz="1500"/>
                        <a:t>-786</a:t>
                      </a:r>
                    </a:p>
                  </a:txBody>
                  <a:tcPr marL="76679" marR="76679" marT="38338" marB="38338" anchor="ctr">
                    <a:lnL>
                      <a:noFill/>
                    </a:lnL>
                    <a:lnR>
                      <a:noFill/>
                    </a:lnR>
                    <a:lnT>
                      <a:noFill/>
                    </a:lnT>
                    <a:lnB>
                      <a:noFill/>
                    </a:lnB>
                  </a:tcPr>
                </a:tc>
                <a:tc>
                  <a:txBody>
                    <a:bodyPr/>
                    <a:lstStyle/>
                    <a:p>
                      <a:r>
                        <a:rPr lang="en-US" sz="1500"/>
                        <a:t>0122L</a:t>
                      </a:r>
                    </a:p>
                  </a:txBody>
                  <a:tcPr marL="76679" marR="76679" marT="38338" marB="38338" anchor="ctr">
                    <a:lnL>
                      <a:noFill/>
                    </a:lnL>
                    <a:lnR>
                      <a:noFill/>
                    </a:lnR>
                    <a:lnT>
                      <a:noFill/>
                    </a:lnT>
                    <a:lnB>
                      <a:noFill/>
                    </a:lnB>
                  </a:tcPr>
                </a:tc>
                <a:tc>
                  <a:txBody>
                    <a:bodyPr/>
                    <a:lstStyle/>
                    <a:p>
                      <a:r>
                        <a:rPr lang="en-US" sz="1500" dirty="0"/>
                        <a:t>-21.9</a:t>
                      </a:r>
                    </a:p>
                  </a:txBody>
                  <a:tcPr marL="76679" marR="76679" marT="38338" marB="38338" anchor="ctr">
                    <a:lnL>
                      <a:noFill/>
                    </a:lnL>
                    <a:lnR>
                      <a:noFill/>
                    </a:lnR>
                    <a:lnT>
                      <a:noFill/>
                    </a:lnT>
                    <a:lnB>
                      <a:noFill/>
                    </a:lnB>
                  </a:tcPr>
                </a:tc>
                <a:tc>
                  <a:txBody>
                    <a:bodyPr/>
                    <a:lstStyle/>
                    <a:p>
                      <a:r>
                        <a:rPr lang="en-US" sz="1500"/>
                        <a:t>9.322e-36j</a:t>
                      </a:r>
                    </a:p>
                  </a:txBody>
                  <a:tcPr marL="76679" marR="76679" marT="38338" marB="38338" anchor="ctr">
                    <a:lnL>
                      <a:noFill/>
                    </a:lnL>
                    <a:lnR>
                      <a:noFill/>
                    </a:lnR>
                    <a:lnT>
                      <a:noFill/>
                    </a:lnT>
                    <a:lnB>
                      <a:noFill/>
                    </a:lnB>
                  </a:tcPr>
                </a:tc>
                <a:extLst>
                  <a:ext uri="{0D108BD9-81ED-4DB2-BD59-A6C34878D82A}">
                    <a16:rowId xmlns:a16="http://schemas.microsoft.com/office/drawing/2014/main" val="10003"/>
                  </a:ext>
                </a:extLst>
              </a:tr>
              <a:tr h="963283">
                <a:tc>
                  <a:txBody>
                    <a:bodyPr/>
                    <a:lstStyle/>
                    <a:p>
                      <a:r>
                        <a:rPr lang="en-US" sz="1500"/>
                        <a:t>080</a:t>
                      </a:r>
                    </a:p>
                  </a:txBody>
                  <a:tcPr marL="76679" marR="76679" marT="38338" marB="38338" anchor="ctr">
                    <a:lnL>
                      <a:noFill/>
                    </a:lnL>
                    <a:lnR>
                      <a:noFill/>
                    </a:lnR>
                    <a:lnT>
                      <a:noFill/>
                    </a:lnT>
                    <a:lnB>
                      <a:noFill/>
                    </a:lnB>
                  </a:tcPr>
                </a:tc>
                <a:tc>
                  <a:txBody>
                    <a:bodyPr/>
                    <a:lstStyle/>
                    <a:p>
                      <a:r>
                        <a:rPr lang="en-US" sz="1500"/>
                        <a:t>0xDEFABCECBDAECBFBAEl</a:t>
                      </a:r>
                    </a:p>
                  </a:txBody>
                  <a:tcPr marL="76679" marR="76679" marT="38338" marB="38338" anchor="ctr">
                    <a:lnL>
                      <a:noFill/>
                    </a:lnL>
                    <a:lnR>
                      <a:noFill/>
                    </a:lnR>
                    <a:lnT>
                      <a:noFill/>
                    </a:lnT>
                    <a:lnB>
                      <a:noFill/>
                    </a:lnB>
                  </a:tcPr>
                </a:tc>
                <a:tc>
                  <a:txBody>
                    <a:bodyPr/>
                    <a:lstStyle/>
                    <a:p>
                      <a:r>
                        <a:rPr lang="en-US" sz="1500"/>
                        <a:t>32.3+e18</a:t>
                      </a:r>
                    </a:p>
                  </a:txBody>
                  <a:tcPr marL="76679" marR="76679" marT="38338" marB="38338" anchor="ctr">
                    <a:lnL>
                      <a:noFill/>
                    </a:lnL>
                    <a:lnR>
                      <a:noFill/>
                    </a:lnR>
                    <a:lnT>
                      <a:noFill/>
                    </a:lnT>
                    <a:lnB>
                      <a:noFill/>
                    </a:lnB>
                  </a:tcPr>
                </a:tc>
                <a:tc>
                  <a:txBody>
                    <a:bodyPr/>
                    <a:lstStyle/>
                    <a:p>
                      <a:r>
                        <a:rPr lang="en-US" sz="1500"/>
                        <a:t>.876j</a:t>
                      </a:r>
                    </a:p>
                  </a:txBody>
                  <a:tcPr marL="76679" marR="76679" marT="38338" marB="38338" anchor="ctr">
                    <a:lnL>
                      <a:noFill/>
                    </a:lnL>
                    <a:lnR>
                      <a:noFill/>
                    </a:lnR>
                    <a:lnT>
                      <a:noFill/>
                    </a:lnT>
                    <a:lnB>
                      <a:noFill/>
                    </a:lnB>
                  </a:tcPr>
                </a:tc>
                <a:extLst>
                  <a:ext uri="{0D108BD9-81ED-4DB2-BD59-A6C34878D82A}">
                    <a16:rowId xmlns:a16="http://schemas.microsoft.com/office/drawing/2014/main" val="10004"/>
                  </a:ext>
                </a:extLst>
              </a:tr>
              <a:tr h="674299">
                <a:tc>
                  <a:txBody>
                    <a:bodyPr/>
                    <a:lstStyle/>
                    <a:p>
                      <a:r>
                        <a:rPr lang="en-US" sz="1500"/>
                        <a:t>-0490</a:t>
                      </a:r>
                    </a:p>
                  </a:txBody>
                  <a:tcPr marL="76679" marR="76679" marT="38338" marB="38338" anchor="ctr">
                    <a:lnL>
                      <a:noFill/>
                    </a:lnL>
                    <a:lnR>
                      <a:noFill/>
                    </a:lnR>
                    <a:lnT>
                      <a:noFill/>
                    </a:lnT>
                    <a:lnB>
                      <a:noFill/>
                    </a:lnB>
                  </a:tcPr>
                </a:tc>
                <a:tc>
                  <a:txBody>
                    <a:bodyPr/>
                    <a:lstStyle/>
                    <a:p>
                      <a:r>
                        <a:rPr lang="en-US" sz="1500"/>
                        <a:t>535633629843L</a:t>
                      </a:r>
                    </a:p>
                  </a:txBody>
                  <a:tcPr marL="76679" marR="76679" marT="38338" marB="38338" anchor="ctr">
                    <a:lnL>
                      <a:noFill/>
                    </a:lnL>
                    <a:lnR>
                      <a:noFill/>
                    </a:lnR>
                    <a:lnT>
                      <a:noFill/>
                    </a:lnT>
                    <a:lnB>
                      <a:noFill/>
                    </a:lnB>
                  </a:tcPr>
                </a:tc>
                <a:tc>
                  <a:txBody>
                    <a:bodyPr/>
                    <a:lstStyle/>
                    <a:p>
                      <a:r>
                        <a:rPr lang="en-US" sz="1500"/>
                        <a:t>-90.</a:t>
                      </a:r>
                    </a:p>
                  </a:txBody>
                  <a:tcPr marL="76679" marR="76679" marT="38338" marB="38338" anchor="ctr">
                    <a:lnL>
                      <a:noFill/>
                    </a:lnL>
                    <a:lnR>
                      <a:noFill/>
                    </a:lnR>
                    <a:lnT>
                      <a:noFill/>
                    </a:lnT>
                    <a:lnB>
                      <a:noFill/>
                    </a:lnB>
                  </a:tcPr>
                </a:tc>
                <a:tc>
                  <a:txBody>
                    <a:bodyPr/>
                    <a:lstStyle/>
                    <a:p>
                      <a:r>
                        <a:rPr lang="en-US" sz="1500"/>
                        <a:t>-.6545+0J</a:t>
                      </a:r>
                    </a:p>
                  </a:txBody>
                  <a:tcPr marL="76679" marR="76679" marT="38338" marB="38338" anchor="ctr">
                    <a:lnL>
                      <a:noFill/>
                    </a:lnL>
                    <a:lnR>
                      <a:noFill/>
                    </a:lnR>
                    <a:lnT>
                      <a:noFill/>
                    </a:lnT>
                    <a:lnB>
                      <a:noFill/>
                    </a:lnB>
                  </a:tcPr>
                </a:tc>
                <a:extLst>
                  <a:ext uri="{0D108BD9-81ED-4DB2-BD59-A6C34878D82A}">
                    <a16:rowId xmlns:a16="http://schemas.microsoft.com/office/drawing/2014/main" val="10005"/>
                  </a:ext>
                </a:extLst>
              </a:tr>
              <a:tr h="963283">
                <a:tc>
                  <a:txBody>
                    <a:bodyPr/>
                    <a:lstStyle/>
                    <a:p>
                      <a:r>
                        <a:rPr lang="en-US" sz="1500"/>
                        <a:t>-0x260</a:t>
                      </a:r>
                    </a:p>
                  </a:txBody>
                  <a:tcPr marL="76679" marR="76679" marT="38338" marB="38338" anchor="ctr">
                    <a:lnL>
                      <a:noFill/>
                    </a:lnL>
                    <a:lnR>
                      <a:noFill/>
                    </a:lnR>
                    <a:lnT>
                      <a:noFill/>
                    </a:lnT>
                    <a:lnB>
                      <a:noFill/>
                    </a:lnB>
                  </a:tcPr>
                </a:tc>
                <a:tc>
                  <a:txBody>
                    <a:bodyPr/>
                    <a:lstStyle/>
                    <a:p>
                      <a:r>
                        <a:rPr lang="en-US" sz="1500"/>
                        <a:t>-052318172735L</a:t>
                      </a:r>
                    </a:p>
                  </a:txBody>
                  <a:tcPr marL="76679" marR="76679" marT="38338" marB="38338" anchor="ctr">
                    <a:lnL>
                      <a:noFill/>
                    </a:lnL>
                    <a:lnR>
                      <a:noFill/>
                    </a:lnR>
                    <a:lnT>
                      <a:noFill/>
                    </a:lnT>
                    <a:lnB>
                      <a:noFill/>
                    </a:lnB>
                  </a:tcPr>
                </a:tc>
                <a:tc>
                  <a:txBody>
                    <a:bodyPr/>
                    <a:lstStyle/>
                    <a:p>
                      <a:r>
                        <a:rPr lang="en-US" sz="1500"/>
                        <a:t>-32.54e100</a:t>
                      </a:r>
                    </a:p>
                  </a:txBody>
                  <a:tcPr marL="76679" marR="76679" marT="38338" marB="38338" anchor="ctr">
                    <a:lnL>
                      <a:noFill/>
                    </a:lnL>
                    <a:lnR>
                      <a:noFill/>
                    </a:lnR>
                    <a:lnT>
                      <a:noFill/>
                    </a:lnT>
                    <a:lnB>
                      <a:noFill/>
                    </a:lnB>
                  </a:tcPr>
                </a:tc>
                <a:tc>
                  <a:txBody>
                    <a:bodyPr/>
                    <a:lstStyle/>
                    <a:p>
                      <a:r>
                        <a:rPr lang="en-US" sz="1500"/>
                        <a:t>3e+26J</a:t>
                      </a:r>
                    </a:p>
                  </a:txBody>
                  <a:tcPr marL="76679" marR="76679" marT="38338" marB="38338" anchor="ctr">
                    <a:lnL>
                      <a:noFill/>
                    </a:lnL>
                    <a:lnR>
                      <a:noFill/>
                    </a:lnR>
                    <a:lnT>
                      <a:noFill/>
                    </a:lnT>
                    <a:lnB>
                      <a:noFill/>
                    </a:lnB>
                  </a:tcPr>
                </a:tc>
                <a:extLst>
                  <a:ext uri="{0D108BD9-81ED-4DB2-BD59-A6C34878D82A}">
                    <a16:rowId xmlns:a16="http://schemas.microsoft.com/office/drawing/2014/main" val="10006"/>
                  </a:ext>
                </a:extLst>
              </a:tr>
              <a:tr h="963283">
                <a:tc>
                  <a:txBody>
                    <a:bodyPr/>
                    <a:lstStyle/>
                    <a:p>
                      <a:r>
                        <a:rPr lang="en-US" sz="1500"/>
                        <a:t>0x69</a:t>
                      </a:r>
                    </a:p>
                  </a:txBody>
                  <a:tcPr marL="76679" marR="76679" marT="38338" marB="38338" anchor="ctr">
                    <a:lnL>
                      <a:noFill/>
                    </a:lnL>
                    <a:lnR>
                      <a:noFill/>
                    </a:lnR>
                    <a:lnT>
                      <a:noFill/>
                    </a:lnT>
                    <a:lnB>
                      <a:noFill/>
                    </a:lnB>
                  </a:tcPr>
                </a:tc>
                <a:tc>
                  <a:txBody>
                    <a:bodyPr/>
                    <a:lstStyle/>
                    <a:p>
                      <a:r>
                        <a:rPr lang="en-US" sz="1500"/>
                        <a:t>-4721885298529L</a:t>
                      </a:r>
                    </a:p>
                  </a:txBody>
                  <a:tcPr marL="76679" marR="76679" marT="38338" marB="38338" anchor="ctr">
                    <a:lnL>
                      <a:noFill/>
                    </a:lnL>
                    <a:lnR>
                      <a:noFill/>
                    </a:lnR>
                    <a:lnT>
                      <a:noFill/>
                    </a:lnT>
                    <a:lnB>
                      <a:noFill/>
                    </a:lnB>
                  </a:tcPr>
                </a:tc>
                <a:tc>
                  <a:txBody>
                    <a:bodyPr/>
                    <a:lstStyle/>
                    <a:p>
                      <a:r>
                        <a:rPr lang="en-US" sz="1500"/>
                        <a:t>70.2-E12</a:t>
                      </a:r>
                    </a:p>
                  </a:txBody>
                  <a:tcPr marL="76679" marR="76679" marT="38338" marB="38338" anchor="ctr">
                    <a:lnL>
                      <a:noFill/>
                    </a:lnL>
                    <a:lnR>
                      <a:noFill/>
                    </a:lnR>
                    <a:lnT>
                      <a:noFill/>
                    </a:lnT>
                    <a:lnB>
                      <a:noFill/>
                    </a:lnB>
                  </a:tcPr>
                </a:tc>
                <a:tc>
                  <a:txBody>
                    <a:bodyPr/>
                    <a:lstStyle/>
                    <a:p>
                      <a:r>
                        <a:rPr lang="en-US" sz="1500" dirty="0"/>
                        <a:t>4.53e-7j</a:t>
                      </a:r>
                    </a:p>
                  </a:txBody>
                  <a:tcPr marL="76679" marR="76679" marT="38338" marB="38338" anchor="ctr">
                    <a:lnL>
                      <a:noFill/>
                    </a:lnL>
                    <a:lnR>
                      <a:noFill/>
                    </a:lnR>
                    <a:lnT>
                      <a:noFill/>
                    </a:lnT>
                    <a:lnB>
                      <a:noFill/>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a:t>Composite</a:t>
            </a:r>
            <a:r>
              <a:rPr lang="en-US" dirty="0"/>
              <a:t> is a Conceptual design pattern that allows composing objects into a tree-like structure and work with the it as if it was a singular object.</a:t>
            </a:r>
          </a:p>
          <a:p>
            <a:r>
              <a:rPr lang="en-US" i="1" dirty="0"/>
              <a:t>Composite pattern lets clients to treat the individual objects in a uniform manner.</a:t>
            </a:r>
          </a:p>
          <a:p>
            <a:r>
              <a:rPr lang="en-US" dirty="0"/>
              <a:t>The Composite Pattern allows you to compose objects into a tree structure to represent the part-whole hierarchy which means you can create a tree of objects that is made of different parts, but that can be treated one big thing.</a:t>
            </a:r>
          </a:p>
          <a:p>
            <a:r>
              <a:rPr lang="en-US" dirty="0"/>
              <a:t>Composite lets clients to treat individual objects and compositions of objects uniformly.</a:t>
            </a:r>
          </a:p>
          <a:p>
            <a:endParaRPr lang="en-US" dirty="0"/>
          </a:p>
          <a:p>
            <a:endParaRPr lang="en-IN" dirty="0"/>
          </a:p>
        </p:txBody>
      </p:sp>
      <p:sp>
        <p:nvSpPr>
          <p:cNvPr id="3" name="Title 2"/>
          <p:cNvSpPr>
            <a:spLocks noGrp="1"/>
          </p:cNvSpPr>
          <p:nvPr>
            <p:ph type="title"/>
          </p:nvPr>
        </p:nvSpPr>
        <p:spPr/>
        <p:txBody>
          <a:bodyPr/>
          <a:lstStyle/>
          <a:p>
            <a:r>
              <a:rPr lang="en-IN" dirty="0"/>
              <a:t>Composite Design Pattern</a:t>
            </a:r>
          </a:p>
        </p:txBody>
      </p:sp>
    </p:spTree>
    <p:extLst>
      <p:ext uri="{BB962C8B-B14F-4D97-AF65-F5344CB8AC3E}">
        <p14:creationId xmlns:p14="http://schemas.microsoft.com/office/powerpoint/2010/main" val="387564236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For example, a program that manipulates a file system. </a:t>
            </a:r>
          </a:p>
          <a:p>
            <a:r>
              <a:rPr lang="en-US" dirty="0"/>
              <a:t>A file system is a tree structure that contains Branches which are Folders as well as Leaf nodes which are Files.</a:t>
            </a:r>
          </a:p>
          <a:p>
            <a:r>
              <a:rPr lang="en-US" dirty="0"/>
              <a:t>Note that a folder object usually contains one or more file or folder objects and thus is a complex object where a file is a simple object.</a:t>
            </a:r>
          </a:p>
          <a:p>
            <a:r>
              <a:rPr lang="en-US" dirty="0"/>
              <a:t>Note also that since files and folders have many operations and attributes in common, such as moving and copying a file or a folder, listing file or folder attributes such as file name and size.</a:t>
            </a:r>
          </a:p>
          <a:p>
            <a:r>
              <a:rPr lang="en-US" dirty="0"/>
              <a:t>It would be easier and more convenient to treat both file and folder objects uniformly by defining a File System Resource Interface</a:t>
            </a:r>
          </a:p>
          <a:p>
            <a:endParaRPr lang="en-IN" dirty="0"/>
          </a:p>
        </p:txBody>
      </p:sp>
      <p:sp>
        <p:nvSpPr>
          <p:cNvPr id="3" name="Title 2"/>
          <p:cNvSpPr>
            <a:spLocks noGrp="1"/>
          </p:cNvSpPr>
          <p:nvPr>
            <p:ph type="title"/>
          </p:nvPr>
        </p:nvSpPr>
        <p:spPr/>
        <p:txBody>
          <a:bodyPr/>
          <a:lstStyle/>
          <a:p>
            <a:r>
              <a:rPr lang="en-IN" dirty="0"/>
              <a:t>Composite Design Pattern</a:t>
            </a:r>
          </a:p>
        </p:txBody>
      </p:sp>
    </p:spTree>
    <p:extLst>
      <p:ext uri="{BB962C8B-B14F-4D97-AF65-F5344CB8AC3E}">
        <p14:creationId xmlns:p14="http://schemas.microsoft.com/office/powerpoint/2010/main" val="2906623189"/>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Composite Design Pattern</a:t>
            </a:r>
          </a:p>
        </p:txBody>
      </p:sp>
      <p:pic>
        <p:nvPicPr>
          <p:cNvPr id="1026" name="Picture 2" descr="Composite Pattern Implementation - UML Class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7549827"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46328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Composite Design Pattern</a:t>
            </a:r>
          </a:p>
        </p:txBody>
      </p:sp>
      <p:pic>
        <p:nvPicPr>
          <p:cNvPr id="2050" name="Picture 2" descr="Composite Pattern UML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00200"/>
            <a:ext cx="7048500" cy="470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9756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Composite Pattern important points</a:t>
            </a:r>
          </a:p>
          <a:p>
            <a:r>
              <a:rPr lang="en-US" dirty="0"/>
              <a:t>Composite pattern should be applied only when the group of objects should behave as the single object.</a:t>
            </a:r>
          </a:p>
          <a:p>
            <a:r>
              <a:rPr lang="en-US" dirty="0"/>
              <a:t>Composite design pattern can be used to create a tree like structure.</a:t>
            </a:r>
            <a:endParaRPr lang="en-IN" dirty="0"/>
          </a:p>
        </p:txBody>
      </p:sp>
      <p:sp>
        <p:nvSpPr>
          <p:cNvPr id="3" name="Title 2"/>
          <p:cNvSpPr>
            <a:spLocks noGrp="1"/>
          </p:cNvSpPr>
          <p:nvPr>
            <p:ph type="title"/>
          </p:nvPr>
        </p:nvSpPr>
        <p:spPr/>
        <p:txBody>
          <a:bodyPr/>
          <a:lstStyle/>
          <a:p>
            <a:r>
              <a:rPr lang="en-IN" dirty="0"/>
              <a:t>Composite Design Pattern</a:t>
            </a:r>
          </a:p>
        </p:txBody>
      </p:sp>
    </p:spTree>
    <p:extLst>
      <p:ext uri="{BB962C8B-B14F-4D97-AF65-F5344CB8AC3E}">
        <p14:creationId xmlns:p14="http://schemas.microsoft.com/office/powerpoint/2010/main" val="4284669235"/>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438275"/>
          </a:xfrm>
        </p:spPr>
        <p:txBody>
          <a:bodyPr/>
          <a:lstStyle/>
          <a:p>
            <a:r>
              <a:rPr lang="en-US" dirty="0"/>
              <a:t>The iterator pattern is a design pattern in which an iterator is used to traverse a container and access the container's elements.</a:t>
            </a:r>
            <a:endParaRPr lang="en-IN" dirty="0"/>
          </a:p>
        </p:txBody>
      </p:sp>
      <p:sp>
        <p:nvSpPr>
          <p:cNvPr id="3" name="Title 2"/>
          <p:cNvSpPr>
            <a:spLocks noGrp="1"/>
          </p:cNvSpPr>
          <p:nvPr>
            <p:ph type="title"/>
          </p:nvPr>
        </p:nvSpPr>
        <p:spPr/>
        <p:txBody>
          <a:bodyPr/>
          <a:lstStyle/>
          <a:p>
            <a:r>
              <a:rPr lang="en-IN" dirty="0"/>
              <a:t>Iterator Pattern</a:t>
            </a:r>
          </a:p>
        </p:txBody>
      </p:sp>
      <p:pic>
        <p:nvPicPr>
          <p:cNvPr id="4" name="Picture 3"/>
          <p:cNvPicPr>
            <a:picLocks noChangeAspect="1"/>
          </p:cNvPicPr>
          <p:nvPr/>
        </p:nvPicPr>
        <p:blipFill>
          <a:blip r:embed="rId2"/>
          <a:stretch>
            <a:fillRect/>
          </a:stretch>
        </p:blipFill>
        <p:spPr>
          <a:xfrm>
            <a:off x="1219200" y="2819400"/>
            <a:ext cx="5830801" cy="1868867"/>
          </a:xfrm>
          <a:prstGeom prst="rect">
            <a:avLst/>
          </a:prstGeom>
        </p:spPr>
      </p:pic>
    </p:spTree>
    <p:extLst>
      <p:ext uri="{BB962C8B-B14F-4D97-AF65-F5344CB8AC3E}">
        <p14:creationId xmlns:p14="http://schemas.microsoft.com/office/powerpoint/2010/main" val="127552376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438275"/>
          </a:xfrm>
        </p:spPr>
        <p:txBody>
          <a:bodyPr>
            <a:normAutofit/>
          </a:bodyPr>
          <a:lstStyle/>
          <a:p>
            <a:pPr marL="0" indent="0">
              <a:buNone/>
            </a:pPr>
            <a:r>
              <a:rPr lang="en-US" dirty="0"/>
              <a:t>The iterator pattern is a design pattern in which an iterator is used to traverse a container and access the container's </a:t>
            </a:r>
            <a:r>
              <a:rPr lang="en-IN" dirty="0"/>
              <a:t>elements.</a:t>
            </a:r>
          </a:p>
        </p:txBody>
      </p:sp>
      <p:sp>
        <p:nvSpPr>
          <p:cNvPr id="3" name="Title 2"/>
          <p:cNvSpPr>
            <a:spLocks noGrp="1"/>
          </p:cNvSpPr>
          <p:nvPr>
            <p:ph type="title"/>
          </p:nvPr>
        </p:nvSpPr>
        <p:spPr/>
        <p:txBody>
          <a:bodyPr/>
          <a:lstStyle/>
          <a:p>
            <a:r>
              <a:rPr lang="en-IN" dirty="0"/>
              <a:t>Iterator Pattern</a:t>
            </a:r>
          </a:p>
        </p:txBody>
      </p:sp>
      <p:pic>
        <p:nvPicPr>
          <p:cNvPr id="5" name="Picture 4"/>
          <p:cNvPicPr>
            <a:picLocks noChangeAspect="1"/>
          </p:cNvPicPr>
          <p:nvPr/>
        </p:nvPicPr>
        <p:blipFill>
          <a:blip r:embed="rId2"/>
          <a:stretch>
            <a:fillRect/>
          </a:stretch>
        </p:blipFill>
        <p:spPr>
          <a:xfrm>
            <a:off x="1162810" y="2809336"/>
            <a:ext cx="5908201" cy="1875334"/>
          </a:xfrm>
          <a:prstGeom prst="rect">
            <a:avLst/>
          </a:prstGeom>
        </p:spPr>
      </p:pic>
      <p:pic>
        <p:nvPicPr>
          <p:cNvPr id="6" name="Picture 5"/>
          <p:cNvPicPr>
            <a:picLocks noChangeAspect="1"/>
          </p:cNvPicPr>
          <p:nvPr/>
        </p:nvPicPr>
        <p:blipFill>
          <a:blip r:embed="rId3"/>
          <a:stretch>
            <a:fillRect/>
          </a:stretch>
        </p:blipFill>
        <p:spPr>
          <a:xfrm>
            <a:off x="1059609" y="4953000"/>
            <a:ext cx="6114601" cy="1694267"/>
          </a:xfrm>
          <a:prstGeom prst="rect">
            <a:avLst/>
          </a:prstGeom>
        </p:spPr>
      </p:pic>
    </p:spTree>
    <p:extLst>
      <p:ext uri="{BB962C8B-B14F-4D97-AF65-F5344CB8AC3E}">
        <p14:creationId xmlns:p14="http://schemas.microsoft.com/office/powerpoint/2010/main" val="413125338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438275"/>
          </a:xfrm>
        </p:spPr>
        <p:txBody>
          <a:bodyPr>
            <a:normAutofit lnSpcReduction="10000"/>
          </a:bodyPr>
          <a:lstStyle/>
          <a:p>
            <a:pPr marL="0" indent="0">
              <a:buNone/>
            </a:pPr>
            <a:r>
              <a:rPr lang="en-US" dirty="0"/>
              <a:t>In a programming language without patterns, an iterator would have a next() method and a done() method, and the iterator loops across all the containers </a:t>
            </a:r>
            <a:r>
              <a:rPr lang="en-IN" dirty="0"/>
              <a:t>using these methods.</a:t>
            </a:r>
          </a:p>
        </p:txBody>
      </p:sp>
      <p:sp>
        <p:nvSpPr>
          <p:cNvPr id="3" name="Title 2"/>
          <p:cNvSpPr>
            <a:spLocks noGrp="1"/>
          </p:cNvSpPr>
          <p:nvPr>
            <p:ph type="title"/>
          </p:nvPr>
        </p:nvSpPr>
        <p:spPr/>
        <p:txBody>
          <a:bodyPr/>
          <a:lstStyle/>
          <a:p>
            <a:r>
              <a:rPr lang="en-IN" dirty="0"/>
              <a:t>Iterator Pattern</a:t>
            </a:r>
          </a:p>
        </p:txBody>
      </p:sp>
      <p:pic>
        <p:nvPicPr>
          <p:cNvPr id="4" name="Picture 3"/>
          <p:cNvPicPr>
            <a:picLocks noChangeAspect="1"/>
          </p:cNvPicPr>
          <p:nvPr/>
        </p:nvPicPr>
        <p:blipFill>
          <a:blip r:embed="rId2"/>
          <a:stretch>
            <a:fillRect/>
          </a:stretch>
        </p:blipFill>
        <p:spPr>
          <a:xfrm>
            <a:off x="171741" y="2971800"/>
            <a:ext cx="8849401" cy="3427334"/>
          </a:xfrm>
          <a:prstGeom prst="rect">
            <a:avLst/>
          </a:prstGeom>
        </p:spPr>
      </p:pic>
    </p:spTree>
    <p:extLst>
      <p:ext uri="{BB962C8B-B14F-4D97-AF65-F5344CB8AC3E}">
        <p14:creationId xmlns:p14="http://schemas.microsoft.com/office/powerpoint/2010/main" val="382061939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438275"/>
          </a:xfrm>
        </p:spPr>
        <p:txBody>
          <a:bodyPr>
            <a:normAutofit lnSpcReduction="10000"/>
          </a:bodyPr>
          <a:lstStyle/>
          <a:p>
            <a:pPr marL="0" indent="0">
              <a:buNone/>
            </a:pPr>
            <a:r>
              <a:rPr lang="en-US" dirty="0"/>
              <a:t>The iterator pattern has two parts:</a:t>
            </a:r>
          </a:p>
          <a:p>
            <a:pPr marL="0" indent="0">
              <a:buNone/>
            </a:pPr>
            <a:r>
              <a:rPr lang="en-US" dirty="0"/>
              <a:t>– An </a:t>
            </a:r>
            <a:r>
              <a:rPr lang="en-US" dirty="0" err="1"/>
              <a:t>iterable</a:t>
            </a:r>
            <a:r>
              <a:rPr lang="en-US" dirty="0"/>
              <a:t> class (to create the iterator object)</a:t>
            </a:r>
          </a:p>
          <a:p>
            <a:pPr marL="0" indent="0">
              <a:buNone/>
            </a:pPr>
            <a:r>
              <a:rPr lang="en-US" dirty="0"/>
              <a:t>– An iterator class (to traverse a container)</a:t>
            </a:r>
            <a:endParaRPr lang="en-IN" dirty="0"/>
          </a:p>
        </p:txBody>
      </p:sp>
      <p:sp>
        <p:nvSpPr>
          <p:cNvPr id="3" name="Title 2"/>
          <p:cNvSpPr>
            <a:spLocks noGrp="1"/>
          </p:cNvSpPr>
          <p:nvPr>
            <p:ph type="title"/>
          </p:nvPr>
        </p:nvSpPr>
        <p:spPr/>
        <p:txBody>
          <a:bodyPr/>
          <a:lstStyle/>
          <a:p>
            <a:r>
              <a:rPr lang="en-IN" dirty="0"/>
              <a:t>Iterator Pattern</a:t>
            </a:r>
          </a:p>
        </p:txBody>
      </p:sp>
    </p:spTree>
    <p:extLst>
      <p:ext uri="{BB962C8B-B14F-4D97-AF65-F5344CB8AC3E}">
        <p14:creationId xmlns:p14="http://schemas.microsoft.com/office/powerpoint/2010/main" val="224489245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019675"/>
          </a:xfrm>
        </p:spPr>
        <p:txBody>
          <a:bodyPr>
            <a:normAutofit fontScale="92500" lnSpcReduction="20000"/>
          </a:bodyPr>
          <a:lstStyle/>
          <a:p>
            <a:pPr marL="0" indent="0">
              <a:buNone/>
            </a:pPr>
            <a:r>
              <a:rPr lang="en-US" dirty="0"/>
              <a:t>Advantage of Iterator Pattern</a:t>
            </a:r>
          </a:p>
          <a:p>
            <a:r>
              <a:rPr lang="en-US" dirty="0"/>
              <a:t>It supports variations in the traversal of a collection.</a:t>
            </a:r>
          </a:p>
          <a:p>
            <a:r>
              <a:rPr lang="en-US" dirty="0"/>
              <a:t>It simplifies the interface to the collection.</a:t>
            </a:r>
          </a:p>
          <a:p>
            <a:pPr marL="0" indent="0">
              <a:buNone/>
            </a:pPr>
            <a:endParaRPr lang="en-US" dirty="0"/>
          </a:p>
          <a:p>
            <a:pPr marL="0" indent="0">
              <a:buNone/>
            </a:pPr>
            <a:r>
              <a:rPr lang="en-US" dirty="0"/>
              <a:t>Usage of Iterator Pattern:</a:t>
            </a:r>
          </a:p>
          <a:p>
            <a:r>
              <a:rPr lang="en-US" dirty="0"/>
              <a:t>It is used:</a:t>
            </a:r>
          </a:p>
          <a:p>
            <a:r>
              <a:rPr lang="en-US" dirty="0"/>
              <a:t>When you want to access a collection of objects without exposing its internal representation.</a:t>
            </a:r>
          </a:p>
          <a:p>
            <a:r>
              <a:rPr lang="en-US" dirty="0"/>
              <a:t>When there are multiple traversals of objects need to be supported in the collection.</a:t>
            </a:r>
          </a:p>
          <a:p>
            <a:br>
              <a:rPr lang="en-US" dirty="0"/>
            </a:br>
            <a:endParaRPr lang="en-IN" dirty="0"/>
          </a:p>
        </p:txBody>
      </p:sp>
      <p:sp>
        <p:nvSpPr>
          <p:cNvPr id="3" name="Title 2"/>
          <p:cNvSpPr>
            <a:spLocks noGrp="1"/>
          </p:cNvSpPr>
          <p:nvPr>
            <p:ph type="title"/>
          </p:nvPr>
        </p:nvSpPr>
        <p:spPr/>
        <p:txBody>
          <a:bodyPr/>
          <a:lstStyle/>
          <a:p>
            <a:r>
              <a:rPr lang="en-IN" dirty="0"/>
              <a:t>Iterator Pattern</a:t>
            </a:r>
          </a:p>
        </p:txBody>
      </p:sp>
    </p:spTree>
    <p:extLst>
      <p:ext uri="{BB962C8B-B14F-4D97-AF65-F5344CB8AC3E}">
        <p14:creationId xmlns:p14="http://schemas.microsoft.com/office/powerpoint/2010/main" val="6445662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097B341D-2427-F770-3392-4AB3D626E155}"/>
              </a:ext>
            </a:extLst>
          </p:cNvPr>
          <p:cNvSpPr>
            <a:spLocks noGrp="1" noChangeArrowheads="1"/>
          </p:cNvSpPr>
          <p:nvPr>
            <p:ph type="title"/>
          </p:nvPr>
        </p:nvSpPr>
        <p:spPr/>
        <p:txBody>
          <a:bodyPr/>
          <a:lstStyle/>
          <a:p>
            <a:r>
              <a:rPr lang="en-US" altLang="en-US" b="1">
                <a:ea typeface="ＭＳ Ｐゴシック" panose="020B0600070205080204" pitchFamily="34" charset="-128"/>
              </a:rPr>
              <a:t>Data Type Conversion</a:t>
            </a:r>
            <a:endParaRPr lang="en-US" altLang="en-US">
              <a:ea typeface="ＭＳ Ｐゴシック" panose="020B0600070205080204" pitchFamily="34" charset="-128"/>
            </a:endParaRPr>
          </a:p>
        </p:txBody>
      </p:sp>
      <p:sp>
        <p:nvSpPr>
          <p:cNvPr id="75780" name="Slide Number Placeholder 4">
            <a:extLst>
              <a:ext uri="{FF2B5EF4-FFF2-40B4-BE49-F238E27FC236}">
                <a16:creationId xmlns:a16="http://schemas.microsoft.com/office/drawing/2014/main" id="{79FFEE9A-2712-ADD4-DD88-CEA222CE0C52}"/>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784F0FF2-C383-4405-A071-A06A8FF27EA9}" type="slidenum">
              <a:rPr lang="en-US" altLang="en-US" sz="1400"/>
              <a:pPr>
                <a:spcBef>
                  <a:spcPct val="0"/>
                </a:spcBef>
                <a:buFontTx/>
                <a:buNone/>
              </a:pPr>
              <a:t>53</a:t>
            </a:fld>
            <a:endParaRPr lang="en-US" altLang="en-US" sz="1400"/>
          </a:p>
        </p:txBody>
      </p:sp>
      <p:graphicFrame>
        <p:nvGraphicFramePr>
          <p:cNvPr id="6" name="Table 5">
            <a:extLst>
              <a:ext uri="{FF2B5EF4-FFF2-40B4-BE49-F238E27FC236}">
                <a16:creationId xmlns:a16="http://schemas.microsoft.com/office/drawing/2014/main" id="{D4EAF03D-49A7-3DD6-FE5F-FA6E56FB95F1}"/>
              </a:ext>
            </a:extLst>
          </p:cNvPr>
          <p:cNvGraphicFramePr>
            <a:graphicFrameLocks noGrp="1"/>
          </p:cNvGraphicFramePr>
          <p:nvPr>
            <p:extLst>
              <p:ext uri="{D42A27DB-BD31-4B8C-83A1-F6EECF244321}">
                <p14:modId xmlns:p14="http://schemas.microsoft.com/office/powerpoint/2010/main" val="2826913648"/>
              </p:ext>
            </p:extLst>
          </p:nvPr>
        </p:nvGraphicFramePr>
        <p:xfrm>
          <a:off x="549275" y="1462088"/>
          <a:ext cx="7989888" cy="5225790"/>
        </p:xfrm>
        <a:graphic>
          <a:graphicData uri="http://schemas.openxmlformats.org/drawingml/2006/table">
            <a:tbl>
              <a:tblPr/>
              <a:tblGrid>
                <a:gridCol w="2574209">
                  <a:extLst>
                    <a:ext uri="{9D8B030D-6E8A-4147-A177-3AD203B41FA5}">
                      <a16:colId xmlns:a16="http://schemas.microsoft.com/office/drawing/2014/main" val="20000"/>
                    </a:ext>
                  </a:extLst>
                </a:gridCol>
                <a:gridCol w="5415679">
                  <a:extLst>
                    <a:ext uri="{9D8B030D-6E8A-4147-A177-3AD203B41FA5}">
                      <a16:colId xmlns:a16="http://schemas.microsoft.com/office/drawing/2014/main" val="20001"/>
                    </a:ext>
                  </a:extLst>
                </a:gridCol>
              </a:tblGrid>
              <a:tr h="459199">
                <a:tc>
                  <a:txBody>
                    <a:bodyPr/>
                    <a:lstStyle/>
                    <a:p>
                      <a:r>
                        <a:rPr lang="en-US" sz="1600"/>
                        <a:t>Function</a:t>
                      </a:r>
                    </a:p>
                  </a:txBody>
                  <a:tcPr marL="82933" marR="82933" marT="41463" marB="41463" anchor="ctr">
                    <a:lnL>
                      <a:noFill/>
                    </a:lnL>
                    <a:lnR>
                      <a:noFill/>
                    </a:lnR>
                    <a:lnT>
                      <a:noFill/>
                    </a:lnT>
                    <a:lnB>
                      <a:noFill/>
                    </a:lnB>
                  </a:tcPr>
                </a:tc>
                <a:tc>
                  <a:txBody>
                    <a:bodyPr/>
                    <a:lstStyle/>
                    <a:p>
                      <a:r>
                        <a:rPr lang="en-US" sz="1600"/>
                        <a:t>Description</a:t>
                      </a:r>
                    </a:p>
                  </a:txBody>
                  <a:tcPr marL="82933" marR="82933" marT="41463" marB="41463" anchor="ctr">
                    <a:lnL>
                      <a:noFill/>
                    </a:lnL>
                    <a:lnR>
                      <a:noFill/>
                    </a:lnR>
                    <a:lnT>
                      <a:noFill/>
                    </a:lnT>
                    <a:lnB>
                      <a:noFill/>
                    </a:lnB>
                  </a:tcPr>
                </a:tc>
                <a:extLst>
                  <a:ext uri="{0D108BD9-81ED-4DB2-BD59-A6C34878D82A}">
                    <a16:rowId xmlns:a16="http://schemas.microsoft.com/office/drawing/2014/main" val="10000"/>
                  </a:ext>
                </a:extLst>
              </a:tr>
              <a:tr h="1146541">
                <a:tc>
                  <a:txBody>
                    <a:bodyPr/>
                    <a:lstStyle/>
                    <a:p>
                      <a:r>
                        <a:rPr lang="en-US" sz="1600"/>
                        <a:t>int(x [,base])</a:t>
                      </a:r>
                    </a:p>
                  </a:txBody>
                  <a:tcPr marL="82933" marR="82933" marT="41463" marB="41463">
                    <a:lnL>
                      <a:noFill/>
                    </a:lnL>
                    <a:lnR>
                      <a:noFill/>
                    </a:lnR>
                    <a:lnT>
                      <a:noFill/>
                    </a:lnT>
                    <a:lnB>
                      <a:noFill/>
                    </a:lnB>
                  </a:tcPr>
                </a:tc>
                <a:tc>
                  <a:txBody>
                    <a:bodyPr/>
                    <a:lstStyle/>
                    <a:p>
                      <a:r>
                        <a:rPr lang="en-US" sz="1600"/>
                        <a:t>Converts x to an integer. base specifies the base if x is a string.</a:t>
                      </a:r>
                    </a:p>
                  </a:txBody>
                  <a:tcPr marL="82933" marR="82933" marT="41463" marB="41463">
                    <a:lnL>
                      <a:noFill/>
                    </a:lnL>
                    <a:lnR>
                      <a:noFill/>
                    </a:lnR>
                    <a:lnT>
                      <a:noFill/>
                    </a:lnT>
                    <a:lnB>
                      <a:noFill/>
                    </a:lnB>
                  </a:tcPr>
                </a:tc>
                <a:extLst>
                  <a:ext uri="{0D108BD9-81ED-4DB2-BD59-A6C34878D82A}">
                    <a16:rowId xmlns:a16="http://schemas.microsoft.com/office/drawing/2014/main" val="10001"/>
                  </a:ext>
                </a:extLst>
              </a:tr>
              <a:tr h="1146541">
                <a:tc>
                  <a:txBody>
                    <a:bodyPr/>
                    <a:lstStyle/>
                    <a:p>
                      <a:r>
                        <a:rPr lang="en-US" sz="1600"/>
                        <a:t>long(x [,base] )</a:t>
                      </a:r>
                    </a:p>
                  </a:txBody>
                  <a:tcPr marL="82933" marR="82933" marT="41463" marB="41463">
                    <a:lnL>
                      <a:noFill/>
                    </a:lnL>
                    <a:lnR>
                      <a:noFill/>
                    </a:lnR>
                    <a:lnT>
                      <a:noFill/>
                    </a:lnT>
                    <a:lnB>
                      <a:noFill/>
                    </a:lnB>
                  </a:tcPr>
                </a:tc>
                <a:tc>
                  <a:txBody>
                    <a:bodyPr/>
                    <a:lstStyle/>
                    <a:p>
                      <a:r>
                        <a:rPr lang="en-US" sz="1600"/>
                        <a:t>Converts x to a long integer. base specifies the base if x is a string.</a:t>
                      </a:r>
                    </a:p>
                  </a:txBody>
                  <a:tcPr marL="82933" marR="82933" marT="41463" marB="41463">
                    <a:lnL>
                      <a:noFill/>
                    </a:lnL>
                    <a:lnR>
                      <a:noFill/>
                    </a:lnR>
                    <a:lnT>
                      <a:noFill/>
                    </a:lnT>
                    <a:lnB>
                      <a:noFill/>
                    </a:lnB>
                  </a:tcPr>
                </a:tc>
                <a:extLst>
                  <a:ext uri="{0D108BD9-81ED-4DB2-BD59-A6C34878D82A}">
                    <a16:rowId xmlns:a16="http://schemas.microsoft.com/office/drawing/2014/main" val="10002"/>
                  </a:ext>
                </a:extLst>
              </a:tr>
              <a:tr h="802579">
                <a:tc>
                  <a:txBody>
                    <a:bodyPr/>
                    <a:lstStyle/>
                    <a:p>
                      <a:r>
                        <a:rPr lang="en-US" sz="1600"/>
                        <a:t>float(x)</a:t>
                      </a:r>
                    </a:p>
                  </a:txBody>
                  <a:tcPr marL="82933" marR="82933" marT="41463" marB="41463">
                    <a:lnL>
                      <a:noFill/>
                    </a:lnL>
                    <a:lnR>
                      <a:noFill/>
                    </a:lnR>
                    <a:lnT>
                      <a:noFill/>
                    </a:lnT>
                    <a:lnB>
                      <a:noFill/>
                    </a:lnB>
                  </a:tcPr>
                </a:tc>
                <a:tc>
                  <a:txBody>
                    <a:bodyPr/>
                    <a:lstStyle/>
                    <a:p>
                      <a:r>
                        <a:rPr lang="en-US" sz="1600"/>
                        <a:t>Converts x to a floating-point number.</a:t>
                      </a:r>
                    </a:p>
                  </a:txBody>
                  <a:tcPr marL="82933" marR="82933" marT="41463" marB="41463">
                    <a:lnL>
                      <a:noFill/>
                    </a:lnL>
                    <a:lnR>
                      <a:noFill/>
                    </a:lnR>
                    <a:lnT>
                      <a:noFill/>
                    </a:lnT>
                    <a:lnB>
                      <a:noFill/>
                    </a:lnB>
                  </a:tcPr>
                </a:tc>
                <a:extLst>
                  <a:ext uri="{0D108BD9-81ED-4DB2-BD59-A6C34878D82A}">
                    <a16:rowId xmlns:a16="http://schemas.microsoft.com/office/drawing/2014/main" val="10003"/>
                  </a:ext>
                </a:extLst>
              </a:tr>
              <a:tr h="459199">
                <a:tc>
                  <a:txBody>
                    <a:bodyPr/>
                    <a:lstStyle/>
                    <a:p>
                      <a:r>
                        <a:rPr lang="en-US" sz="1600"/>
                        <a:t>complex(real [,imag])</a:t>
                      </a:r>
                    </a:p>
                  </a:txBody>
                  <a:tcPr marL="82933" marR="82933" marT="41463" marB="41463">
                    <a:lnL>
                      <a:noFill/>
                    </a:lnL>
                    <a:lnR>
                      <a:noFill/>
                    </a:lnR>
                    <a:lnT>
                      <a:noFill/>
                    </a:lnT>
                    <a:lnB>
                      <a:noFill/>
                    </a:lnB>
                  </a:tcPr>
                </a:tc>
                <a:tc>
                  <a:txBody>
                    <a:bodyPr/>
                    <a:lstStyle/>
                    <a:p>
                      <a:r>
                        <a:rPr lang="en-US" sz="1600"/>
                        <a:t>Creates a complex number.</a:t>
                      </a:r>
                    </a:p>
                  </a:txBody>
                  <a:tcPr marL="82933" marR="82933" marT="41463" marB="41463">
                    <a:lnL>
                      <a:noFill/>
                    </a:lnL>
                    <a:lnR>
                      <a:noFill/>
                    </a:lnR>
                    <a:lnT>
                      <a:noFill/>
                    </a:lnT>
                    <a:lnB>
                      <a:noFill/>
                    </a:lnB>
                  </a:tcPr>
                </a:tc>
                <a:extLst>
                  <a:ext uri="{0D108BD9-81ED-4DB2-BD59-A6C34878D82A}">
                    <a16:rowId xmlns:a16="http://schemas.microsoft.com/office/drawing/2014/main" val="10004"/>
                  </a:ext>
                </a:extLst>
              </a:tr>
              <a:tr h="409152">
                <a:tc>
                  <a:txBody>
                    <a:bodyPr/>
                    <a:lstStyle/>
                    <a:p>
                      <a:r>
                        <a:rPr lang="en-US" sz="1600"/>
                        <a:t>str(x)</a:t>
                      </a:r>
                    </a:p>
                  </a:txBody>
                  <a:tcPr marL="82933" marR="82933" marT="41463" marB="41463">
                    <a:lnL>
                      <a:noFill/>
                    </a:lnL>
                    <a:lnR>
                      <a:noFill/>
                    </a:lnR>
                    <a:lnT>
                      <a:noFill/>
                    </a:lnT>
                    <a:lnB>
                      <a:noFill/>
                    </a:lnB>
                  </a:tcPr>
                </a:tc>
                <a:tc>
                  <a:txBody>
                    <a:bodyPr/>
                    <a:lstStyle/>
                    <a:p>
                      <a:r>
                        <a:rPr lang="en-US" sz="1600"/>
                        <a:t>Converts object x to a string representation.</a:t>
                      </a:r>
                    </a:p>
                  </a:txBody>
                  <a:tcPr marL="82933" marR="82933" marT="41463" marB="41463">
                    <a:lnL>
                      <a:noFill/>
                    </a:lnL>
                    <a:lnR>
                      <a:noFill/>
                    </a:lnR>
                    <a:lnT>
                      <a:noFill/>
                    </a:lnT>
                    <a:lnB>
                      <a:noFill/>
                    </a:lnB>
                  </a:tcPr>
                </a:tc>
                <a:extLst>
                  <a:ext uri="{0D108BD9-81ED-4DB2-BD59-A6C34878D82A}">
                    <a16:rowId xmlns:a16="http://schemas.microsoft.com/office/drawing/2014/main" val="10005"/>
                  </a:ext>
                </a:extLst>
              </a:tr>
              <a:tr h="802579">
                <a:tc>
                  <a:txBody>
                    <a:bodyPr/>
                    <a:lstStyle/>
                    <a:p>
                      <a:r>
                        <a:rPr lang="en-US" sz="1600"/>
                        <a:t>repr(x)</a:t>
                      </a:r>
                    </a:p>
                  </a:txBody>
                  <a:tcPr marL="82933" marR="82933" marT="41463" marB="41463">
                    <a:lnL>
                      <a:noFill/>
                    </a:lnL>
                    <a:lnR>
                      <a:noFill/>
                    </a:lnR>
                    <a:lnT>
                      <a:noFill/>
                    </a:lnT>
                    <a:lnB>
                      <a:noFill/>
                    </a:lnB>
                  </a:tcPr>
                </a:tc>
                <a:tc>
                  <a:txBody>
                    <a:bodyPr/>
                    <a:lstStyle/>
                    <a:p>
                      <a:r>
                        <a:rPr lang="en-US" sz="1600" dirty="0"/>
                        <a:t>Converts object x to an expression string.</a:t>
                      </a:r>
                    </a:p>
                  </a:txBody>
                  <a:tcPr marL="82933" marR="82933" marT="41463" marB="41463">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Mediator design pattern is one of the important and widely used behavioral design pattern.</a:t>
            </a:r>
          </a:p>
          <a:p>
            <a:r>
              <a:rPr lang="en-US" dirty="0"/>
              <a:t>Mediator enables decoupling of objects by introducing a layer in between so that the interaction between objects happen via the layer.</a:t>
            </a:r>
          </a:p>
          <a:p>
            <a:r>
              <a:rPr lang="en-US" dirty="0"/>
              <a:t>If objects interact with each other directly, the system components are tightly-coupled with each other that makes higher maintainability cost and not hard to extend.</a:t>
            </a:r>
          </a:p>
          <a:p>
            <a:r>
              <a:rPr lang="en-US" dirty="0"/>
              <a:t>Mediator pattern focuses on providing a mediator between objects for communication and help in implementing lose-coupling between objects.</a:t>
            </a:r>
            <a:endParaRPr lang="en-IN" dirty="0"/>
          </a:p>
        </p:txBody>
      </p:sp>
      <p:sp>
        <p:nvSpPr>
          <p:cNvPr id="3" name="Title 2"/>
          <p:cNvSpPr>
            <a:spLocks noGrp="1"/>
          </p:cNvSpPr>
          <p:nvPr>
            <p:ph type="title"/>
          </p:nvPr>
        </p:nvSpPr>
        <p:spPr/>
        <p:txBody>
          <a:bodyPr/>
          <a:lstStyle/>
          <a:p>
            <a:r>
              <a:rPr lang="en-IN" dirty="0"/>
              <a:t>Mediator Pattern</a:t>
            </a:r>
          </a:p>
        </p:txBody>
      </p:sp>
    </p:spTree>
    <p:extLst>
      <p:ext uri="{BB962C8B-B14F-4D97-AF65-F5344CB8AC3E}">
        <p14:creationId xmlns:p14="http://schemas.microsoft.com/office/powerpoint/2010/main" val="1681546887"/>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428875"/>
          </a:xfrm>
        </p:spPr>
        <p:txBody>
          <a:bodyPr>
            <a:normAutofit/>
          </a:bodyPr>
          <a:lstStyle/>
          <a:p>
            <a:r>
              <a:rPr lang="en-US" dirty="0"/>
              <a:t>Air traffic controller is a great example of mediator pattern where the airport control room works as a mediator for communication between different flights. </a:t>
            </a:r>
          </a:p>
          <a:p>
            <a:r>
              <a:rPr lang="en-US" dirty="0"/>
              <a:t>Mediator works as a router between objects and it can have it’s own logic to provide way of communication.</a:t>
            </a:r>
            <a:endParaRPr lang="en-IN" dirty="0"/>
          </a:p>
        </p:txBody>
      </p:sp>
      <p:sp>
        <p:nvSpPr>
          <p:cNvPr id="3" name="Title 2"/>
          <p:cNvSpPr>
            <a:spLocks noGrp="1"/>
          </p:cNvSpPr>
          <p:nvPr>
            <p:ph type="title"/>
          </p:nvPr>
        </p:nvSpPr>
        <p:spPr/>
        <p:txBody>
          <a:bodyPr/>
          <a:lstStyle/>
          <a:p>
            <a:r>
              <a:rPr lang="en-IN" dirty="0"/>
              <a:t>Mediator Pattern</a:t>
            </a:r>
          </a:p>
        </p:txBody>
      </p:sp>
      <p:sp>
        <p:nvSpPr>
          <p:cNvPr id="4" name="AutoShape 2" descr="https://www.geeksforgeeks.org/wp-content/uploads/Mediator_pattern.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100" name="Picture 4" descr="https://www.geeksforgeeks.org/wp-content/uploads/Mediator_patter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165" y="3962400"/>
            <a:ext cx="647700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06705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257675"/>
          </a:xfrm>
        </p:spPr>
        <p:txBody>
          <a:bodyPr>
            <a:normAutofit fontScale="92500" lnSpcReduction="10000"/>
          </a:bodyPr>
          <a:lstStyle/>
          <a:p>
            <a:pPr marL="0" indent="0" fontAlgn="base">
              <a:buNone/>
            </a:pPr>
            <a:r>
              <a:rPr lang="en-US" b="1" dirty="0"/>
              <a:t>Advantage</a:t>
            </a:r>
            <a:endParaRPr lang="en-US" dirty="0"/>
          </a:p>
          <a:p>
            <a:pPr fontAlgn="base"/>
            <a:r>
              <a:rPr lang="en-US" dirty="0"/>
              <a:t>It limits </a:t>
            </a:r>
            <a:r>
              <a:rPr lang="en-US" dirty="0" err="1"/>
              <a:t>subclassing</a:t>
            </a:r>
            <a:r>
              <a:rPr lang="en-US" dirty="0"/>
              <a:t>. A mediator localizes behavior that otherwise would be distributed among several objects. Changing this </a:t>
            </a:r>
            <a:r>
              <a:rPr lang="en-US" dirty="0" err="1"/>
              <a:t>behaviour</a:t>
            </a:r>
            <a:r>
              <a:rPr lang="en-US" dirty="0"/>
              <a:t> requires </a:t>
            </a:r>
            <a:r>
              <a:rPr lang="en-US" dirty="0" err="1"/>
              <a:t>subclassing</a:t>
            </a:r>
            <a:r>
              <a:rPr lang="en-US" dirty="0"/>
              <a:t> Mediator only, Colleague classes can be reused as is.</a:t>
            </a:r>
          </a:p>
          <a:p>
            <a:pPr marL="0" indent="0" fontAlgn="base">
              <a:buNone/>
            </a:pPr>
            <a:r>
              <a:rPr lang="en-US" b="1" dirty="0"/>
              <a:t>Disadvantage</a:t>
            </a:r>
            <a:endParaRPr lang="en-US" dirty="0"/>
          </a:p>
          <a:p>
            <a:pPr fontAlgn="base"/>
            <a:r>
              <a:rPr lang="en-US" dirty="0"/>
              <a:t>It centralizes control. The mediator pattern trades complexity of interaction for complexity in the mediator. Because a mediator encapsulates protocols, it can become more complex than any individual colleague. This can make the mediator itself a monolith that’s hard to maintain</a:t>
            </a:r>
          </a:p>
        </p:txBody>
      </p:sp>
      <p:sp>
        <p:nvSpPr>
          <p:cNvPr id="3" name="Title 2"/>
          <p:cNvSpPr>
            <a:spLocks noGrp="1"/>
          </p:cNvSpPr>
          <p:nvPr>
            <p:ph type="title"/>
          </p:nvPr>
        </p:nvSpPr>
        <p:spPr/>
        <p:txBody>
          <a:bodyPr/>
          <a:lstStyle/>
          <a:p>
            <a:r>
              <a:rPr lang="en-IN" dirty="0"/>
              <a:t>Mediator Pattern</a:t>
            </a:r>
          </a:p>
        </p:txBody>
      </p:sp>
      <p:sp>
        <p:nvSpPr>
          <p:cNvPr id="4" name="AutoShape 2" descr="https://www.geeksforgeeks.org/wp-content/uploads/Mediator_pattern.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73207739"/>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Memento pattern is a behavioral design pattern. </a:t>
            </a:r>
          </a:p>
          <a:p>
            <a:r>
              <a:rPr lang="en-US" dirty="0"/>
              <a:t>Memento pattern is used to restore state of an object to a previous state. </a:t>
            </a:r>
          </a:p>
          <a:p>
            <a:r>
              <a:rPr lang="en-US" dirty="0"/>
              <a:t>As your application is progressing, you may want to save checkpoints in your application and restore back to those checkpoints later.</a:t>
            </a:r>
          </a:p>
          <a:p>
            <a:endParaRPr lang="en-IN" dirty="0"/>
          </a:p>
        </p:txBody>
      </p:sp>
      <p:sp>
        <p:nvSpPr>
          <p:cNvPr id="3" name="Title 2"/>
          <p:cNvSpPr>
            <a:spLocks noGrp="1"/>
          </p:cNvSpPr>
          <p:nvPr>
            <p:ph type="title"/>
          </p:nvPr>
        </p:nvSpPr>
        <p:spPr/>
        <p:txBody>
          <a:bodyPr/>
          <a:lstStyle/>
          <a:p>
            <a:r>
              <a:rPr lang="en-IN" b="0" dirty="0"/>
              <a:t>Memento design pattern</a:t>
            </a:r>
            <a:br>
              <a:rPr lang="en-IN" b="0" dirty="0"/>
            </a:br>
            <a:endParaRPr lang="en-IN" dirty="0"/>
          </a:p>
        </p:txBody>
      </p:sp>
    </p:spTree>
    <p:extLst>
      <p:ext uri="{BB962C8B-B14F-4D97-AF65-F5344CB8AC3E}">
        <p14:creationId xmlns:p14="http://schemas.microsoft.com/office/powerpoint/2010/main" val="3927659628"/>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886075"/>
          </a:xfrm>
        </p:spPr>
        <p:txBody>
          <a:bodyPr>
            <a:normAutofit lnSpcReduction="10000"/>
          </a:bodyPr>
          <a:lstStyle/>
          <a:p>
            <a:pPr fontAlgn="base"/>
            <a:r>
              <a:rPr lang="en-US" b="1" dirty="0"/>
              <a:t>originator :</a:t>
            </a:r>
            <a:r>
              <a:rPr lang="en-US" dirty="0"/>
              <a:t> the object for which the state is to be saved. It creates the memento and uses it in future to undo.</a:t>
            </a:r>
          </a:p>
          <a:p>
            <a:pPr fontAlgn="base"/>
            <a:r>
              <a:rPr lang="en-US" b="1" dirty="0"/>
              <a:t>memento :</a:t>
            </a:r>
            <a:r>
              <a:rPr lang="en-US" dirty="0"/>
              <a:t> the object that is going to maintain the state of originator. Its just a POJO.</a:t>
            </a:r>
          </a:p>
          <a:p>
            <a:pPr fontAlgn="base"/>
            <a:r>
              <a:rPr lang="en-US" b="1" dirty="0"/>
              <a:t>caretaker :</a:t>
            </a:r>
            <a:r>
              <a:rPr lang="en-US" dirty="0"/>
              <a:t> the object that keeps track of multiple memento. Like maintaining </a:t>
            </a:r>
            <a:r>
              <a:rPr lang="en-US" dirty="0" err="1"/>
              <a:t>savepoints</a:t>
            </a:r>
            <a:r>
              <a:rPr lang="en-US" dirty="0"/>
              <a:t>.</a:t>
            </a:r>
          </a:p>
          <a:p>
            <a:endParaRPr lang="en-IN" dirty="0"/>
          </a:p>
        </p:txBody>
      </p:sp>
      <p:sp>
        <p:nvSpPr>
          <p:cNvPr id="3" name="Title 2"/>
          <p:cNvSpPr>
            <a:spLocks noGrp="1"/>
          </p:cNvSpPr>
          <p:nvPr>
            <p:ph type="title"/>
          </p:nvPr>
        </p:nvSpPr>
        <p:spPr/>
        <p:txBody>
          <a:bodyPr/>
          <a:lstStyle/>
          <a:p>
            <a:r>
              <a:rPr lang="en-IN" b="0" dirty="0"/>
              <a:t>Memento design pattern</a:t>
            </a:r>
            <a:br>
              <a:rPr lang="en-IN" b="0" dirty="0"/>
            </a:br>
            <a:endParaRPr lang="en-IN" dirty="0"/>
          </a:p>
        </p:txBody>
      </p:sp>
      <p:sp>
        <p:nvSpPr>
          <p:cNvPr id="4" name="AutoShape 2" descr="Memento-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24" name="Picture 4" descr="Memento-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86312"/>
            <a:ext cx="9144000" cy="140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7187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943475"/>
          </a:xfrm>
        </p:spPr>
        <p:txBody>
          <a:bodyPr>
            <a:normAutofit fontScale="85000" lnSpcReduction="20000"/>
          </a:bodyPr>
          <a:lstStyle/>
          <a:p>
            <a:pPr fontAlgn="base"/>
            <a:r>
              <a:rPr lang="en-US" dirty="0"/>
              <a:t>A </a:t>
            </a:r>
            <a:r>
              <a:rPr lang="en-US" b="1" dirty="0"/>
              <a:t>Caretaker</a:t>
            </a:r>
            <a:r>
              <a:rPr lang="en-US" dirty="0"/>
              <a:t> would like to perform an operation on the </a:t>
            </a:r>
            <a:r>
              <a:rPr lang="en-US" b="1" dirty="0"/>
              <a:t>Originator</a:t>
            </a:r>
            <a:r>
              <a:rPr lang="en-US" dirty="0"/>
              <a:t> while having the possibility to rollback.</a:t>
            </a:r>
          </a:p>
          <a:p>
            <a:pPr fontAlgn="base"/>
            <a:r>
              <a:rPr lang="en-US" dirty="0"/>
              <a:t>The caretaker calls the </a:t>
            </a:r>
            <a:r>
              <a:rPr lang="en-US" b="1" dirty="0" err="1"/>
              <a:t>createMemento</a:t>
            </a:r>
            <a:r>
              <a:rPr lang="en-US" b="1" dirty="0"/>
              <a:t>()</a:t>
            </a:r>
            <a:r>
              <a:rPr lang="en-US" dirty="0"/>
              <a:t> method on the originator asking the originator to pass it a memento object.</a:t>
            </a:r>
          </a:p>
          <a:p>
            <a:pPr fontAlgn="base"/>
            <a:r>
              <a:rPr lang="en-US" dirty="0"/>
              <a:t>At this point the originator creates a memento object saving its internal state and passes the memento to the caretaker.</a:t>
            </a:r>
          </a:p>
          <a:p>
            <a:pPr fontAlgn="base"/>
            <a:r>
              <a:rPr lang="en-US" dirty="0"/>
              <a:t>The caretaker maintains the memento object and performs the operation.</a:t>
            </a:r>
          </a:p>
          <a:p>
            <a:pPr fontAlgn="base"/>
            <a:r>
              <a:rPr lang="en-US" dirty="0"/>
              <a:t> In case of the need to undo the operation, the caretaker calls the </a:t>
            </a:r>
            <a:r>
              <a:rPr lang="en-US" b="1" dirty="0" err="1"/>
              <a:t>setMemento</a:t>
            </a:r>
            <a:r>
              <a:rPr lang="en-US" b="1" dirty="0"/>
              <a:t>()</a:t>
            </a:r>
            <a:r>
              <a:rPr lang="en-US" dirty="0"/>
              <a:t> method on the originator passing the maintained memento object.</a:t>
            </a:r>
          </a:p>
          <a:p>
            <a:pPr fontAlgn="base"/>
            <a:r>
              <a:rPr lang="en-US" dirty="0"/>
              <a:t>The originator would accept the memento, using it to restore its previous state.</a:t>
            </a:r>
            <a:br>
              <a:rPr lang="en-US" dirty="0"/>
            </a:br>
            <a:endParaRPr lang="en-IN" dirty="0"/>
          </a:p>
        </p:txBody>
      </p:sp>
      <p:sp>
        <p:nvSpPr>
          <p:cNvPr id="3" name="Title 2"/>
          <p:cNvSpPr>
            <a:spLocks noGrp="1"/>
          </p:cNvSpPr>
          <p:nvPr>
            <p:ph type="title"/>
          </p:nvPr>
        </p:nvSpPr>
        <p:spPr/>
        <p:txBody>
          <a:bodyPr/>
          <a:lstStyle/>
          <a:p>
            <a:r>
              <a:rPr lang="en-IN" b="0" dirty="0"/>
              <a:t>Memento design pattern</a:t>
            </a:r>
            <a:br>
              <a:rPr lang="en-IN" b="0" dirty="0"/>
            </a:br>
            <a:endParaRPr lang="en-IN" dirty="0"/>
          </a:p>
        </p:txBody>
      </p:sp>
      <p:sp>
        <p:nvSpPr>
          <p:cNvPr id="4" name="AutoShape 2" descr="Memento-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63887439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943475"/>
          </a:xfrm>
        </p:spPr>
        <p:txBody>
          <a:bodyPr>
            <a:normAutofit/>
          </a:bodyPr>
          <a:lstStyle/>
          <a:p>
            <a:pPr fontAlgn="base"/>
            <a:r>
              <a:rPr lang="en-US" b="1" dirty="0"/>
              <a:t>Advantage</a:t>
            </a:r>
            <a:endParaRPr lang="en-US" dirty="0"/>
          </a:p>
          <a:p>
            <a:pPr fontAlgn="base"/>
            <a:r>
              <a:rPr lang="en-US" dirty="0"/>
              <a:t>We can use Serialization to achieve memento pattern implementation that is more generic rather than Memento pattern where every object needs to have it’s own Memento class implementation.</a:t>
            </a:r>
          </a:p>
          <a:p>
            <a:pPr fontAlgn="base"/>
            <a:r>
              <a:rPr lang="en-US" b="1" dirty="0"/>
              <a:t>Disadvantage</a:t>
            </a:r>
            <a:endParaRPr lang="en-US" dirty="0"/>
          </a:p>
          <a:p>
            <a:pPr fontAlgn="base"/>
            <a:r>
              <a:rPr lang="en-US" dirty="0"/>
              <a:t>If Originator object is very huge then Memento object size will also be huge and use a lot of memory.</a:t>
            </a:r>
          </a:p>
        </p:txBody>
      </p:sp>
      <p:sp>
        <p:nvSpPr>
          <p:cNvPr id="3" name="Title 2"/>
          <p:cNvSpPr>
            <a:spLocks noGrp="1"/>
          </p:cNvSpPr>
          <p:nvPr>
            <p:ph type="title"/>
          </p:nvPr>
        </p:nvSpPr>
        <p:spPr/>
        <p:txBody>
          <a:bodyPr/>
          <a:lstStyle/>
          <a:p>
            <a:r>
              <a:rPr lang="en-IN" b="0" dirty="0"/>
              <a:t>Memento design pattern</a:t>
            </a:r>
            <a:br>
              <a:rPr lang="en-IN" b="0" dirty="0"/>
            </a:br>
            <a:endParaRPr lang="en-IN" dirty="0"/>
          </a:p>
        </p:txBody>
      </p:sp>
      <p:sp>
        <p:nvSpPr>
          <p:cNvPr id="4" name="AutoShape 2" descr="Memento-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84305319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Memento design pattern</a:t>
            </a:r>
            <a:br>
              <a:rPr lang="en-IN" b="0" dirty="0"/>
            </a:br>
            <a:endParaRPr lang="en-IN" dirty="0"/>
          </a:p>
        </p:txBody>
      </p:sp>
      <p:sp>
        <p:nvSpPr>
          <p:cNvPr id="4" name="AutoShape 2" descr="Memento-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2" descr="Memento design patter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Memento design patter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174" name="Picture 6" descr="Memento design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057400"/>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63312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Memento design pattern</a:t>
            </a:r>
            <a:br>
              <a:rPr lang="en-IN" b="0" dirty="0"/>
            </a:br>
            <a:endParaRPr lang="en-IN" dirty="0"/>
          </a:p>
        </p:txBody>
      </p:sp>
      <p:sp>
        <p:nvSpPr>
          <p:cNvPr id="4" name="AutoShape 2" descr="Memento-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2" descr="Memento design patter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Memento design patter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42" name="Picture 2" descr="Reverting operations in the edi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743200"/>
            <a:ext cx="65659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688158"/>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Memento design pattern</a:t>
            </a:r>
            <a:br>
              <a:rPr lang="en-IN" b="0" dirty="0"/>
            </a:br>
            <a:endParaRPr lang="en-IN" dirty="0"/>
          </a:p>
        </p:txBody>
      </p:sp>
      <p:sp>
        <p:nvSpPr>
          <p:cNvPr id="4" name="AutoShape 2" descr="Memento-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2" descr="Memento design patter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Memento design patter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266" name="Picture 2" descr="The originator has full access to the memento, whereas the caretaker can only access the meta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540" y="1981200"/>
            <a:ext cx="58102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7236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0B89ACF2-1DBD-5FFD-B205-6DFF26803C3D}"/>
              </a:ext>
            </a:extLst>
          </p:cNvPr>
          <p:cNvSpPr>
            <a:spLocks noGrp="1" noChangeArrowheads="1"/>
          </p:cNvSpPr>
          <p:nvPr>
            <p:ph type="title"/>
          </p:nvPr>
        </p:nvSpPr>
        <p:spPr/>
        <p:txBody>
          <a:bodyPr/>
          <a:lstStyle/>
          <a:p>
            <a:r>
              <a:rPr lang="en-US" altLang="en-US" b="1">
                <a:ea typeface="ＭＳ Ｐゴシック" panose="020B0600070205080204" pitchFamily="34" charset="-128"/>
              </a:rPr>
              <a:t>Data Type Conversion</a:t>
            </a:r>
            <a:endParaRPr lang="en-US" altLang="en-US">
              <a:ea typeface="ＭＳ Ｐゴシック" panose="020B0600070205080204" pitchFamily="34" charset="-128"/>
            </a:endParaRPr>
          </a:p>
        </p:txBody>
      </p:sp>
      <p:sp>
        <p:nvSpPr>
          <p:cNvPr id="76804" name="Slide Number Placeholder 4">
            <a:extLst>
              <a:ext uri="{FF2B5EF4-FFF2-40B4-BE49-F238E27FC236}">
                <a16:creationId xmlns:a16="http://schemas.microsoft.com/office/drawing/2014/main" id="{4DE8C322-288F-C24A-5361-F0DE78EA7233}"/>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D2FF5DA-89FC-4A83-A52E-C2B1D16B2C31}" type="slidenum">
              <a:rPr lang="en-US" altLang="en-US" sz="1400"/>
              <a:pPr>
                <a:spcBef>
                  <a:spcPct val="0"/>
                </a:spcBef>
                <a:buFontTx/>
                <a:buNone/>
              </a:pPr>
              <a:t>54</a:t>
            </a:fld>
            <a:endParaRPr lang="en-US" altLang="en-US" sz="1400"/>
          </a:p>
        </p:txBody>
      </p:sp>
      <p:graphicFrame>
        <p:nvGraphicFramePr>
          <p:cNvPr id="6" name="Table 5">
            <a:extLst>
              <a:ext uri="{FF2B5EF4-FFF2-40B4-BE49-F238E27FC236}">
                <a16:creationId xmlns:a16="http://schemas.microsoft.com/office/drawing/2014/main" id="{27089687-D7AC-00E1-8BEB-B95139AEACE5}"/>
              </a:ext>
            </a:extLst>
          </p:cNvPr>
          <p:cNvGraphicFramePr>
            <a:graphicFrameLocks noGrp="1"/>
          </p:cNvGraphicFramePr>
          <p:nvPr>
            <p:extLst>
              <p:ext uri="{D42A27DB-BD31-4B8C-83A1-F6EECF244321}">
                <p14:modId xmlns:p14="http://schemas.microsoft.com/office/powerpoint/2010/main" val="2060304273"/>
              </p:ext>
            </p:extLst>
          </p:nvPr>
        </p:nvGraphicFramePr>
        <p:xfrm>
          <a:off x="450850" y="1365250"/>
          <a:ext cx="8131175" cy="5187949"/>
        </p:xfrm>
        <a:graphic>
          <a:graphicData uri="http://schemas.openxmlformats.org/drawingml/2006/table">
            <a:tbl>
              <a:tblPr/>
              <a:tblGrid>
                <a:gridCol w="2307116">
                  <a:extLst>
                    <a:ext uri="{9D8B030D-6E8A-4147-A177-3AD203B41FA5}">
                      <a16:colId xmlns:a16="http://schemas.microsoft.com/office/drawing/2014/main" val="20000"/>
                    </a:ext>
                  </a:extLst>
                </a:gridCol>
                <a:gridCol w="5824059">
                  <a:extLst>
                    <a:ext uri="{9D8B030D-6E8A-4147-A177-3AD203B41FA5}">
                      <a16:colId xmlns:a16="http://schemas.microsoft.com/office/drawing/2014/main" val="20001"/>
                    </a:ext>
                  </a:extLst>
                </a:gridCol>
              </a:tblGrid>
              <a:tr h="772674">
                <a:tc>
                  <a:txBody>
                    <a:bodyPr/>
                    <a:lstStyle/>
                    <a:p>
                      <a:r>
                        <a:rPr lang="en-US" sz="1700"/>
                        <a:t>eval(str)</a:t>
                      </a:r>
                    </a:p>
                  </a:txBody>
                  <a:tcPr marL="86469" marR="86469" marT="43233" marB="43233">
                    <a:lnL>
                      <a:noFill/>
                    </a:lnL>
                    <a:lnR>
                      <a:noFill/>
                    </a:lnR>
                    <a:lnT>
                      <a:noFill/>
                    </a:lnT>
                    <a:lnB>
                      <a:noFill/>
                    </a:lnB>
                  </a:tcPr>
                </a:tc>
                <a:tc>
                  <a:txBody>
                    <a:bodyPr/>
                    <a:lstStyle/>
                    <a:p>
                      <a:r>
                        <a:rPr lang="en-US" sz="1700" dirty="0"/>
                        <a:t>Evaluates a string and returns an object.</a:t>
                      </a:r>
                    </a:p>
                  </a:txBody>
                  <a:tcPr marL="86469" marR="86469" marT="43233" marB="43233">
                    <a:lnL>
                      <a:noFill/>
                    </a:lnL>
                    <a:lnR>
                      <a:noFill/>
                    </a:lnR>
                    <a:lnT>
                      <a:noFill/>
                    </a:lnT>
                    <a:lnB>
                      <a:noFill/>
                    </a:lnB>
                  </a:tcPr>
                </a:tc>
                <a:extLst>
                  <a:ext uri="{0D108BD9-81ED-4DB2-BD59-A6C34878D82A}">
                    <a16:rowId xmlns:a16="http://schemas.microsoft.com/office/drawing/2014/main" val="10000"/>
                  </a:ext>
                </a:extLst>
              </a:tr>
              <a:tr h="441527">
                <a:tc>
                  <a:txBody>
                    <a:bodyPr/>
                    <a:lstStyle/>
                    <a:p>
                      <a:r>
                        <a:rPr lang="en-US" sz="1700"/>
                        <a:t>tuple(s)</a:t>
                      </a:r>
                    </a:p>
                  </a:txBody>
                  <a:tcPr marL="86469" marR="86469" marT="43233" marB="43233">
                    <a:lnL>
                      <a:noFill/>
                    </a:lnL>
                    <a:lnR>
                      <a:noFill/>
                    </a:lnR>
                    <a:lnT>
                      <a:noFill/>
                    </a:lnT>
                    <a:lnB>
                      <a:noFill/>
                    </a:lnB>
                  </a:tcPr>
                </a:tc>
                <a:tc>
                  <a:txBody>
                    <a:bodyPr/>
                    <a:lstStyle/>
                    <a:p>
                      <a:r>
                        <a:rPr lang="en-US" sz="1700"/>
                        <a:t>Converts s to a tuple.</a:t>
                      </a:r>
                    </a:p>
                  </a:txBody>
                  <a:tcPr marL="86469" marR="86469" marT="43233" marB="43233">
                    <a:lnL>
                      <a:noFill/>
                    </a:lnL>
                    <a:lnR>
                      <a:noFill/>
                    </a:lnR>
                    <a:lnT>
                      <a:noFill/>
                    </a:lnT>
                    <a:lnB>
                      <a:noFill/>
                    </a:lnB>
                  </a:tcPr>
                </a:tc>
                <a:extLst>
                  <a:ext uri="{0D108BD9-81ED-4DB2-BD59-A6C34878D82A}">
                    <a16:rowId xmlns:a16="http://schemas.microsoft.com/office/drawing/2014/main" val="10001"/>
                  </a:ext>
                </a:extLst>
              </a:tr>
              <a:tr h="441527">
                <a:tc>
                  <a:txBody>
                    <a:bodyPr/>
                    <a:lstStyle/>
                    <a:p>
                      <a:r>
                        <a:rPr lang="en-US" sz="1700"/>
                        <a:t>list(s)</a:t>
                      </a:r>
                    </a:p>
                  </a:txBody>
                  <a:tcPr marL="86469" marR="86469" marT="43233" marB="43233">
                    <a:lnL>
                      <a:noFill/>
                    </a:lnL>
                    <a:lnR>
                      <a:noFill/>
                    </a:lnR>
                    <a:lnT>
                      <a:noFill/>
                    </a:lnT>
                    <a:lnB>
                      <a:noFill/>
                    </a:lnB>
                  </a:tcPr>
                </a:tc>
                <a:tc>
                  <a:txBody>
                    <a:bodyPr/>
                    <a:lstStyle/>
                    <a:p>
                      <a:r>
                        <a:rPr lang="en-US" sz="1700"/>
                        <a:t>Converts s to a list.</a:t>
                      </a:r>
                    </a:p>
                  </a:txBody>
                  <a:tcPr marL="86469" marR="86469" marT="43233" marB="43233">
                    <a:lnL>
                      <a:noFill/>
                    </a:lnL>
                    <a:lnR>
                      <a:noFill/>
                    </a:lnR>
                    <a:lnT>
                      <a:noFill/>
                    </a:lnT>
                    <a:lnB>
                      <a:noFill/>
                    </a:lnB>
                  </a:tcPr>
                </a:tc>
                <a:extLst>
                  <a:ext uri="{0D108BD9-81ED-4DB2-BD59-A6C34878D82A}">
                    <a16:rowId xmlns:a16="http://schemas.microsoft.com/office/drawing/2014/main" val="10002"/>
                  </a:ext>
                </a:extLst>
              </a:tr>
              <a:tr h="441527">
                <a:tc>
                  <a:txBody>
                    <a:bodyPr/>
                    <a:lstStyle/>
                    <a:p>
                      <a:r>
                        <a:rPr lang="en-US" sz="1700"/>
                        <a:t>set(s)</a:t>
                      </a:r>
                    </a:p>
                  </a:txBody>
                  <a:tcPr marL="86469" marR="86469" marT="43233" marB="43233">
                    <a:lnL>
                      <a:noFill/>
                    </a:lnL>
                    <a:lnR>
                      <a:noFill/>
                    </a:lnR>
                    <a:lnT>
                      <a:noFill/>
                    </a:lnT>
                    <a:lnB>
                      <a:noFill/>
                    </a:lnB>
                  </a:tcPr>
                </a:tc>
                <a:tc>
                  <a:txBody>
                    <a:bodyPr/>
                    <a:lstStyle/>
                    <a:p>
                      <a:r>
                        <a:rPr lang="en-US" sz="1700" dirty="0"/>
                        <a:t>Converts s to a set.</a:t>
                      </a:r>
                    </a:p>
                  </a:txBody>
                  <a:tcPr marL="86469" marR="86469" marT="43233" marB="43233">
                    <a:lnL>
                      <a:noFill/>
                    </a:lnL>
                    <a:lnR>
                      <a:noFill/>
                    </a:lnR>
                    <a:lnT>
                      <a:noFill/>
                    </a:lnT>
                    <a:lnB>
                      <a:noFill/>
                    </a:lnB>
                  </a:tcPr>
                </a:tc>
                <a:extLst>
                  <a:ext uri="{0D108BD9-81ED-4DB2-BD59-A6C34878D82A}">
                    <a16:rowId xmlns:a16="http://schemas.microsoft.com/office/drawing/2014/main" val="10003"/>
                  </a:ext>
                </a:extLst>
              </a:tr>
              <a:tr h="1103819">
                <a:tc>
                  <a:txBody>
                    <a:bodyPr/>
                    <a:lstStyle/>
                    <a:p>
                      <a:r>
                        <a:rPr lang="en-US" sz="1700"/>
                        <a:t>dict(d)</a:t>
                      </a:r>
                    </a:p>
                  </a:txBody>
                  <a:tcPr marL="86469" marR="86469" marT="43233" marB="43233">
                    <a:lnL>
                      <a:noFill/>
                    </a:lnL>
                    <a:lnR>
                      <a:noFill/>
                    </a:lnR>
                    <a:lnT>
                      <a:noFill/>
                    </a:lnT>
                    <a:lnB>
                      <a:noFill/>
                    </a:lnB>
                  </a:tcPr>
                </a:tc>
                <a:tc>
                  <a:txBody>
                    <a:bodyPr/>
                    <a:lstStyle/>
                    <a:p>
                      <a:r>
                        <a:rPr lang="en-US" sz="1700"/>
                        <a:t>Creates a dictionary. d must be a sequence of (key,value) tuples.</a:t>
                      </a:r>
                    </a:p>
                  </a:txBody>
                  <a:tcPr marL="86469" marR="86469" marT="43233" marB="43233">
                    <a:lnL>
                      <a:noFill/>
                    </a:lnL>
                    <a:lnR>
                      <a:noFill/>
                    </a:lnR>
                    <a:lnT>
                      <a:noFill/>
                    </a:lnT>
                    <a:lnB>
                      <a:noFill/>
                    </a:lnB>
                  </a:tcPr>
                </a:tc>
                <a:extLst>
                  <a:ext uri="{0D108BD9-81ED-4DB2-BD59-A6C34878D82A}">
                    <a16:rowId xmlns:a16="http://schemas.microsoft.com/office/drawing/2014/main" val="10004"/>
                  </a:ext>
                </a:extLst>
              </a:tr>
              <a:tr h="441527">
                <a:tc>
                  <a:txBody>
                    <a:bodyPr/>
                    <a:lstStyle/>
                    <a:p>
                      <a:r>
                        <a:rPr lang="en-US" sz="1700"/>
                        <a:t>frozenset(s)</a:t>
                      </a:r>
                    </a:p>
                  </a:txBody>
                  <a:tcPr marL="86469" marR="86469" marT="43233" marB="43233">
                    <a:lnL>
                      <a:noFill/>
                    </a:lnL>
                    <a:lnR>
                      <a:noFill/>
                    </a:lnR>
                    <a:lnT>
                      <a:noFill/>
                    </a:lnT>
                    <a:lnB>
                      <a:noFill/>
                    </a:lnB>
                  </a:tcPr>
                </a:tc>
                <a:tc>
                  <a:txBody>
                    <a:bodyPr/>
                    <a:lstStyle/>
                    <a:p>
                      <a:r>
                        <a:rPr lang="en-US" sz="1700"/>
                        <a:t>Converts s to a frozen set.</a:t>
                      </a:r>
                    </a:p>
                  </a:txBody>
                  <a:tcPr marL="86469" marR="86469" marT="43233" marB="43233">
                    <a:lnL>
                      <a:noFill/>
                    </a:lnL>
                    <a:lnR>
                      <a:noFill/>
                    </a:lnR>
                    <a:lnT>
                      <a:noFill/>
                    </a:lnT>
                    <a:lnB>
                      <a:noFill/>
                    </a:lnB>
                  </a:tcPr>
                </a:tc>
                <a:extLst>
                  <a:ext uri="{0D108BD9-81ED-4DB2-BD59-A6C34878D82A}">
                    <a16:rowId xmlns:a16="http://schemas.microsoft.com/office/drawing/2014/main" val="10005"/>
                  </a:ext>
                </a:extLst>
              </a:tr>
              <a:tr h="772674">
                <a:tc>
                  <a:txBody>
                    <a:bodyPr/>
                    <a:lstStyle/>
                    <a:p>
                      <a:r>
                        <a:rPr lang="en-US" sz="1700"/>
                        <a:t>chr(x)</a:t>
                      </a:r>
                    </a:p>
                  </a:txBody>
                  <a:tcPr marL="86469" marR="86469" marT="43233" marB="43233">
                    <a:lnL>
                      <a:noFill/>
                    </a:lnL>
                    <a:lnR>
                      <a:noFill/>
                    </a:lnR>
                    <a:lnT>
                      <a:noFill/>
                    </a:lnT>
                    <a:lnB>
                      <a:noFill/>
                    </a:lnB>
                  </a:tcPr>
                </a:tc>
                <a:tc>
                  <a:txBody>
                    <a:bodyPr/>
                    <a:lstStyle/>
                    <a:p>
                      <a:r>
                        <a:rPr lang="en-US" sz="1700"/>
                        <a:t>Converts an integer to a character.</a:t>
                      </a:r>
                    </a:p>
                  </a:txBody>
                  <a:tcPr marL="86469" marR="86469" marT="43233" marB="43233">
                    <a:lnL>
                      <a:noFill/>
                    </a:lnL>
                    <a:lnR>
                      <a:noFill/>
                    </a:lnR>
                    <a:lnT>
                      <a:noFill/>
                    </a:lnT>
                    <a:lnB>
                      <a:noFill/>
                    </a:lnB>
                  </a:tcPr>
                </a:tc>
                <a:extLst>
                  <a:ext uri="{0D108BD9-81ED-4DB2-BD59-A6C34878D82A}">
                    <a16:rowId xmlns:a16="http://schemas.microsoft.com/office/drawing/2014/main" val="10006"/>
                  </a:ext>
                </a:extLst>
              </a:tr>
              <a:tr h="772674">
                <a:tc>
                  <a:txBody>
                    <a:bodyPr/>
                    <a:lstStyle/>
                    <a:p>
                      <a:r>
                        <a:rPr lang="en-US" sz="1700" dirty="0" err="1"/>
                        <a:t>unichr</a:t>
                      </a:r>
                      <a:r>
                        <a:rPr lang="en-US" sz="1700" dirty="0"/>
                        <a:t>(x)</a:t>
                      </a:r>
                    </a:p>
                  </a:txBody>
                  <a:tcPr marL="86469" marR="86469" marT="43233" marB="43233">
                    <a:lnL>
                      <a:noFill/>
                    </a:lnL>
                    <a:lnR>
                      <a:noFill/>
                    </a:lnR>
                    <a:lnT>
                      <a:noFill/>
                    </a:lnT>
                    <a:lnB>
                      <a:noFill/>
                    </a:lnB>
                  </a:tcPr>
                </a:tc>
                <a:tc>
                  <a:txBody>
                    <a:bodyPr/>
                    <a:lstStyle/>
                    <a:p>
                      <a:r>
                        <a:rPr lang="en-US" sz="1700" dirty="0"/>
                        <a:t>Converts an integer to a Unicode character.</a:t>
                      </a:r>
                    </a:p>
                  </a:txBody>
                  <a:tcPr marL="86469" marR="86469" marT="43233" marB="43233">
                    <a:lnL>
                      <a:noFill/>
                    </a:lnL>
                    <a:lnR>
                      <a:noFill/>
                    </a:lnR>
                    <a:lnT>
                      <a:noFill/>
                    </a:lnT>
                    <a:lnB>
                      <a:noFill/>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Memento design pattern</a:t>
            </a:r>
            <a:br>
              <a:rPr lang="en-IN" b="0" dirty="0"/>
            </a:br>
            <a:endParaRPr lang="en-IN" dirty="0"/>
          </a:p>
        </p:txBody>
      </p:sp>
      <p:sp>
        <p:nvSpPr>
          <p:cNvPr id="4" name="AutoShape 2" descr="Memento-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2" descr="Memento design patter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Memento design patter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290" name="Picture 2" descr="Memento based on nested cla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712838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02145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862512-D922-4992-ACBE-A797268C3F5B}"/>
              </a:ext>
            </a:extLst>
          </p:cNvPr>
          <p:cNvSpPr>
            <a:spLocks noGrp="1"/>
          </p:cNvSpPr>
          <p:nvPr>
            <p:ph sz="quarter" idx="12"/>
          </p:nvPr>
        </p:nvSpPr>
        <p:spPr/>
        <p:txBody>
          <a:bodyPr>
            <a:normAutofit fontScale="92500" lnSpcReduction="10000"/>
          </a:bodyPr>
          <a:lstStyle/>
          <a:p>
            <a:r>
              <a:rPr lang="en-US" dirty="0"/>
              <a:t>Visitor Design Pattern</a:t>
            </a:r>
          </a:p>
          <a:p>
            <a:r>
              <a:rPr lang="en-US" dirty="0"/>
              <a:t>Visitor pattern is used when we have to perform an operation on a group of similar kind of Objects. </a:t>
            </a:r>
          </a:p>
          <a:p>
            <a:r>
              <a:rPr lang="en-US" dirty="0"/>
              <a:t>With the help of visitor pattern, we can move the operational logic from the objects to another class.</a:t>
            </a:r>
          </a:p>
          <a:p>
            <a:r>
              <a:rPr lang="en-US" dirty="0"/>
              <a:t>For example, think of a Shopping cart where we can add different type of items (Elements). </a:t>
            </a:r>
          </a:p>
          <a:p>
            <a:r>
              <a:rPr lang="en-US" dirty="0"/>
              <a:t>When we click on checkout button, it calculates the total amount to be paid. </a:t>
            </a:r>
          </a:p>
          <a:p>
            <a:r>
              <a:rPr lang="en-US" dirty="0"/>
              <a:t>Now we can have the calculation logic in item classes or we can move out this logic to another class using visitor pattern. </a:t>
            </a:r>
            <a:endParaRPr lang="en-IN" dirty="0"/>
          </a:p>
        </p:txBody>
      </p:sp>
      <p:sp>
        <p:nvSpPr>
          <p:cNvPr id="3" name="Title 2">
            <a:extLst>
              <a:ext uri="{FF2B5EF4-FFF2-40B4-BE49-F238E27FC236}">
                <a16:creationId xmlns:a16="http://schemas.microsoft.com/office/drawing/2014/main" id="{BDA2910D-2BE0-45DE-9C07-3AE264828997}"/>
              </a:ext>
            </a:extLst>
          </p:cNvPr>
          <p:cNvSpPr>
            <a:spLocks noGrp="1"/>
          </p:cNvSpPr>
          <p:nvPr>
            <p:ph type="title"/>
          </p:nvPr>
        </p:nvSpPr>
        <p:spPr/>
        <p:txBody>
          <a:bodyPr/>
          <a:lstStyle/>
          <a:p>
            <a:r>
              <a:rPr lang="en-IN" dirty="0"/>
              <a:t>Visitor Pattern</a:t>
            </a:r>
          </a:p>
        </p:txBody>
      </p:sp>
    </p:spTree>
    <p:extLst>
      <p:ext uri="{BB962C8B-B14F-4D97-AF65-F5344CB8AC3E}">
        <p14:creationId xmlns:p14="http://schemas.microsoft.com/office/powerpoint/2010/main" val="100123866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A2910D-2BE0-45DE-9C07-3AE264828997}"/>
              </a:ext>
            </a:extLst>
          </p:cNvPr>
          <p:cNvSpPr>
            <a:spLocks noGrp="1"/>
          </p:cNvSpPr>
          <p:nvPr>
            <p:ph type="title"/>
          </p:nvPr>
        </p:nvSpPr>
        <p:spPr/>
        <p:txBody>
          <a:bodyPr/>
          <a:lstStyle/>
          <a:p>
            <a:r>
              <a:rPr lang="en-IN" dirty="0"/>
              <a:t>Visitor Pattern</a:t>
            </a:r>
          </a:p>
        </p:txBody>
      </p:sp>
      <p:pic>
        <p:nvPicPr>
          <p:cNvPr id="1026" name="Picture 2" descr="visitor design pattern, visitor pattern class diagram">
            <a:extLst>
              <a:ext uri="{FF2B5EF4-FFF2-40B4-BE49-F238E27FC236}">
                <a16:creationId xmlns:a16="http://schemas.microsoft.com/office/drawing/2014/main" id="{7545A40E-0526-400A-8E6D-D49EC7F18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109" y="1828800"/>
            <a:ext cx="7785782" cy="410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51177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Memory management in Python involves a private heap containing all Python objects and data structures.</a:t>
            </a:r>
          </a:p>
          <a:p>
            <a:r>
              <a:rPr lang="en-US" dirty="0"/>
              <a:t>The management of this private heap is ensured internally by the </a:t>
            </a:r>
            <a:r>
              <a:rPr lang="en-US" i="1" dirty="0"/>
              <a:t>Python memory manager</a:t>
            </a:r>
            <a:r>
              <a:rPr lang="en-US" dirty="0"/>
              <a:t>.</a:t>
            </a:r>
          </a:p>
          <a:p>
            <a:r>
              <a:rPr lang="en-US" dirty="0"/>
              <a:t>The Python memory manager has different components which deal with various dynamic storage management aspects, like sharing, segmentation, </a:t>
            </a:r>
            <a:r>
              <a:rPr lang="en-US" dirty="0" err="1"/>
              <a:t>preallocation</a:t>
            </a:r>
            <a:r>
              <a:rPr lang="en-US" dirty="0"/>
              <a:t> or caching.</a:t>
            </a:r>
            <a:endParaRPr lang="en-IN" dirty="0"/>
          </a:p>
        </p:txBody>
      </p:sp>
      <p:sp>
        <p:nvSpPr>
          <p:cNvPr id="3" name="Title 2"/>
          <p:cNvSpPr>
            <a:spLocks noGrp="1"/>
          </p:cNvSpPr>
          <p:nvPr>
            <p:ph type="title"/>
          </p:nvPr>
        </p:nvSpPr>
        <p:spPr/>
        <p:txBody>
          <a:bodyPr/>
          <a:lstStyle/>
          <a:p>
            <a:r>
              <a:rPr lang="en-IN" dirty="0"/>
              <a:t>Memory Management</a:t>
            </a:r>
          </a:p>
        </p:txBody>
      </p:sp>
    </p:spTree>
    <p:extLst>
      <p:ext uri="{BB962C8B-B14F-4D97-AF65-F5344CB8AC3E}">
        <p14:creationId xmlns:p14="http://schemas.microsoft.com/office/powerpoint/2010/main" val="429066530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At the lowest level, a raw memory allocator ensures that there is enough room in the private heap for storing all Python-related data by interacting with the memory manager of the operating system.</a:t>
            </a:r>
          </a:p>
          <a:p>
            <a:r>
              <a:rPr lang="en-US" dirty="0"/>
              <a:t>On top of the raw memory allocator, several object-specific allocators operate on the same heap and implement distinct memory management policies adapted to the peculiarities of every object type.</a:t>
            </a:r>
            <a:endParaRPr lang="en-IN" dirty="0"/>
          </a:p>
        </p:txBody>
      </p:sp>
      <p:sp>
        <p:nvSpPr>
          <p:cNvPr id="3" name="Title 2"/>
          <p:cNvSpPr>
            <a:spLocks noGrp="1"/>
          </p:cNvSpPr>
          <p:nvPr>
            <p:ph type="title"/>
          </p:nvPr>
        </p:nvSpPr>
        <p:spPr/>
        <p:txBody>
          <a:bodyPr/>
          <a:lstStyle/>
          <a:p>
            <a:r>
              <a:rPr lang="en-IN" dirty="0"/>
              <a:t>Memory Management</a:t>
            </a:r>
          </a:p>
        </p:txBody>
      </p:sp>
    </p:spTree>
    <p:extLst>
      <p:ext uri="{BB962C8B-B14F-4D97-AF65-F5344CB8AC3E}">
        <p14:creationId xmlns:p14="http://schemas.microsoft.com/office/powerpoint/2010/main" val="282905915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 For example, integer objects are managed differently within the heap than strings, tuples or dictionaries because integers imply different storage requirements and speed/space tradeoffs. </a:t>
            </a:r>
          </a:p>
          <a:p>
            <a:r>
              <a:rPr lang="en-US" dirty="0"/>
              <a:t>The Python memory manager thus delegates some of the work to the object-specific allocators, but ensures that the latter operate within the bounds of the private heap.</a:t>
            </a:r>
            <a:endParaRPr lang="en-IN" dirty="0"/>
          </a:p>
        </p:txBody>
      </p:sp>
      <p:sp>
        <p:nvSpPr>
          <p:cNvPr id="3" name="Title 2"/>
          <p:cNvSpPr>
            <a:spLocks noGrp="1"/>
          </p:cNvSpPr>
          <p:nvPr>
            <p:ph type="title"/>
          </p:nvPr>
        </p:nvSpPr>
        <p:spPr/>
        <p:txBody>
          <a:bodyPr/>
          <a:lstStyle/>
          <a:p>
            <a:r>
              <a:rPr lang="en-IN" dirty="0"/>
              <a:t>Memory Management</a:t>
            </a:r>
          </a:p>
        </p:txBody>
      </p:sp>
    </p:spTree>
    <p:extLst>
      <p:ext uri="{BB962C8B-B14F-4D97-AF65-F5344CB8AC3E}">
        <p14:creationId xmlns:p14="http://schemas.microsoft.com/office/powerpoint/2010/main" val="927060136"/>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 It is important to understand that the management of the Python heap is performed by the interpreter itself.</a:t>
            </a:r>
          </a:p>
          <a:p>
            <a:r>
              <a:rPr lang="en-US" dirty="0"/>
              <a:t>User has no control over it, even if they regularly manipulate object pointers to memory blocks inside that heap.</a:t>
            </a:r>
          </a:p>
          <a:p>
            <a:r>
              <a:rPr lang="en-US" dirty="0"/>
              <a:t>The allocation of heap space for Python objects and other internal buffers is performed on demand by the Python memory manager through the Python/C API functions listed in this document.</a:t>
            </a:r>
            <a:endParaRPr lang="en-IN" dirty="0"/>
          </a:p>
        </p:txBody>
      </p:sp>
      <p:sp>
        <p:nvSpPr>
          <p:cNvPr id="3" name="Title 2"/>
          <p:cNvSpPr>
            <a:spLocks noGrp="1"/>
          </p:cNvSpPr>
          <p:nvPr>
            <p:ph type="title"/>
          </p:nvPr>
        </p:nvSpPr>
        <p:spPr/>
        <p:txBody>
          <a:bodyPr/>
          <a:lstStyle/>
          <a:p>
            <a:r>
              <a:rPr lang="en-IN" dirty="0"/>
              <a:t>Memory Management</a:t>
            </a:r>
          </a:p>
        </p:txBody>
      </p:sp>
    </p:spTree>
    <p:extLst>
      <p:ext uri="{BB962C8B-B14F-4D97-AF65-F5344CB8AC3E}">
        <p14:creationId xmlns:p14="http://schemas.microsoft.com/office/powerpoint/2010/main" val="1226470455"/>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Memory Management</a:t>
            </a:r>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p:cNvPicPr>
            <a:picLocks noChangeAspect="1"/>
          </p:cNvPicPr>
          <p:nvPr/>
        </p:nvPicPr>
        <p:blipFill rotWithShape="1">
          <a:blip r:embed="rId2"/>
          <a:srcRect l="35000" t="26296" r="35833" b="17408"/>
          <a:stretch/>
        </p:blipFill>
        <p:spPr>
          <a:xfrm>
            <a:off x="1524000" y="1676400"/>
            <a:ext cx="4495800" cy="4881154"/>
          </a:xfrm>
          <a:prstGeom prst="rect">
            <a:avLst/>
          </a:prstGeom>
        </p:spPr>
      </p:pic>
    </p:spTree>
    <p:extLst>
      <p:ext uri="{BB962C8B-B14F-4D97-AF65-F5344CB8AC3E}">
        <p14:creationId xmlns:p14="http://schemas.microsoft.com/office/powerpoint/2010/main" val="418043978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Small object allocation</a:t>
            </a:r>
          </a:p>
          <a:p>
            <a:r>
              <a:rPr lang="en-US" dirty="0"/>
              <a:t>To reduce overhead for small objects (less than 512 bytes) Python sub-allocates big blocks of memory. </a:t>
            </a:r>
          </a:p>
          <a:p>
            <a:r>
              <a:rPr lang="en-US" dirty="0"/>
              <a:t>Larger objects are routed to standard C allocator. Small object allocator uses three levels of abstraction — arena, pool, and block.</a:t>
            </a:r>
          </a:p>
          <a:p>
            <a:r>
              <a:rPr lang="en-US" b="1" dirty="0"/>
              <a:t>Block</a:t>
            </a:r>
          </a:p>
          <a:p>
            <a:r>
              <a:rPr lang="en-US" dirty="0"/>
              <a:t>Block is a chunk of memory of a certain size. Each block can keep only one Python object of a fixed size. The size of the block can vary from 8 to 512 bytes and be a multiple of eight (i.e., 8-byte alignment). For convenience, such blocks are grouped in 64 size classes.</a:t>
            </a:r>
          </a:p>
          <a:p>
            <a:endParaRPr lang="en-IN" dirty="0"/>
          </a:p>
        </p:txBody>
      </p:sp>
      <p:sp>
        <p:nvSpPr>
          <p:cNvPr id="3" name="Title 2"/>
          <p:cNvSpPr>
            <a:spLocks noGrp="1"/>
          </p:cNvSpPr>
          <p:nvPr>
            <p:ph type="title"/>
          </p:nvPr>
        </p:nvSpPr>
        <p:spPr/>
        <p:txBody>
          <a:bodyPr/>
          <a:lstStyle/>
          <a:p>
            <a:r>
              <a:rPr lang="en-IN" dirty="0"/>
              <a:t>Memory Management</a:t>
            </a:r>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98436852"/>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Memory Management</a:t>
            </a:r>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10" name="Table 9"/>
          <p:cNvGraphicFramePr>
            <a:graphicFrameLocks noGrp="1"/>
          </p:cNvGraphicFramePr>
          <p:nvPr>
            <p:extLst>
              <p:ext uri="{D42A27DB-BD31-4B8C-83A1-F6EECF244321}">
                <p14:modId xmlns:p14="http://schemas.microsoft.com/office/powerpoint/2010/main" val="4249598186"/>
              </p:ext>
            </p:extLst>
          </p:nvPr>
        </p:nvGraphicFramePr>
        <p:xfrm>
          <a:off x="461035" y="1981200"/>
          <a:ext cx="8228013" cy="3291840"/>
        </p:xfrm>
        <a:graphic>
          <a:graphicData uri="http://schemas.openxmlformats.org/drawingml/2006/table">
            <a:tbl>
              <a:tblPr/>
              <a:tblGrid>
                <a:gridCol w="2742671">
                  <a:extLst>
                    <a:ext uri="{9D8B030D-6E8A-4147-A177-3AD203B41FA5}">
                      <a16:colId xmlns:a16="http://schemas.microsoft.com/office/drawing/2014/main" val="20000"/>
                    </a:ext>
                  </a:extLst>
                </a:gridCol>
                <a:gridCol w="2742671">
                  <a:extLst>
                    <a:ext uri="{9D8B030D-6E8A-4147-A177-3AD203B41FA5}">
                      <a16:colId xmlns:a16="http://schemas.microsoft.com/office/drawing/2014/main" val="20001"/>
                    </a:ext>
                  </a:extLst>
                </a:gridCol>
                <a:gridCol w="2742671">
                  <a:extLst>
                    <a:ext uri="{9D8B030D-6E8A-4147-A177-3AD203B41FA5}">
                      <a16:colId xmlns:a16="http://schemas.microsoft.com/office/drawing/2014/main" val="20002"/>
                    </a:ext>
                  </a:extLst>
                </a:gridCol>
              </a:tblGrid>
              <a:tr h="0">
                <a:tc>
                  <a:txBody>
                    <a:bodyPr/>
                    <a:lstStyle/>
                    <a:p>
                      <a:pPr algn="l" fontAlgn="auto"/>
                      <a:r>
                        <a:rPr lang="en-IN" b="1">
                          <a:solidFill>
                            <a:srgbClr val="212121"/>
                          </a:solidFill>
                          <a:effectLst/>
                        </a:rPr>
                        <a:t>Request in bytes</a:t>
                      </a:r>
                    </a:p>
                  </a:txBody>
                  <a:tcPr anchor="ctr">
                    <a:lnL>
                      <a:noFill/>
                    </a:lnL>
                    <a:lnR w="7620" cap="flat" cmpd="sng" algn="ctr">
                      <a:solidFill>
                        <a:srgbClr val="4041C0"/>
                      </a:solidFill>
                      <a:prstDash val="solid"/>
                      <a:round/>
                      <a:headEnd type="none" w="med" len="med"/>
                      <a:tailEnd type="none" w="med" len="med"/>
                    </a:lnR>
                    <a:lnT w="12700" cap="flat" cmpd="sng" algn="ctr">
                      <a:solidFill>
                        <a:srgbClr val="004CC0"/>
                      </a:solidFill>
                      <a:prstDash val="solid"/>
                      <a:round/>
                      <a:headEnd type="none" w="med" len="med"/>
                      <a:tailEnd type="none" w="med" len="med"/>
                    </a:lnT>
                    <a:lnB w="7620" cap="flat" cmpd="sng" algn="ctr">
                      <a:solidFill>
                        <a:srgbClr val="004CC0"/>
                      </a:solidFill>
                      <a:prstDash val="solid"/>
                      <a:round/>
                      <a:headEnd type="none" w="med" len="med"/>
                      <a:tailEnd type="none" w="med" len="med"/>
                    </a:lnB>
                    <a:solidFill>
                      <a:srgbClr val="F9FAFB"/>
                    </a:solidFill>
                  </a:tcPr>
                </a:tc>
                <a:tc>
                  <a:txBody>
                    <a:bodyPr/>
                    <a:lstStyle/>
                    <a:p>
                      <a:pPr algn="l" fontAlgn="auto"/>
                      <a:r>
                        <a:rPr lang="en-IN" b="1">
                          <a:solidFill>
                            <a:srgbClr val="212121"/>
                          </a:solidFill>
                          <a:effectLst/>
                        </a:rPr>
                        <a:t>Size of allocated block</a:t>
                      </a:r>
                    </a:p>
                  </a:txBody>
                  <a:tcPr anchor="ctr">
                    <a:lnL w="7620" cap="flat" cmpd="sng" algn="ctr">
                      <a:solidFill>
                        <a:srgbClr val="4041C0"/>
                      </a:solidFill>
                      <a:prstDash val="solid"/>
                      <a:round/>
                      <a:headEnd type="none" w="med" len="med"/>
                      <a:tailEnd type="none" w="med" len="med"/>
                    </a:lnL>
                    <a:lnR w="7620" cap="flat" cmpd="sng" algn="ctr">
                      <a:solidFill>
                        <a:srgbClr val="8058C0"/>
                      </a:solidFill>
                      <a:prstDash val="solid"/>
                      <a:round/>
                      <a:headEnd type="none" w="med" len="med"/>
                      <a:tailEnd type="none" w="med" len="med"/>
                    </a:lnR>
                    <a:lnT w="12700" cap="flat" cmpd="sng" algn="ctr">
                      <a:solidFill>
                        <a:srgbClr val="4041C0"/>
                      </a:solidFill>
                      <a:prstDash val="solid"/>
                      <a:round/>
                      <a:headEnd type="none" w="med" len="med"/>
                      <a:tailEnd type="none" w="med" len="med"/>
                    </a:lnT>
                    <a:lnB w="7620" cap="flat" cmpd="sng" algn="ctr">
                      <a:solidFill>
                        <a:srgbClr val="4041C0"/>
                      </a:solidFill>
                      <a:prstDash val="solid"/>
                      <a:round/>
                      <a:headEnd type="none" w="med" len="med"/>
                      <a:tailEnd type="none" w="med" len="med"/>
                    </a:lnB>
                    <a:solidFill>
                      <a:srgbClr val="F9FAFB"/>
                    </a:solidFill>
                  </a:tcPr>
                </a:tc>
                <a:tc>
                  <a:txBody>
                    <a:bodyPr/>
                    <a:lstStyle/>
                    <a:p>
                      <a:pPr algn="l" fontAlgn="auto"/>
                      <a:r>
                        <a:rPr lang="en-IN" b="1">
                          <a:solidFill>
                            <a:srgbClr val="212121"/>
                          </a:solidFill>
                          <a:effectLst/>
                        </a:rPr>
                        <a:t>size class idx</a:t>
                      </a:r>
                    </a:p>
                  </a:txBody>
                  <a:tcPr anchor="ctr">
                    <a:lnL w="7620" cap="flat" cmpd="sng" algn="ctr">
                      <a:solidFill>
                        <a:srgbClr val="8058C0"/>
                      </a:solidFill>
                      <a:prstDash val="solid"/>
                      <a:round/>
                      <a:headEnd type="none" w="med" len="med"/>
                      <a:tailEnd type="none" w="med" len="med"/>
                    </a:lnL>
                    <a:lnR w="7620" cap="flat" cmpd="sng" algn="ctr">
                      <a:solidFill>
                        <a:srgbClr val="8058C0"/>
                      </a:solidFill>
                      <a:prstDash val="solid"/>
                      <a:round/>
                      <a:headEnd type="none" w="med" len="med"/>
                      <a:tailEnd type="none" w="med" len="med"/>
                    </a:lnR>
                    <a:lnT w="12700" cap="flat" cmpd="sng" algn="ctr">
                      <a:solidFill>
                        <a:srgbClr val="8058C0"/>
                      </a:solidFill>
                      <a:prstDash val="solid"/>
                      <a:round/>
                      <a:headEnd type="none" w="med" len="med"/>
                      <a:tailEnd type="none" w="med" len="med"/>
                    </a:lnT>
                    <a:lnB w="7620" cap="flat" cmpd="sng" algn="ctr">
                      <a:solidFill>
                        <a:srgbClr val="8058C0"/>
                      </a:solidFill>
                      <a:prstDash val="solid"/>
                      <a:round/>
                      <a:headEnd type="none" w="med" len="med"/>
                      <a:tailEnd type="none" w="med" len="med"/>
                    </a:lnB>
                    <a:solidFill>
                      <a:srgbClr val="F9FAFB"/>
                    </a:solidFill>
                  </a:tcPr>
                </a:tc>
                <a:extLst>
                  <a:ext uri="{0D108BD9-81ED-4DB2-BD59-A6C34878D82A}">
                    <a16:rowId xmlns:a16="http://schemas.microsoft.com/office/drawing/2014/main" val="10000"/>
                  </a:ext>
                </a:extLst>
              </a:tr>
              <a:tr h="0">
                <a:tc>
                  <a:txBody>
                    <a:bodyPr/>
                    <a:lstStyle/>
                    <a:p>
                      <a:pPr algn="l"/>
                      <a:r>
                        <a:rPr lang="en-IN">
                          <a:effectLst/>
                        </a:rPr>
                        <a:t>1-8</a:t>
                      </a:r>
                    </a:p>
                  </a:txBody>
                  <a:tcPr anchor="ctr">
                    <a:lnL>
                      <a:noFill/>
                    </a:lnL>
                    <a:lnR w="7620" cap="flat" cmpd="sng" algn="ctr">
                      <a:solidFill>
                        <a:srgbClr val="0054C0"/>
                      </a:solidFill>
                      <a:prstDash val="solid"/>
                      <a:round/>
                      <a:headEnd type="none" w="med" len="med"/>
                      <a:tailEnd type="none" w="med" len="med"/>
                    </a:lnR>
                    <a:lnT w="7620" cap="flat" cmpd="sng" algn="ctr">
                      <a:solidFill>
                        <a:srgbClr val="004CC0"/>
                      </a:solidFill>
                      <a:prstDash val="solid"/>
                      <a:round/>
                      <a:headEnd type="none" w="med" len="med"/>
                      <a:tailEnd type="none" w="med" len="med"/>
                    </a:lnT>
                    <a:lnB w="12700" cap="flat" cmpd="sng" algn="ctr">
                      <a:solidFill>
                        <a:srgbClr val="8051C0"/>
                      </a:solidFill>
                      <a:prstDash val="solid"/>
                      <a:round/>
                      <a:headEnd type="none" w="med" len="med"/>
                      <a:tailEnd type="none" w="med" len="med"/>
                    </a:lnB>
                    <a:solidFill>
                      <a:srgbClr val="FFFFFF"/>
                    </a:solidFill>
                  </a:tcPr>
                </a:tc>
                <a:tc>
                  <a:txBody>
                    <a:bodyPr/>
                    <a:lstStyle/>
                    <a:p>
                      <a:pPr algn="l"/>
                      <a:r>
                        <a:rPr lang="en-IN">
                          <a:effectLst/>
                        </a:rPr>
                        <a:t>8</a:t>
                      </a:r>
                    </a:p>
                  </a:txBody>
                  <a:tcPr anchor="ctr">
                    <a:lnL w="7620" cap="flat" cmpd="sng" algn="ctr">
                      <a:solidFill>
                        <a:srgbClr val="0054C0"/>
                      </a:solidFill>
                      <a:prstDash val="solid"/>
                      <a:round/>
                      <a:headEnd type="none" w="med" len="med"/>
                      <a:tailEnd type="none" w="med" len="med"/>
                    </a:lnL>
                    <a:lnR w="7620" cap="flat" cmpd="sng" algn="ctr">
                      <a:solidFill>
                        <a:srgbClr val="804FC0"/>
                      </a:solidFill>
                      <a:prstDash val="solid"/>
                      <a:round/>
                      <a:headEnd type="none" w="med" len="med"/>
                      <a:tailEnd type="none" w="med" len="med"/>
                    </a:lnR>
                    <a:lnT w="7620" cap="flat" cmpd="sng" algn="ctr">
                      <a:solidFill>
                        <a:srgbClr val="4041C0"/>
                      </a:solidFill>
                      <a:prstDash val="solid"/>
                      <a:round/>
                      <a:headEnd type="none" w="med" len="med"/>
                      <a:tailEnd type="none" w="med" len="med"/>
                    </a:lnT>
                    <a:lnB w="12700" cap="flat" cmpd="sng" algn="ctr">
                      <a:solidFill>
                        <a:srgbClr val="4064C0"/>
                      </a:solidFill>
                      <a:prstDash val="solid"/>
                      <a:round/>
                      <a:headEnd type="none" w="med" len="med"/>
                      <a:tailEnd type="none" w="med" len="med"/>
                    </a:lnB>
                    <a:solidFill>
                      <a:srgbClr val="FFFFFF"/>
                    </a:solidFill>
                  </a:tcPr>
                </a:tc>
                <a:tc>
                  <a:txBody>
                    <a:bodyPr/>
                    <a:lstStyle/>
                    <a:p>
                      <a:pPr algn="l"/>
                      <a:r>
                        <a:rPr lang="en-IN">
                          <a:effectLst/>
                        </a:rPr>
                        <a:t>0</a:t>
                      </a:r>
                    </a:p>
                  </a:txBody>
                  <a:tcPr anchor="ctr">
                    <a:lnL w="7620" cap="flat" cmpd="sng" algn="ctr">
                      <a:solidFill>
                        <a:srgbClr val="804FC0"/>
                      </a:solidFill>
                      <a:prstDash val="solid"/>
                      <a:round/>
                      <a:headEnd type="none" w="med" len="med"/>
                      <a:tailEnd type="none" w="med" len="med"/>
                    </a:lnL>
                    <a:lnR w="7620" cap="flat" cmpd="sng" algn="ctr">
                      <a:solidFill>
                        <a:srgbClr val="804FC0"/>
                      </a:solidFill>
                      <a:prstDash val="solid"/>
                      <a:round/>
                      <a:headEnd type="none" w="med" len="med"/>
                      <a:tailEnd type="none" w="med" len="med"/>
                    </a:lnR>
                    <a:lnT w="7620" cap="flat" cmpd="sng" algn="ctr">
                      <a:solidFill>
                        <a:srgbClr val="8058C0"/>
                      </a:solidFill>
                      <a:prstDash val="solid"/>
                      <a:round/>
                      <a:headEnd type="none" w="med" len="med"/>
                      <a:tailEnd type="none" w="med" len="med"/>
                    </a:lnT>
                    <a:lnB w="12700" cap="flat" cmpd="sng" algn="ctr">
                      <a:solidFill>
                        <a:srgbClr val="C061C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a:r>
                        <a:rPr lang="en-IN">
                          <a:effectLst/>
                        </a:rPr>
                        <a:t>9-16</a:t>
                      </a:r>
                    </a:p>
                  </a:txBody>
                  <a:tcPr anchor="ctr">
                    <a:lnL>
                      <a:noFill/>
                    </a:lnL>
                    <a:lnR w="7620" cap="flat" cmpd="sng" algn="ctr">
                      <a:solidFill>
                        <a:srgbClr val="4064C0"/>
                      </a:solidFill>
                      <a:prstDash val="solid"/>
                      <a:round/>
                      <a:headEnd type="none" w="med" len="med"/>
                      <a:tailEnd type="none" w="med" len="med"/>
                    </a:lnR>
                    <a:lnT w="12700" cap="flat" cmpd="sng" algn="ctr">
                      <a:solidFill>
                        <a:srgbClr val="8051C0"/>
                      </a:solidFill>
                      <a:prstDash val="solid"/>
                      <a:round/>
                      <a:headEnd type="none" w="med" len="med"/>
                      <a:tailEnd type="none" w="med" len="med"/>
                    </a:lnT>
                    <a:lnB w="12700" cap="flat" cmpd="sng" algn="ctr">
                      <a:solidFill>
                        <a:srgbClr val="0069C0"/>
                      </a:solidFill>
                      <a:prstDash val="solid"/>
                      <a:round/>
                      <a:headEnd type="none" w="med" len="med"/>
                      <a:tailEnd type="none" w="med" len="med"/>
                    </a:lnB>
                    <a:solidFill>
                      <a:srgbClr val="FFFFFF"/>
                    </a:solidFill>
                  </a:tcPr>
                </a:tc>
                <a:tc>
                  <a:txBody>
                    <a:bodyPr/>
                    <a:lstStyle/>
                    <a:p>
                      <a:pPr algn="l"/>
                      <a:r>
                        <a:rPr lang="en-IN">
                          <a:effectLst/>
                        </a:rPr>
                        <a:t>16</a:t>
                      </a:r>
                    </a:p>
                  </a:txBody>
                  <a:tcPr anchor="ctr">
                    <a:lnL w="7620" cap="flat" cmpd="sng" algn="ctr">
                      <a:solidFill>
                        <a:srgbClr val="4064C0"/>
                      </a:solidFill>
                      <a:prstDash val="solid"/>
                      <a:round/>
                      <a:headEnd type="none" w="med" len="med"/>
                      <a:tailEnd type="none" w="med" len="med"/>
                    </a:lnL>
                    <a:lnR w="7620" cap="flat" cmpd="sng" algn="ctr">
                      <a:solidFill>
                        <a:srgbClr val="C061C0"/>
                      </a:solidFill>
                      <a:prstDash val="solid"/>
                      <a:round/>
                      <a:headEnd type="none" w="med" len="med"/>
                      <a:tailEnd type="none" w="med" len="med"/>
                    </a:lnR>
                    <a:lnT w="12700" cap="flat" cmpd="sng" algn="ctr">
                      <a:solidFill>
                        <a:srgbClr val="4064C0"/>
                      </a:solidFill>
                      <a:prstDash val="solid"/>
                      <a:round/>
                      <a:headEnd type="none" w="med" len="med"/>
                      <a:tailEnd type="none" w="med" len="med"/>
                    </a:lnT>
                    <a:lnB w="12700" cap="flat" cmpd="sng" algn="ctr">
                      <a:solidFill>
                        <a:srgbClr val="0066C0"/>
                      </a:solidFill>
                      <a:prstDash val="solid"/>
                      <a:round/>
                      <a:headEnd type="none" w="med" len="med"/>
                      <a:tailEnd type="none" w="med" len="med"/>
                    </a:lnB>
                    <a:solidFill>
                      <a:srgbClr val="FFFFFF"/>
                    </a:solidFill>
                  </a:tcPr>
                </a:tc>
                <a:tc>
                  <a:txBody>
                    <a:bodyPr/>
                    <a:lstStyle/>
                    <a:p>
                      <a:pPr algn="l"/>
                      <a:r>
                        <a:rPr lang="en-IN">
                          <a:effectLst/>
                        </a:rPr>
                        <a:t>1</a:t>
                      </a:r>
                    </a:p>
                  </a:txBody>
                  <a:tcPr anchor="ctr">
                    <a:lnL w="7620" cap="flat" cmpd="sng" algn="ctr">
                      <a:solidFill>
                        <a:srgbClr val="C061C0"/>
                      </a:solidFill>
                      <a:prstDash val="solid"/>
                      <a:round/>
                      <a:headEnd type="none" w="med" len="med"/>
                      <a:tailEnd type="none" w="med" len="med"/>
                    </a:lnL>
                    <a:lnR w="7620" cap="flat" cmpd="sng" algn="ctr">
                      <a:solidFill>
                        <a:srgbClr val="C061C0"/>
                      </a:solidFill>
                      <a:prstDash val="solid"/>
                      <a:round/>
                      <a:headEnd type="none" w="med" len="med"/>
                      <a:tailEnd type="none" w="med" len="med"/>
                    </a:lnR>
                    <a:lnT w="12700" cap="flat" cmpd="sng" algn="ctr">
                      <a:solidFill>
                        <a:srgbClr val="C061C0"/>
                      </a:solidFill>
                      <a:prstDash val="solid"/>
                      <a:round/>
                      <a:headEnd type="none" w="med" len="med"/>
                      <a:tailEnd type="none" w="med" len="med"/>
                    </a:lnT>
                    <a:lnB w="12700" cap="flat" cmpd="sng" algn="ctr">
                      <a:solidFill>
                        <a:srgbClr val="807EC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pPr algn="l"/>
                      <a:r>
                        <a:rPr lang="en-IN">
                          <a:effectLst/>
                        </a:rPr>
                        <a:t>17-24</a:t>
                      </a:r>
                    </a:p>
                  </a:txBody>
                  <a:tcPr anchor="ctr">
                    <a:lnL>
                      <a:noFill/>
                    </a:lnL>
                    <a:lnR w="7620" cap="flat" cmpd="sng" algn="ctr">
                      <a:solidFill>
                        <a:srgbClr val="0066C0"/>
                      </a:solidFill>
                      <a:prstDash val="solid"/>
                      <a:round/>
                      <a:headEnd type="none" w="med" len="med"/>
                      <a:tailEnd type="none" w="med" len="med"/>
                    </a:lnR>
                    <a:lnT w="12700" cap="flat" cmpd="sng" algn="ctr">
                      <a:solidFill>
                        <a:srgbClr val="0069C0"/>
                      </a:solidFill>
                      <a:prstDash val="solid"/>
                      <a:round/>
                      <a:headEnd type="none" w="med" len="med"/>
                      <a:tailEnd type="none" w="med" len="med"/>
                    </a:lnT>
                    <a:lnB w="12700" cap="flat" cmpd="sng" algn="ctr">
                      <a:solidFill>
                        <a:srgbClr val="C079C0"/>
                      </a:solidFill>
                      <a:prstDash val="solid"/>
                      <a:round/>
                      <a:headEnd type="none" w="med" len="med"/>
                      <a:tailEnd type="none" w="med" len="med"/>
                    </a:lnB>
                    <a:solidFill>
                      <a:srgbClr val="FFFFFF"/>
                    </a:solidFill>
                  </a:tcPr>
                </a:tc>
                <a:tc>
                  <a:txBody>
                    <a:bodyPr/>
                    <a:lstStyle/>
                    <a:p>
                      <a:pPr algn="l"/>
                      <a:r>
                        <a:rPr lang="en-IN">
                          <a:effectLst/>
                        </a:rPr>
                        <a:t>24</a:t>
                      </a:r>
                    </a:p>
                  </a:txBody>
                  <a:tcPr anchor="ctr">
                    <a:lnL w="7620" cap="flat" cmpd="sng" algn="ctr">
                      <a:solidFill>
                        <a:srgbClr val="0066C0"/>
                      </a:solidFill>
                      <a:prstDash val="solid"/>
                      <a:round/>
                      <a:headEnd type="none" w="med" len="med"/>
                      <a:tailEnd type="none" w="med" len="med"/>
                    </a:lnL>
                    <a:lnR w="7620" cap="flat" cmpd="sng" algn="ctr">
                      <a:solidFill>
                        <a:srgbClr val="807EC0"/>
                      </a:solidFill>
                      <a:prstDash val="solid"/>
                      <a:round/>
                      <a:headEnd type="none" w="med" len="med"/>
                      <a:tailEnd type="none" w="med" len="med"/>
                    </a:lnR>
                    <a:lnT w="12700" cap="flat" cmpd="sng" algn="ctr">
                      <a:solidFill>
                        <a:srgbClr val="0066C0"/>
                      </a:solidFill>
                      <a:prstDash val="solid"/>
                      <a:round/>
                      <a:headEnd type="none" w="med" len="med"/>
                      <a:tailEnd type="none" w="med" len="med"/>
                    </a:lnT>
                    <a:lnB w="12700" cap="flat" cmpd="sng" algn="ctr">
                      <a:solidFill>
                        <a:srgbClr val="807BC0"/>
                      </a:solidFill>
                      <a:prstDash val="solid"/>
                      <a:round/>
                      <a:headEnd type="none" w="med" len="med"/>
                      <a:tailEnd type="none" w="med" len="med"/>
                    </a:lnB>
                    <a:solidFill>
                      <a:srgbClr val="FFFFFF"/>
                    </a:solidFill>
                  </a:tcPr>
                </a:tc>
                <a:tc>
                  <a:txBody>
                    <a:bodyPr/>
                    <a:lstStyle/>
                    <a:p>
                      <a:pPr algn="l"/>
                      <a:r>
                        <a:rPr lang="en-IN">
                          <a:effectLst/>
                        </a:rPr>
                        <a:t>2</a:t>
                      </a:r>
                    </a:p>
                  </a:txBody>
                  <a:tcPr anchor="ctr">
                    <a:lnL w="7620" cap="flat" cmpd="sng" algn="ctr">
                      <a:solidFill>
                        <a:srgbClr val="807EC0"/>
                      </a:solidFill>
                      <a:prstDash val="solid"/>
                      <a:round/>
                      <a:headEnd type="none" w="med" len="med"/>
                      <a:tailEnd type="none" w="med" len="med"/>
                    </a:lnL>
                    <a:lnR w="7620" cap="flat" cmpd="sng" algn="ctr">
                      <a:solidFill>
                        <a:srgbClr val="807EC0"/>
                      </a:solidFill>
                      <a:prstDash val="solid"/>
                      <a:round/>
                      <a:headEnd type="none" w="med" len="med"/>
                      <a:tailEnd type="none" w="med" len="med"/>
                    </a:lnR>
                    <a:lnT w="12700" cap="flat" cmpd="sng" algn="ctr">
                      <a:solidFill>
                        <a:srgbClr val="807EC0"/>
                      </a:solidFill>
                      <a:prstDash val="solid"/>
                      <a:round/>
                      <a:headEnd type="none" w="med" len="med"/>
                      <a:tailEnd type="none" w="med" len="med"/>
                    </a:lnT>
                    <a:lnB w="12700" cap="flat" cmpd="sng" algn="ctr">
                      <a:solidFill>
                        <a:srgbClr val="807BC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a:r>
                        <a:rPr lang="en-IN">
                          <a:effectLst/>
                        </a:rPr>
                        <a:t>25-32</a:t>
                      </a:r>
                    </a:p>
                  </a:txBody>
                  <a:tcPr anchor="ctr">
                    <a:lnL>
                      <a:noFill/>
                    </a:lnL>
                    <a:lnR w="7620" cap="flat" cmpd="sng" algn="ctr">
                      <a:solidFill>
                        <a:srgbClr val="807BC0"/>
                      </a:solidFill>
                      <a:prstDash val="solid"/>
                      <a:round/>
                      <a:headEnd type="none" w="med" len="med"/>
                      <a:tailEnd type="none" w="med" len="med"/>
                    </a:lnR>
                    <a:lnT w="12700" cap="flat" cmpd="sng" algn="ctr">
                      <a:solidFill>
                        <a:srgbClr val="C079C0"/>
                      </a:solidFill>
                      <a:prstDash val="solid"/>
                      <a:round/>
                      <a:headEnd type="none" w="med" len="med"/>
                      <a:tailEnd type="none" w="med" len="med"/>
                    </a:lnT>
                    <a:lnB w="12700" cap="flat" cmpd="sng" algn="ctr">
                      <a:solidFill>
                        <a:srgbClr val="00A9C0"/>
                      </a:solidFill>
                      <a:prstDash val="solid"/>
                      <a:round/>
                      <a:headEnd type="none" w="med" len="med"/>
                      <a:tailEnd type="none" w="med" len="med"/>
                    </a:lnB>
                    <a:solidFill>
                      <a:srgbClr val="FFFFFF"/>
                    </a:solidFill>
                  </a:tcPr>
                </a:tc>
                <a:tc>
                  <a:txBody>
                    <a:bodyPr/>
                    <a:lstStyle/>
                    <a:p>
                      <a:pPr algn="l"/>
                      <a:r>
                        <a:rPr lang="en-IN">
                          <a:effectLst/>
                        </a:rPr>
                        <a:t>32</a:t>
                      </a:r>
                    </a:p>
                  </a:txBody>
                  <a:tcPr anchor="ctr">
                    <a:lnL w="7620" cap="flat" cmpd="sng" algn="ctr">
                      <a:solidFill>
                        <a:srgbClr val="807BC0"/>
                      </a:solidFill>
                      <a:prstDash val="solid"/>
                      <a:round/>
                      <a:headEnd type="none" w="med" len="med"/>
                      <a:tailEnd type="none" w="med" len="med"/>
                    </a:lnL>
                    <a:lnR w="7620" cap="flat" cmpd="sng" algn="ctr">
                      <a:solidFill>
                        <a:srgbClr val="807BC0"/>
                      </a:solidFill>
                      <a:prstDash val="solid"/>
                      <a:round/>
                      <a:headEnd type="none" w="med" len="med"/>
                      <a:tailEnd type="none" w="med" len="med"/>
                    </a:lnR>
                    <a:lnT w="12700" cap="flat" cmpd="sng" algn="ctr">
                      <a:solidFill>
                        <a:srgbClr val="807BC0"/>
                      </a:solidFill>
                      <a:prstDash val="solid"/>
                      <a:round/>
                      <a:headEnd type="none" w="med" len="med"/>
                      <a:tailEnd type="none" w="med" len="med"/>
                    </a:lnT>
                    <a:lnB w="12700" cap="flat" cmpd="sng" algn="ctr">
                      <a:solidFill>
                        <a:srgbClr val="C053C0"/>
                      </a:solidFill>
                      <a:prstDash val="solid"/>
                      <a:round/>
                      <a:headEnd type="none" w="med" len="med"/>
                      <a:tailEnd type="none" w="med" len="med"/>
                    </a:lnB>
                    <a:solidFill>
                      <a:srgbClr val="FFFFFF"/>
                    </a:solidFill>
                  </a:tcPr>
                </a:tc>
                <a:tc>
                  <a:txBody>
                    <a:bodyPr/>
                    <a:lstStyle/>
                    <a:p>
                      <a:pPr algn="l"/>
                      <a:r>
                        <a:rPr lang="en-IN">
                          <a:effectLst/>
                        </a:rPr>
                        <a:t>3</a:t>
                      </a:r>
                    </a:p>
                  </a:txBody>
                  <a:tcPr anchor="ctr">
                    <a:lnL w="7620" cap="flat" cmpd="sng" algn="ctr">
                      <a:solidFill>
                        <a:srgbClr val="807BC0"/>
                      </a:solidFill>
                      <a:prstDash val="solid"/>
                      <a:round/>
                      <a:headEnd type="none" w="med" len="med"/>
                      <a:tailEnd type="none" w="med" len="med"/>
                    </a:lnL>
                    <a:lnR w="7620" cap="flat" cmpd="sng" algn="ctr">
                      <a:solidFill>
                        <a:srgbClr val="807BC0"/>
                      </a:solidFill>
                      <a:prstDash val="solid"/>
                      <a:round/>
                      <a:headEnd type="none" w="med" len="med"/>
                      <a:tailEnd type="none" w="med" len="med"/>
                    </a:lnR>
                    <a:lnT w="12700" cap="flat" cmpd="sng" algn="ctr">
                      <a:solidFill>
                        <a:srgbClr val="807BC0"/>
                      </a:solidFill>
                      <a:prstDash val="solid"/>
                      <a:round/>
                      <a:headEnd type="none" w="med" len="med"/>
                      <a:tailEnd type="none" w="med" len="med"/>
                    </a:lnT>
                    <a:lnB w="12700" cap="flat" cmpd="sng" algn="ctr">
                      <a:solidFill>
                        <a:srgbClr val="F02EC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0">
                <a:tc>
                  <a:txBody>
                    <a:bodyPr/>
                    <a:lstStyle/>
                    <a:p>
                      <a:pPr algn="l"/>
                      <a:r>
                        <a:rPr lang="en-IN">
                          <a:effectLst/>
                        </a:rPr>
                        <a:t>33-40</a:t>
                      </a:r>
                    </a:p>
                  </a:txBody>
                  <a:tcPr anchor="ctr">
                    <a:lnL>
                      <a:noFill/>
                    </a:lnL>
                    <a:lnR w="7620" cap="flat" cmpd="sng" algn="ctr">
                      <a:solidFill>
                        <a:srgbClr val="C053C0"/>
                      </a:solidFill>
                      <a:prstDash val="solid"/>
                      <a:round/>
                      <a:headEnd type="none" w="med" len="med"/>
                      <a:tailEnd type="none" w="med" len="med"/>
                    </a:lnR>
                    <a:lnT w="12700" cap="flat" cmpd="sng" algn="ctr">
                      <a:solidFill>
                        <a:srgbClr val="00A9C0"/>
                      </a:solidFill>
                      <a:prstDash val="solid"/>
                      <a:round/>
                      <a:headEnd type="none" w="med" len="med"/>
                      <a:tailEnd type="none" w="med" len="med"/>
                    </a:lnT>
                    <a:lnB w="12700" cap="flat" cmpd="sng" algn="ctr">
                      <a:solidFill>
                        <a:srgbClr val="F033CE"/>
                      </a:solidFill>
                      <a:prstDash val="solid"/>
                      <a:round/>
                      <a:headEnd type="none" w="med" len="med"/>
                      <a:tailEnd type="none" w="med" len="med"/>
                    </a:lnB>
                    <a:solidFill>
                      <a:srgbClr val="FFFFFF"/>
                    </a:solidFill>
                  </a:tcPr>
                </a:tc>
                <a:tc>
                  <a:txBody>
                    <a:bodyPr/>
                    <a:lstStyle/>
                    <a:p>
                      <a:pPr algn="l"/>
                      <a:r>
                        <a:rPr lang="en-IN">
                          <a:effectLst/>
                        </a:rPr>
                        <a:t>40</a:t>
                      </a:r>
                    </a:p>
                  </a:txBody>
                  <a:tcPr anchor="ctr">
                    <a:lnL w="7620" cap="flat" cmpd="sng" algn="ctr">
                      <a:solidFill>
                        <a:srgbClr val="C053C0"/>
                      </a:solidFill>
                      <a:prstDash val="solid"/>
                      <a:round/>
                      <a:headEnd type="none" w="med" len="med"/>
                      <a:tailEnd type="none" w="med" len="med"/>
                    </a:lnL>
                    <a:lnR w="7620" cap="flat" cmpd="sng" algn="ctr">
                      <a:solidFill>
                        <a:srgbClr val="F02ECE"/>
                      </a:solidFill>
                      <a:prstDash val="solid"/>
                      <a:round/>
                      <a:headEnd type="none" w="med" len="med"/>
                      <a:tailEnd type="none" w="med" len="med"/>
                    </a:lnR>
                    <a:lnT w="12700" cap="flat" cmpd="sng" algn="ctr">
                      <a:solidFill>
                        <a:srgbClr val="C053C0"/>
                      </a:solidFill>
                      <a:prstDash val="solid"/>
                      <a:round/>
                      <a:headEnd type="none" w="med" len="med"/>
                      <a:tailEnd type="none" w="med" len="med"/>
                    </a:lnT>
                    <a:lnB w="12700" cap="flat" cmpd="sng" algn="ctr">
                      <a:solidFill>
                        <a:srgbClr val="F037CE"/>
                      </a:solidFill>
                      <a:prstDash val="solid"/>
                      <a:round/>
                      <a:headEnd type="none" w="med" len="med"/>
                      <a:tailEnd type="none" w="med" len="med"/>
                    </a:lnB>
                    <a:solidFill>
                      <a:srgbClr val="FFFFFF"/>
                    </a:solidFill>
                  </a:tcPr>
                </a:tc>
                <a:tc>
                  <a:txBody>
                    <a:bodyPr/>
                    <a:lstStyle/>
                    <a:p>
                      <a:pPr algn="l"/>
                      <a:r>
                        <a:rPr lang="en-IN">
                          <a:effectLst/>
                        </a:rPr>
                        <a:t>4</a:t>
                      </a:r>
                    </a:p>
                  </a:txBody>
                  <a:tcPr anchor="ctr">
                    <a:lnL w="7620" cap="flat" cmpd="sng" algn="ctr">
                      <a:solidFill>
                        <a:srgbClr val="F02ECE"/>
                      </a:solidFill>
                      <a:prstDash val="solid"/>
                      <a:round/>
                      <a:headEnd type="none" w="med" len="med"/>
                      <a:tailEnd type="none" w="med" len="med"/>
                    </a:lnL>
                    <a:lnR w="7620" cap="flat" cmpd="sng" algn="ctr">
                      <a:solidFill>
                        <a:srgbClr val="F02ECE"/>
                      </a:solidFill>
                      <a:prstDash val="solid"/>
                      <a:round/>
                      <a:headEnd type="none" w="med" len="med"/>
                      <a:tailEnd type="none" w="med" len="med"/>
                    </a:lnR>
                    <a:lnT w="12700" cap="flat" cmpd="sng" algn="ctr">
                      <a:solidFill>
                        <a:srgbClr val="F02ECE"/>
                      </a:solidFill>
                      <a:prstDash val="solid"/>
                      <a:round/>
                      <a:headEnd type="none" w="med" len="med"/>
                      <a:tailEnd type="none" w="med" len="med"/>
                    </a:lnT>
                    <a:lnB w="12700" cap="flat" cmpd="sng" algn="ctr">
                      <a:solidFill>
                        <a:srgbClr val="3046C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0">
                <a:tc>
                  <a:txBody>
                    <a:bodyPr/>
                    <a:lstStyle/>
                    <a:p>
                      <a:pPr algn="l"/>
                      <a:r>
                        <a:rPr lang="en-IN">
                          <a:effectLst/>
                        </a:rPr>
                        <a:t>41-48</a:t>
                      </a:r>
                    </a:p>
                  </a:txBody>
                  <a:tcPr anchor="ctr">
                    <a:lnL>
                      <a:noFill/>
                    </a:lnL>
                    <a:lnR w="7620" cap="flat" cmpd="sng" algn="ctr">
                      <a:solidFill>
                        <a:srgbClr val="F037CE"/>
                      </a:solidFill>
                      <a:prstDash val="solid"/>
                      <a:round/>
                      <a:headEnd type="none" w="med" len="med"/>
                      <a:tailEnd type="none" w="med" len="med"/>
                    </a:lnR>
                    <a:lnT w="12700" cap="flat" cmpd="sng" algn="ctr">
                      <a:solidFill>
                        <a:srgbClr val="F033CE"/>
                      </a:solidFill>
                      <a:prstDash val="solid"/>
                      <a:round/>
                      <a:headEnd type="none" w="med" len="med"/>
                      <a:tailEnd type="none" w="med" len="med"/>
                    </a:lnT>
                    <a:lnB w="12700" cap="flat" cmpd="sng" algn="ctr">
                      <a:solidFill>
                        <a:srgbClr val="B03CCE"/>
                      </a:solidFill>
                      <a:prstDash val="solid"/>
                      <a:round/>
                      <a:headEnd type="none" w="med" len="med"/>
                      <a:tailEnd type="none" w="med" len="med"/>
                    </a:lnB>
                    <a:solidFill>
                      <a:srgbClr val="FFFFFF"/>
                    </a:solidFill>
                  </a:tcPr>
                </a:tc>
                <a:tc>
                  <a:txBody>
                    <a:bodyPr/>
                    <a:lstStyle/>
                    <a:p>
                      <a:pPr algn="l"/>
                      <a:r>
                        <a:rPr lang="en-IN">
                          <a:effectLst/>
                        </a:rPr>
                        <a:t>48</a:t>
                      </a:r>
                    </a:p>
                  </a:txBody>
                  <a:tcPr anchor="ctr">
                    <a:lnL w="7620" cap="flat" cmpd="sng" algn="ctr">
                      <a:solidFill>
                        <a:srgbClr val="F037CE"/>
                      </a:solidFill>
                      <a:prstDash val="solid"/>
                      <a:round/>
                      <a:headEnd type="none" w="med" len="med"/>
                      <a:tailEnd type="none" w="med" len="med"/>
                    </a:lnL>
                    <a:lnR w="7620" cap="flat" cmpd="sng" algn="ctr">
                      <a:solidFill>
                        <a:srgbClr val="3046CE"/>
                      </a:solidFill>
                      <a:prstDash val="solid"/>
                      <a:round/>
                      <a:headEnd type="none" w="med" len="med"/>
                      <a:tailEnd type="none" w="med" len="med"/>
                    </a:lnR>
                    <a:lnT w="12700" cap="flat" cmpd="sng" algn="ctr">
                      <a:solidFill>
                        <a:srgbClr val="F037CE"/>
                      </a:solidFill>
                      <a:prstDash val="solid"/>
                      <a:round/>
                      <a:headEnd type="none" w="med" len="med"/>
                      <a:tailEnd type="none" w="med" len="med"/>
                    </a:lnT>
                    <a:lnB w="12700" cap="flat" cmpd="sng" algn="ctr">
                      <a:solidFill>
                        <a:srgbClr val="7039CE"/>
                      </a:solidFill>
                      <a:prstDash val="solid"/>
                      <a:round/>
                      <a:headEnd type="none" w="med" len="med"/>
                      <a:tailEnd type="none" w="med" len="med"/>
                    </a:lnB>
                    <a:solidFill>
                      <a:srgbClr val="FFFFFF"/>
                    </a:solidFill>
                  </a:tcPr>
                </a:tc>
                <a:tc>
                  <a:txBody>
                    <a:bodyPr/>
                    <a:lstStyle/>
                    <a:p>
                      <a:pPr algn="l"/>
                      <a:r>
                        <a:rPr lang="en-IN">
                          <a:effectLst/>
                        </a:rPr>
                        <a:t>5</a:t>
                      </a:r>
                    </a:p>
                  </a:txBody>
                  <a:tcPr anchor="ctr">
                    <a:lnL w="7620" cap="flat" cmpd="sng" algn="ctr">
                      <a:solidFill>
                        <a:srgbClr val="3046CE"/>
                      </a:solidFill>
                      <a:prstDash val="solid"/>
                      <a:round/>
                      <a:headEnd type="none" w="med" len="med"/>
                      <a:tailEnd type="none" w="med" len="med"/>
                    </a:lnL>
                    <a:lnR w="7620" cap="flat" cmpd="sng" algn="ctr">
                      <a:solidFill>
                        <a:srgbClr val="3046CE"/>
                      </a:solidFill>
                      <a:prstDash val="solid"/>
                      <a:round/>
                      <a:headEnd type="none" w="med" len="med"/>
                      <a:tailEnd type="none" w="med" len="med"/>
                    </a:lnR>
                    <a:lnT w="12700" cap="flat" cmpd="sng" algn="ctr">
                      <a:solidFill>
                        <a:srgbClr val="3046CE"/>
                      </a:solidFill>
                      <a:prstDash val="solid"/>
                      <a:round/>
                      <a:headEnd type="none" w="med" len="med"/>
                      <a:tailEnd type="none" w="med" len="med"/>
                    </a:lnT>
                    <a:lnB w="12700" cap="flat" cmpd="sng" algn="ctr">
                      <a:solidFill>
                        <a:srgbClr val="F038C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0">
                <a:tc>
                  <a:txBody>
                    <a:bodyPr/>
                    <a:lstStyle/>
                    <a:p>
                      <a:pPr algn="l"/>
                      <a:r>
                        <a:rPr lang="en-IN">
                          <a:effectLst/>
                        </a:rPr>
                        <a:t>...</a:t>
                      </a:r>
                    </a:p>
                  </a:txBody>
                  <a:tcPr anchor="ctr">
                    <a:lnL>
                      <a:noFill/>
                    </a:lnL>
                    <a:lnR w="7620" cap="flat" cmpd="sng" algn="ctr">
                      <a:solidFill>
                        <a:srgbClr val="7039CE"/>
                      </a:solidFill>
                      <a:prstDash val="solid"/>
                      <a:round/>
                      <a:headEnd type="none" w="med" len="med"/>
                      <a:tailEnd type="none" w="med" len="med"/>
                    </a:lnR>
                    <a:lnT w="12700" cap="flat" cmpd="sng" algn="ctr">
                      <a:solidFill>
                        <a:srgbClr val="B03CCE"/>
                      </a:solidFill>
                      <a:prstDash val="solid"/>
                      <a:round/>
                      <a:headEnd type="none" w="med" len="med"/>
                      <a:tailEnd type="none" w="med" len="med"/>
                    </a:lnT>
                    <a:lnB w="12700" cap="flat" cmpd="sng" algn="ctr">
                      <a:solidFill>
                        <a:srgbClr val="703DCE"/>
                      </a:solidFill>
                      <a:prstDash val="solid"/>
                      <a:round/>
                      <a:headEnd type="none" w="med" len="med"/>
                      <a:tailEnd type="none" w="med" len="med"/>
                    </a:lnB>
                    <a:solidFill>
                      <a:srgbClr val="FFFFFF"/>
                    </a:solidFill>
                  </a:tcPr>
                </a:tc>
                <a:tc>
                  <a:txBody>
                    <a:bodyPr/>
                    <a:lstStyle/>
                    <a:p>
                      <a:pPr algn="l"/>
                      <a:r>
                        <a:rPr lang="en-IN">
                          <a:effectLst/>
                        </a:rPr>
                        <a:t>...</a:t>
                      </a:r>
                    </a:p>
                  </a:txBody>
                  <a:tcPr anchor="ctr">
                    <a:lnL w="7620" cap="flat" cmpd="sng" algn="ctr">
                      <a:solidFill>
                        <a:srgbClr val="7039CE"/>
                      </a:solidFill>
                      <a:prstDash val="solid"/>
                      <a:round/>
                      <a:headEnd type="none" w="med" len="med"/>
                      <a:tailEnd type="none" w="med" len="med"/>
                    </a:lnL>
                    <a:lnR w="7620" cap="flat" cmpd="sng" algn="ctr">
                      <a:solidFill>
                        <a:srgbClr val="F038CE"/>
                      </a:solidFill>
                      <a:prstDash val="solid"/>
                      <a:round/>
                      <a:headEnd type="none" w="med" len="med"/>
                      <a:tailEnd type="none" w="med" len="med"/>
                    </a:lnR>
                    <a:lnT w="12700" cap="flat" cmpd="sng" algn="ctr">
                      <a:solidFill>
                        <a:srgbClr val="7039CE"/>
                      </a:solidFill>
                      <a:prstDash val="solid"/>
                      <a:round/>
                      <a:headEnd type="none" w="med" len="med"/>
                      <a:tailEnd type="none" w="med" len="med"/>
                    </a:lnT>
                    <a:lnB w="12700" cap="flat" cmpd="sng" algn="ctr">
                      <a:solidFill>
                        <a:srgbClr val="F055CE"/>
                      </a:solidFill>
                      <a:prstDash val="solid"/>
                      <a:round/>
                      <a:headEnd type="none" w="med" len="med"/>
                      <a:tailEnd type="none" w="med" len="med"/>
                    </a:lnB>
                    <a:solidFill>
                      <a:srgbClr val="FFFFFF"/>
                    </a:solidFill>
                  </a:tcPr>
                </a:tc>
                <a:tc>
                  <a:txBody>
                    <a:bodyPr/>
                    <a:lstStyle/>
                    <a:p>
                      <a:pPr algn="l"/>
                      <a:r>
                        <a:rPr lang="en-IN">
                          <a:effectLst/>
                        </a:rPr>
                        <a:t>...</a:t>
                      </a:r>
                    </a:p>
                  </a:txBody>
                  <a:tcPr anchor="ctr">
                    <a:lnL w="7620" cap="flat" cmpd="sng" algn="ctr">
                      <a:solidFill>
                        <a:srgbClr val="F038CE"/>
                      </a:solidFill>
                      <a:prstDash val="solid"/>
                      <a:round/>
                      <a:headEnd type="none" w="med" len="med"/>
                      <a:tailEnd type="none" w="med" len="med"/>
                    </a:lnL>
                    <a:lnR w="7620" cap="flat" cmpd="sng" algn="ctr">
                      <a:solidFill>
                        <a:srgbClr val="F038CE"/>
                      </a:solidFill>
                      <a:prstDash val="solid"/>
                      <a:round/>
                      <a:headEnd type="none" w="med" len="med"/>
                      <a:tailEnd type="none" w="med" len="med"/>
                    </a:lnR>
                    <a:lnT w="12700" cap="flat" cmpd="sng" algn="ctr">
                      <a:solidFill>
                        <a:srgbClr val="F038CE"/>
                      </a:solidFill>
                      <a:prstDash val="solid"/>
                      <a:round/>
                      <a:headEnd type="none" w="med" len="med"/>
                      <a:tailEnd type="none" w="med" len="med"/>
                    </a:lnT>
                    <a:lnB w="12700" cap="flat" cmpd="sng" algn="ctr">
                      <a:solidFill>
                        <a:srgbClr val="3052C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0">
                <a:tc>
                  <a:txBody>
                    <a:bodyPr/>
                    <a:lstStyle/>
                    <a:p>
                      <a:pPr algn="l"/>
                      <a:r>
                        <a:rPr lang="en-IN">
                          <a:effectLst/>
                        </a:rPr>
                        <a:t>505-512</a:t>
                      </a:r>
                    </a:p>
                  </a:txBody>
                  <a:tcPr anchor="ctr">
                    <a:lnL>
                      <a:noFill/>
                    </a:lnL>
                    <a:lnR w="7620" cap="flat" cmpd="sng" algn="ctr">
                      <a:solidFill>
                        <a:srgbClr val="F055CE"/>
                      </a:solidFill>
                      <a:prstDash val="solid"/>
                      <a:round/>
                      <a:headEnd type="none" w="med" len="med"/>
                      <a:tailEnd type="none" w="med" len="med"/>
                    </a:lnR>
                    <a:lnT w="12700" cap="flat" cmpd="sng" algn="ctr">
                      <a:solidFill>
                        <a:srgbClr val="703DCE"/>
                      </a:solidFill>
                      <a:prstDash val="solid"/>
                      <a:round/>
                      <a:headEnd type="none" w="med" len="med"/>
                      <a:tailEnd type="none" w="med" len="med"/>
                    </a:lnT>
                    <a:lnB w="7620" cap="flat" cmpd="sng" algn="ctr">
                      <a:solidFill>
                        <a:srgbClr val="703DCE"/>
                      </a:solidFill>
                      <a:prstDash val="solid"/>
                      <a:round/>
                      <a:headEnd type="none" w="med" len="med"/>
                      <a:tailEnd type="none" w="med" len="med"/>
                    </a:lnB>
                    <a:solidFill>
                      <a:srgbClr val="FFFFFF"/>
                    </a:solidFill>
                  </a:tcPr>
                </a:tc>
                <a:tc>
                  <a:txBody>
                    <a:bodyPr/>
                    <a:lstStyle/>
                    <a:p>
                      <a:pPr algn="l"/>
                      <a:r>
                        <a:rPr lang="en-IN">
                          <a:effectLst/>
                        </a:rPr>
                        <a:t>512</a:t>
                      </a:r>
                    </a:p>
                  </a:txBody>
                  <a:tcPr anchor="ctr">
                    <a:lnL w="7620" cap="flat" cmpd="sng" algn="ctr">
                      <a:solidFill>
                        <a:srgbClr val="F055CE"/>
                      </a:solidFill>
                      <a:prstDash val="solid"/>
                      <a:round/>
                      <a:headEnd type="none" w="med" len="med"/>
                      <a:tailEnd type="none" w="med" len="med"/>
                    </a:lnL>
                    <a:lnR w="7620" cap="flat" cmpd="sng" algn="ctr">
                      <a:solidFill>
                        <a:srgbClr val="3052CE"/>
                      </a:solidFill>
                      <a:prstDash val="solid"/>
                      <a:round/>
                      <a:headEnd type="none" w="med" len="med"/>
                      <a:tailEnd type="none" w="med" len="med"/>
                    </a:lnR>
                    <a:lnT w="12700" cap="flat" cmpd="sng" algn="ctr">
                      <a:solidFill>
                        <a:srgbClr val="F055CE"/>
                      </a:solidFill>
                      <a:prstDash val="solid"/>
                      <a:round/>
                      <a:headEnd type="none" w="med" len="med"/>
                      <a:tailEnd type="none" w="med" len="med"/>
                    </a:lnT>
                    <a:lnB w="7620" cap="flat" cmpd="sng" algn="ctr">
                      <a:solidFill>
                        <a:srgbClr val="F055CE"/>
                      </a:solidFill>
                      <a:prstDash val="solid"/>
                      <a:round/>
                      <a:headEnd type="none" w="med" len="med"/>
                      <a:tailEnd type="none" w="med" len="med"/>
                    </a:lnB>
                    <a:solidFill>
                      <a:srgbClr val="FFFFFF"/>
                    </a:solidFill>
                  </a:tcPr>
                </a:tc>
                <a:tc>
                  <a:txBody>
                    <a:bodyPr/>
                    <a:lstStyle/>
                    <a:p>
                      <a:pPr algn="l"/>
                      <a:r>
                        <a:rPr lang="en-IN" dirty="0">
                          <a:effectLst/>
                        </a:rPr>
                        <a:t>63</a:t>
                      </a:r>
                    </a:p>
                  </a:txBody>
                  <a:tcPr anchor="ctr">
                    <a:lnL w="7620" cap="flat" cmpd="sng" algn="ctr">
                      <a:solidFill>
                        <a:srgbClr val="3052CE"/>
                      </a:solidFill>
                      <a:prstDash val="solid"/>
                      <a:round/>
                      <a:headEnd type="none" w="med" len="med"/>
                      <a:tailEnd type="none" w="med" len="med"/>
                    </a:lnL>
                    <a:lnR w="7620" cap="flat" cmpd="sng" algn="ctr">
                      <a:solidFill>
                        <a:srgbClr val="3052CE"/>
                      </a:solidFill>
                      <a:prstDash val="solid"/>
                      <a:round/>
                      <a:headEnd type="none" w="med" len="med"/>
                      <a:tailEnd type="none" w="med" len="med"/>
                    </a:lnR>
                    <a:lnT w="12700" cap="flat" cmpd="sng" algn="ctr">
                      <a:solidFill>
                        <a:srgbClr val="3052CE"/>
                      </a:solidFill>
                      <a:prstDash val="solid"/>
                      <a:round/>
                      <a:headEnd type="none" w="med" len="med"/>
                      <a:tailEnd type="none" w="med" len="med"/>
                    </a:lnT>
                    <a:lnB w="7620" cap="flat" cmpd="sng" algn="ctr">
                      <a:solidFill>
                        <a:srgbClr val="3052CE"/>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795968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36F60221-BD7A-8C97-B3AA-C195EEDBA475}"/>
              </a:ext>
            </a:extLst>
          </p:cNvPr>
          <p:cNvSpPr>
            <a:spLocks noGrp="1" noChangeArrowheads="1"/>
          </p:cNvSpPr>
          <p:nvPr>
            <p:ph type="title"/>
          </p:nvPr>
        </p:nvSpPr>
        <p:spPr/>
        <p:txBody>
          <a:bodyPr/>
          <a:lstStyle/>
          <a:p>
            <a:r>
              <a:rPr lang="en-US" altLang="en-US" b="1">
                <a:ea typeface="ＭＳ Ｐゴシック" panose="020B0600070205080204" pitchFamily="34" charset="-128"/>
              </a:rPr>
              <a:t>Data Type Conversion</a:t>
            </a:r>
            <a:endParaRPr lang="en-US" altLang="en-US">
              <a:ea typeface="ＭＳ Ｐゴシック" panose="020B0600070205080204" pitchFamily="34" charset="-128"/>
            </a:endParaRPr>
          </a:p>
        </p:txBody>
      </p:sp>
      <p:sp>
        <p:nvSpPr>
          <p:cNvPr id="77828" name="Slide Number Placeholder 4">
            <a:extLst>
              <a:ext uri="{FF2B5EF4-FFF2-40B4-BE49-F238E27FC236}">
                <a16:creationId xmlns:a16="http://schemas.microsoft.com/office/drawing/2014/main" id="{0E6CE28C-3385-A0EB-E923-DE8A1BB97CE4}"/>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6431CF4-642F-43C0-B466-E6DF0BC46AE4}" type="slidenum">
              <a:rPr lang="en-US" altLang="en-US" sz="1400"/>
              <a:pPr>
                <a:spcBef>
                  <a:spcPct val="0"/>
                </a:spcBef>
                <a:buFontTx/>
                <a:buNone/>
              </a:pPr>
              <a:t>55</a:t>
            </a:fld>
            <a:endParaRPr lang="en-US" altLang="en-US" sz="1400" dirty="0"/>
          </a:p>
        </p:txBody>
      </p:sp>
      <p:graphicFrame>
        <p:nvGraphicFramePr>
          <p:cNvPr id="6" name="Table 5">
            <a:extLst>
              <a:ext uri="{FF2B5EF4-FFF2-40B4-BE49-F238E27FC236}">
                <a16:creationId xmlns:a16="http://schemas.microsoft.com/office/drawing/2014/main" id="{7FE1B26A-5887-3EB6-89BF-E2B38F93262B}"/>
              </a:ext>
            </a:extLst>
          </p:cNvPr>
          <p:cNvGraphicFramePr>
            <a:graphicFrameLocks noGrp="1"/>
          </p:cNvGraphicFramePr>
          <p:nvPr>
            <p:extLst>
              <p:ext uri="{D42A27DB-BD31-4B8C-83A1-F6EECF244321}">
                <p14:modId xmlns:p14="http://schemas.microsoft.com/office/powerpoint/2010/main" val="1931579818"/>
              </p:ext>
            </p:extLst>
          </p:nvPr>
        </p:nvGraphicFramePr>
        <p:xfrm>
          <a:off x="533400" y="1822450"/>
          <a:ext cx="7991475" cy="2271714"/>
        </p:xfrm>
        <a:graphic>
          <a:graphicData uri="http://schemas.openxmlformats.org/drawingml/2006/table">
            <a:tbl>
              <a:tblPr/>
              <a:tblGrid>
                <a:gridCol w="2218763">
                  <a:extLst>
                    <a:ext uri="{9D8B030D-6E8A-4147-A177-3AD203B41FA5}">
                      <a16:colId xmlns:a16="http://schemas.microsoft.com/office/drawing/2014/main" val="20000"/>
                    </a:ext>
                  </a:extLst>
                </a:gridCol>
                <a:gridCol w="5772712">
                  <a:extLst>
                    <a:ext uri="{9D8B030D-6E8A-4147-A177-3AD203B41FA5}">
                      <a16:colId xmlns:a16="http://schemas.microsoft.com/office/drawing/2014/main" val="20001"/>
                    </a:ext>
                  </a:extLst>
                </a:gridCol>
              </a:tblGrid>
              <a:tr h="757238">
                <a:tc>
                  <a:txBody>
                    <a:bodyPr/>
                    <a:lstStyle/>
                    <a:p>
                      <a:r>
                        <a:rPr lang="en-US" sz="1800"/>
                        <a:t>ord(x)</a:t>
                      </a:r>
                    </a:p>
                  </a:txBody>
                  <a:tcPr marL="91443" marR="91443" marT="45716" marB="45716">
                    <a:lnL>
                      <a:noFill/>
                    </a:lnL>
                    <a:lnR>
                      <a:noFill/>
                    </a:lnR>
                    <a:lnT>
                      <a:noFill/>
                    </a:lnT>
                    <a:lnB>
                      <a:noFill/>
                    </a:lnB>
                  </a:tcPr>
                </a:tc>
                <a:tc>
                  <a:txBody>
                    <a:bodyPr/>
                    <a:lstStyle/>
                    <a:p>
                      <a:r>
                        <a:rPr lang="en-US" sz="1800"/>
                        <a:t>Converts a single character to its integer value.</a:t>
                      </a:r>
                    </a:p>
                  </a:txBody>
                  <a:tcPr marL="91443" marR="91443" marT="45716" marB="45716">
                    <a:lnL>
                      <a:noFill/>
                    </a:lnL>
                    <a:lnR>
                      <a:noFill/>
                    </a:lnR>
                    <a:lnT>
                      <a:noFill/>
                    </a:lnT>
                    <a:lnB>
                      <a:noFill/>
                    </a:lnB>
                  </a:tcPr>
                </a:tc>
                <a:extLst>
                  <a:ext uri="{0D108BD9-81ED-4DB2-BD59-A6C34878D82A}">
                    <a16:rowId xmlns:a16="http://schemas.microsoft.com/office/drawing/2014/main" val="10000"/>
                  </a:ext>
                </a:extLst>
              </a:tr>
              <a:tr h="757238">
                <a:tc>
                  <a:txBody>
                    <a:bodyPr/>
                    <a:lstStyle/>
                    <a:p>
                      <a:r>
                        <a:rPr lang="en-US" sz="1800"/>
                        <a:t>hex(x)</a:t>
                      </a:r>
                    </a:p>
                  </a:txBody>
                  <a:tcPr marL="91443" marR="91443" marT="45716" marB="45716">
                    <a:lnL>
                      <a:noFill/>
                    </a:lnL>
                    <a:lnR>
                      <a:noFill/>
                    </a:lnR>
                    <a:lnT>
                      <a:noFill/>
                    </a:lnT>
                    <a:lnB>
                      <a:noFill/>
                    </a:lnB>
                  </a:tcPr>
                </a:tc>
                <a:tc>
                  <a:txBody>
                    <a:bodyPr/>
                    <a:lstStyle/>
                    <a:p>
                      <a:r>
                        <a:rPr lang="en-US" sz="1800" dirty="0"/>
                        <a:t>Converts an integer to a hexadecimal string.</a:t>
                      </a:r>
                    </a:p>
                  </a:txBody>
                  <a:tcPr marL="91443" marR="91443" marT="45716" marB="45716">
                    <a:lnL>
                      <a:noFill/>
                    </a:lnL>
                    <a:lnR>
                      <a:noFill/>
                    </a:lnR>
                    <a:lnT>
                      <a:noFill/>
                    </a:lnT>
                    <a:lnB>
                      <a:noFill/>
                    </a:lnB>
                  </a:tcPr>
                </a:tc>
                <a:extLst>
                  <a:ext uri="{0D108BD9-81ED-4DB2-BD59-A6C34878D82A}">
                    <a16:rowId xmlns:a16="http://schemas.microsoft.com/office/drawing/2014/main" val="10001"/>
                  </a:ext>
                </a:extLst>
              </a:tr>
              <a:tr h="757238">
                <a:tc>
                  <a:txBody>
                    <a:bodyPr/>
                    <a:lstStyle/>
                    <a:p>
                      <a:r>
                        <a:rPr lang="en-US" sz="1800"/>
                        <a:t>oct(x)</a:t>
                      </a:r>
                    </a:p>
                  </a:txBody>
                  <a:tcPr marL="91443" marR="91443" marT="45716" marB="45716">
                    <a:lnL>
                      <a:noFill/>
                    </a:lnL>
                    <a:lnR>
                      <a:noFill/>
                    </a:lnR>
                    <a:lnT>
                      <a:noFill/>
                    </a:lnT>
                    <a:lnB>
                      <a:noFill/>
                    </a:lnB>
                  </a:tcPr>
                </a:tc>
                <a:tc>
                  <a:txBody>
                    <a:bodyPr/>
                    <a:lstStyle/>
                    <a:p>
                      <a:r>
                        <a:rPr lang="en-US" sz="1800" dirty="0"/>
                        <a:t>Converts an integer to an octal string.</a:t>
                      </a:r>
                    </a:p>
                  </a:txBody>
                  <a:tcPr marL="91443" marR="91443" marT="45716" marB="45716">
                    <a:lnL>
                      <a:noFill/>
                    </a:lnL>
                    <a:lnR>
                      <a:noFill/>
                    </a:lnR>
                    <a:lnT>
                      <a:noFill/>
                    </a:lnT>
                    <a:lnB>
                      <a:noFill/>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Pool</a:t>
            </a:r>
          </a:p>
          <a:p>
            <a:r>
              <a:rPr lang="en-US" dirty="0"/>
              <a:t>A collection of blocks of the same size is called a pool.</a:t>
            </a:r>
          </a:p>
          <a:p>
            <a:r>
              <a:rPr lang="en-US" dirty="0"/>
              <a:t> Normally, the size of the pool is equal to the size of a memory page, i.e., 4Kb. Limiting pool to the fixed size of blocks helps with fragmentation.</a:t>
            </a:r>
          </a:p>
          <a:p>
            <a:r>
              <a:rPr lang="en-US" dirty="0"/>
              <a:t>If an object gets destroyed, the memory manager can fill this space with a new object of the same size.</a:t>
            </a:r>
          </a:p>
          <a:p>
            <a:endParaRPr lang="en-IN" dirty="0"/>
          </a:p>
        </p:txBody>
      </p:sp>
      <p:sp>
        <p:nvSpPr>
          <p:cNvPr id="3" name="Title 2"/>
          <p:cNvSpPr>
            <a:spLocks noGrp="1"/>
          </p:cNvSpPr>
          <p:nvPr>
            <p:ph type="title"/>
          </p:nvPr>
        </p:nvSpPr>
        <p:spPr/>
        <p:txBody>
          <a:bodyPr/>
          <a:lstStyle/>
          <a:p>
            <a:r>
              <a:rPr lang="en-IN" dirty="0"/>
              <a:t>Memory Management</a:t>
            </a:r>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96767676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Each pool has three states:</a:t>
            </a:r>
          </a:p>
          <a:p>
            <a:r>
              <a:rPr lang="en-US" b="1" dirty="0"/>
              <a:t>used — partially used, neither empty nor full</a:t>
            </a:r>
          </a:p>
          <a:p>
            <a:r>
              <a:rPr lang="en-US" b="1" dirty="0"/>
              <a:t>full — all the pool's blocks are currently allocated</a:t>
            </a:r>
          </a:p>
          <a:p>
            <a:r>
              <a:rPr lang="en-US" b="1" dirty="0"/>
              <a:t>empty — all the pool's blocks are currently available for allocation</a:t>
            </a:r>
          </a:p>
          <a:p>
            <a:r>
              <a:rPr lang="en-US" b="1" dirty="0"/>
              <a:t>Arena</a:t>
            </a:r>
          </a:p>
          <a:p>
            <a:r>
              <a:rPr lang="en-US" dirty="0"/>
              <a:t>The arena is a chunk of 256kB memory allocated on the heap, which provides memory for 64 pools.</a:t>
            </a:r>
          </a:p>
          <a:p>
            <a:endParaRPr lang="en-US" b="1" dirty="0"/>
          </a:p>
          <a:p>
            <a:endParaRPr lang="en-IN" dirty="0"/>
          </a:p>
        </p:txBody>
      </p:sp>
      <p:sp>
        <p:nvSpPr>
          <p:cNvPr id="3" name="Title 2"/>
          <p:cNvSpPr>
            <a:spLocks noGrp="1"/>
          </p:cNvSpPr>
          <p:nvPr>
            <p:ph type="title"/>
          </p:nvPr>
        </p:nvSpPr>
        <p:spPr/>
        <p:txBody>
          <a:bodyPr/>
          <a:lstStyle/>
          <a:p>
            <a:r>
              <a:rPr lang="en-IN" dirty="0"/>
              <a:t>Memory Management</a:t>
            </a:r>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3583927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Memory deallocation</a:t>
            </a:r>
          </a:p>
          <a:p>
            <a:r>
              <a:rPr lang="en-US" b="1" dirty="0"/>
              <a:t>Python's small object manager rarely returns memory back to the Operating System.</a:t>
            </a:r>
          </a:p>
          <a:p>
            <a:r>
              <a:rPr lang="en-US" b="1" dirty="0"/>
              <a:t>An arena gets fully released If and only if all the pools in it are empty. For example, it can happen when you use a lot of temporary objects in a short period of time.</a:t>
            </a:r>
          </a:p>
          <a:p>
            <a:r>
              <a:rPr lang="en-US" b="1" dirty="0"/>
              <a:t>Speaking of long-running Python processes, they may hold a lot of unused memory because of this behavior.</a:t>
            </a:r>
            <a:endParaRPr lang="en-IN" dirty="0"/>
          </a:p>
        </p:txBody>
      </p:sp>
      <p:sp>
        <p:nvSpPr>
          <p:cNvPr id="3" name="Title 2"/>
          <p:cNvSpPr>
            <a:spLocks noGrp="1"/>
          </p:cNvSpPr>
          <p:nvPr>
            <p:ph type="title"/>
          </p:nvPr>
        </p:nvSpPr>
        <p:spPr/>
        <p:txBody>
          <a:bodyPr/>
          <a:lstStyle/>
          <a:p>
            <a:r>
              <a:rPr lang="en-IN" dirty="0"/>
              <a:t>Memory Management</a:t>
            </a:r>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73040826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What is Unit Testing? </a:t>
            </a:r>
            <a:br>
              <a:rPr lang="en-US" dirty="0"/>
            </a:br>
            <a:r>
              <a:rPr lang="en-US" dirty="0"/>
              <a:t>Unit Testing is the first level of software testing where the smallest testable parts of a software are tested. This is used to validate that each unit of the software performs as designed.</a:t>
            </a:r>
            <a:br>
              <a:rPr lang="en-US" dirty="0"/>
            </a:br>
            <a:r>
              <a:rPr lang="en-US" dirty="0"/>
              <a:t>The </a:t>
            </a:r>
            <a:r>
              <a:rPr lang="en-US" dirty="0" err="1"/>
              <a:t>unittest</a:t>
            </a:r>
            <a:r>
              <a:rPr lang="en-US" dirty="0"/>
              <a:t> test framework is python’s xUnit style framework.</a:t>
            </a:r>
          </a:p>
          <a:p>
            <a:endParaRPr lang="en-IN" dirty="0"/>
          </a:p>
        </p:txBody>
      </p:sp>
      <p:sp>
        <p:nvSpPr>
          <p:cNvPr id="3" name="Title 2"/>
          <p:cNvSpPr>
            <a:spLocks noGrp="1"/>
          </p:cNvSpPr>
          <p:nvPr>
            <p:ph type="title"/>
          </p:nvPr>
        </p:nvSpPr>
        <p:spPr/>
        <p:txBody>
          <a:bodyPr/>
          <a:lstStyle/>
          <a:p>
            <a:pPr fontAlgn="base"/>
            <a:r>
              <a:rPr lang="en-IN" b="0" dirty="0"/>
              <a:t>Unit Testing in Python – </a:t>
            </a:r>
            <a:r>
              <a:rPr lang="en-IN" b="0" dirty="0" err="1"/>
              <a:t>Unittest</a:t>
            </a:r>
            <a:endParaRPr lang="en-IN" b="0" dirty="0"/>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116525649"/>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fontAlgn="base"/>
            <a:r>
              <a:rPr lang="en-IN" b="0" dirty="0"/>
              <a:t>Unit Testing in Python – </a:t>
            </a:r>
            <a:r>
              <a:rPr lang="en-IN" b="0" dirty="0" err="1"/>
              <a:t>Unittest</a:t>
            </a:r>
            <a:endParaRPr lang="en-IN" b="0" dirty="0"/>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6386" name="Picture 2" descr="PyUnit Tutorial: Learn Python Unit Test Framework with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953" y="1752600"/>
            <a:ext cx="8821648" cy="623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413093"/>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err="1"/>
              <a:t>TestCase</a:t>
            </a:r>
            <a:r>
              <a:rPr lang="en-US" dirty="0"/>
              <a:t> class: The </a:t>
            </a:r>
            <a:r>
              <a:rPr lang="en-US" dirty="0" err="1"/>
              <a:t>TestCase</a:t>
            </a:r>
            <a:r>
              <a:rPr lang="en-US" dirty="0"/>
              <a:t> class bears the test routines and delivers hooks for making each routine and cleaning up thereafter</a:t>
            </a:r>
          </a:p>
          <a:p>
            <a:r>
              <a:rPr lang="en-US" dirty="0" err="1"/>
              <a:t>TestSuite</a:t>
            </a:r>
            <a:r>
              <a:rPr lang="en-US" dirty="0"/>
              <a:t> class: It caters as a collection container, and it can possess multiple </a:t>
            </a:r>
            <a:r>
              <a:rPr lang="en-US" dirty="0" err="1"/>
              <a:t>testcase</a:t>
            </a:r>
            <a:r>
              <a:rPr lang="en-US" dirty="0"/>
              <a:t> objects and multiple </a:t>
            </a:r>
            <a:r>
              <a:rPr lang="en-US" dirty="0" err="1"/>
              <a:t>testsuites</a:t>
            </a:r>
            <a:r>
              <a:rPr lang="en-US" dirty="0"/>
              <a:t> objects</a:t>
            </a:r>
          </a:p>
          <a:p>
            <a:r>
              <a:rPr lang="en-US" dirty="0" err="1"/>
              <a:t>TestLoader</a:t>
            </a:r>
            <a:r>
              <a:rPr lang="en-US" dirty="0"/>
              <a:t> class: This class loads test cases and suites defined locally or from an external file. It emits a </a:t>
            </a:r>
            <a:r>
              <a:rPr lang="en-US" dirty="0" err="1"/>
              <a:t>testsuite</a:t>
            </a:r>
            <a:r>
              <a:rPr lang="en-US" dirty="0"/>
              <a:t> objects that </a:t>
            </a:r>
            <a:r>
              <a:rPr lang="en-US" dirty="0" err="1"/>
              <a:t>posseses</a:t>
            </a:r>
            <a:r>
              <a:rPr lang="en-US" dirty="0"/>
              <a:t> those suites and cases</a:t>
            </a:r>
          </a:p>
          <a:p>
            <a:r>
              <a:rPr lang="en-US" dirty="0" err="1"/>
              <a:t>TextTestRunner</a:t>
            </a:r>
            <a:r>
              <a:rPr lang="en-US" dirty="0"/>
              <a:t> class: To run the tests it caters a standard platform to execute the tests</a:t>
            </a:r>
          </a:p>
          <a:p>
            <a:r>
              <a:rPr lang="en-US" dirty="0"/>
              <a:t>The </a:t>
            </a:r>
            <a:r>
              <a:rPr lang="en-US" dirty="0" err="1"/>
              <a:t>TestResults</a:t>
            </a:r>
            <a:r>
              <a:rPr lang="en-US" dirty="0"/>
              <a:t> class: It offers a standard container for the test results</a:t>
            </a:r>
            <a:endParaRPr lang="en-IN" dirty="0"/>
          </a:p>
        </p:txBody>
      </p:sp>
      <p:sp>
        <p:nvSpPr>
          <p:cNvPr id="3" name="Title 2"/>
          <p:cNvSpPr>
            <a:spLocks noGrp="1"/>
          </p:cNvSpPr>
          <p:nvPr>
            <p:ph type="title"/>
          </p:nvPr>
        </p:nvSpPr>
        <p:spPr/>
        <p:txBody>
          <a:bodyPr/>
          <a:lstStyle/>
          <a:p>
            <a:pPr fontAlgn="base"/>
            <a:r>
              <a:rPr lang="en-IN" b="0" dirty="0"/>
              <a:t>Unit Testing in Python – </a:t>
            </a:r>
            <a:r>
              <a:rPr lang="en-IN" b="0" dirty="0" err="1"/>
              <a:t>Unittest</a:t>
            </a:r>
            <a:endParaRPr lang="en-IN" b="0" dirty="0"/>
          </a:p>
        </p:txBody>
      </p:sp>
      <p:sp>
        <p:nvSpPr>
          <p:cNvPr id="5" name="AutoShape 2" descr="Python memory manag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Python memory manage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Python memory manage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Python memory manage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Python memory management"/>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77057934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Regular Expressions</a:t>
            </a:r>
          </a:p>
          <a:p>
            <a:pPr lvl="1"/>
            <a:r>
              <a:rPr lang="en-US" dirty="0"/>
              <a:t>Generators, Decorators and Iterators</a:t>
            </a:r>
          </a:p>
          <a:p>
            <a:pPr lvl="1"/>
            <a:r>
              <a:rPr lang="en-US" dirty="0"/>
              <a:t>Socket and Network Programming</a:t>
            </a:r>
          </a:p>
          <a:p>
            <a:pPr lvl="1"/>
            <a:r>
              <a:rPr lang="en-US" dirty="0"/>
              <a:t>Image Handling</a:t>
            </a:r>
          </a:p>
          <a:p>
            <a:pPr lvl="1"/>
            <a:r>
              <a:rPr lang="en-US" dirty="0"/>
              <a:t>Processes and Threads</a:t>
            </a:r>
          </a:p>
          <a:p>
            <a:pPr lvl="1"/>
            <a:r>
              <a:rPr lang="en-US" dirty="0"/>
              <a:t>Design Patterns</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7D30C27E-D6E6-3BC9-7637-0A0C9F77D723}"/>
              </a:ext>
            </a:extLst>
          </p:cNvPr>
          <p:cNvSpPr>
            <a:spLocks noGrp="1" noChangeArrowheads="1"/>
          </p:cNvSpPr>
          <p:nvPr>
            <p:ph type="title"/>
          </p:nvPr>
        </p:nvSpPr>
        <p:spPr/>
        <p:txBody>
          <a:bodyPr/>
          <a:lstStyle/>
          <a:p>
            <a:r>
              <a:rPr lang="en-US" altLang="en-US" b="1">
                <a:ea typeface="ＭＳ Ｐゴシック" panose="020B0600070205080204" pitchFamily="34" charset="-128"/>
              </a:rPr>
              <a:t>Python Basic Operators</a:t>
            </a:r>
            <a:endParaRPr lang="en-US" altLang="en-US">
              <a:ea typeface="ＭＳ Ｐゴシック" panose="020B0600070205080204" pitchFamily="34" charset="-128"/>
            </a:endParaRPr>
          </a:p>
        </p:txBody>
      </p:sp>
      <p:sp>
        <p:nvSpPr>
          <p:cNvPr id="78852" name="Slide Number Placeholder 4">
            <a:extLst>
              <a:ext uri="{FF2B5EF4-FFF2-40B4-BE49-F238E27FC236}">
                <a16:creationId xmlns:a16="http://schemas.microsoft.com/office/drawing/2014/main" id="{723B9359-7F60-6591-3012-904E49F86FD0}"/>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A732280-DF74-4E56-968B-CE752ACC53D7}" type="slidenum">
              <a:rPr lang="en-US" altLang="en-US" sz="1400"/>
              <a:pPr>
                <a:spcBef>
                  <a:spcPct val="0"/>
                </a:spcBef>
                <a:buFontTx/>
                <a:buNone/>
              </a:pPr>
              <a:t>56</a:t>
            </a:fld>
            <a:endParaRPr lang="en-US" altLang="en-US" sz="1400"/>
          </a:p>
        </p:txBody>
      </p:sp>
      <p:graphicFrame>
        <p:nvGraphicFramePr>
          <p:cNvPr id="4" name="Table 3">
            <a:extLst>
              <a:ext uri="{FF2B5EF4-FFF2-40B4-BE49-F238E27FC236}">
                <a16:creationId xmlns:a16="http://schemas.microsoft.com/office/drawing/2014/main" id="{7680AC17-B5A7-ACC5-6F6E-22F613684AD8}"/>
              </a:ext>
            </a:extLst>
          </p:cNvPr>
          <p:cNvGraphicFramePr>
            <a:graphicFrameLocks noGrp="1"/>
          </p:cNvGraphicFramePr>
          <p:nvPr>
            <p:extLst>
              <p:ext uri="{D42A27DB-BD31-4B8C-83A1-F6EECF244321}">
                <p14:modId xmlns:p14="http://schemas.microsoft.com/office/powerpoint/2010/main" val="3709235348"/>
              </p:ext>
            </p:extLst>
          </p:nvPr>
        </p:nvGraphicFramePr>
        <p:xfrm>
          <a:off x="609600" y="1397000"/>
          <a:ext cx="8205261" cy="5156203"/>
        </p:xfrm>
        <a:graphic>
          <a:graphicData uri="http://schemas.openxmlformats.org/drawingml/2006/table">
            <a:tbl>
              <a:tblPr/>
              <a:tblGrid>
                <a:gridCol w="1152579">
                  <a:extLst>
                    <a:ext uri="{9D8B030D-6E8A-4147-A177-3AD203B41FA5}">
                      <a16:colId xmlns:a16="http://schemas.microsoft.com/office/drawing/2014/main" val="20000"/>
                    </a:ext>
                  </a:extLst>
                </a:gridCol>
                <a:gridCol w="4637756">
                  <a:extLst>
                    <a:ext uri="{9D8B030D-6E8A-4147-A177-3AD203B41FA5}">
                      <a16:colId xmlns:a16="http://schemas.microsoft.com/office/drawing/2014/main" val="20001"/>
                    </a:ext>
                  </a:extLst>
                </a:gridCol>
                <a:gridCol w="2414926">
                  <a:extLst>
                    <a:ext uri="{9D8B030D-6E8A-4147-A177-3AD203B41FA5}">
                      <a16:colId xmlns:a16="http://schemas.microsoft.com/office/drawing/2014/main" val="20002"/>
                    </a:ext>
                  </a:extLst>
                </a:gridCol>
              </a:tblGrid>
              <a:tr h="310588">
                <a:tc>
                  <a:txBody>
                    <a:bodyPr/>
                    <a:lstStyle/>
                    <a:p>
                      <a:r>
                        <a:rPr lang="en-US" sz="1800" dirty="0"/>
                        <a:t>Operator</a:t>
                      </a:r>
                    </a:p>
                  </a:txBody>
                  <a:tcPr marL="4160" marR="4160" marT="2080" marB="2080" anchor="ctr">
                    <a:lnL>
                      <a:noFill/>
                    </a:lnL>
                    <a:lnR>
                      <a:noFill/>
                    </a:lnR>
                    <a:lnT>
                      <a:noFill/>
                    </a:lnT>
                    <a:lnB>
                      <a:noFill/>
                    </a:lnB>
                  </a:tcPr>
                </a:tc>
                <a:tc>
                  <a:txBody>
                    <a:bodyPr/>
                    <a:lstStyle/>
                    <a:p>
                      <a:r>
                        <a:rPr lang="en-US" sz="1800"/>
                        <a:t>Description</a:t>
                      </a:r>
                    </a:p>
                  </a:txBody>
                  <a:tcPr marL="4160" marR="4160" marT="2080" marB="2080" anchor="ctr">
                    <a:lnL>
                      <a:noFill/>
                    </a:lnL>
                    <a:lnR>
                      <a:noFill/>
                    </a:lnR>
                    <a:lnT>
                      <a:noFill/>
                    </a:lnT>
                    <a:lnB>
                      <a:noFill/>
                    </a:lnB>
                  </a:tcPr>
                </a:tc>
                <a:tc>
                  <a:txBody>
                    <a:bodyPr/>
                    <a:lstStyle/>
                    <a:p>
                      <a:r>
                        <a:rPr lang="en-US" sz="1800"/>
                        <a:t>Example</a:t>
                      </a:r>
                    </a:p>
                  </a:txBody>
                  <a:tcPr marL="4160" marR="4160" marT="2080" marB="2080" anchor="ctr">
                    <a:lnL>
                      <a:noFill/>
                    </a:lnL>
                    <a:lnR>
                      <a:noFill/>
                    </a:lnR>
                    <a:lnT>
                      <a:noFill/>
                    </a:lnT>
                    <a:lnB>
                      <a:noFill/>
                    </a:lnB>
                  </a:tcPr>
                </a:tc>
                <a:extLst>
                  <a:ext uri="{0D108BD9-81ED-4DB2-BD59-A6C34878D82A}">
                    <a16:rowId xmlns:a16="http://schemas.microsoft.com/office/drawing/2014/main" val="10000"/>
                  </a:ext>
                </a:extLst>
              </a:tr>
              <a:tr h="616538">
                <a:tc>
                  <a:txBody>
                    <a:bodyPr/>
                    <a:lstStyle/>
                    <a:p>
                      <a:r>
                        <a:rPr lang="en-US" sz="1800"/>
                        <a:t>+</a:t>
                      </a:r>
                    </a:p>
                  </a:txBody>
                  <a:tcPr marL="4160" marR="4160" marT="2080" marB="2080" anchor="ctr">
                    <a:lnL>
                      <a:noFill/>
                    </a:lnL>
                    <a:lnR>
                      <a:noFill/>
                    </a:lnR>
                    <a:lnT>
                      <a:noFill/>
                    </a:lnT>
                    <a:lnB>
                      <a:noFill/>
                    </a:lnB>
                  </a:tcPr>
                </a:tc>
                <a:tc>
                  <a:txBody>
                    <a:bodyPr/>
                    <a:lstStyle/>
                    <a:p>
                      <a:r>
                        <a:rPr lang="en-US" sz="1800" dirty="0"/>
                        <a:t>Addition - Adds values on either side of the operator</a:t>
                      </a:r>
                    </a:p>
                  </a:txBody>
                  <a:tcPr marL="4160" marR="4160" marT="2080" marB="2080" anchor="ctr">
                    <a:lnL>
                      <a:noFill/>
                    </a:lnL>
                    <a:lnR>
                      <a:noFill/>
                    </a:lnR>
                    <a:lnT>
                      <a:noFill/>
                    </a:lnT>
                    <a:lnB>
                      <a:noFill/>
                    </a:lnB>
                  </a:tcPr>
                </a:tc>
                <a:tc>
                  <a:txBody>
                    <a:bodyPr/>
                    <a:lstStyle/>
                    <a:p>
                      <a:r>
                        <a:rPr lang="en-US" sz="1800"/>
                        <a:t>a + b will give 30</a:t>
                      </a:r>
                    </a:p>
                  </a:txBody>
                  <a:tcPr marL="4160" marR="4160" marT="2080" marB="2080" anchor="ctr">
                    <a:lnL>
                      <a:noFill/>
                    </a:lnL>
                    <a:lnR>
                      <a:noFill/>
                    </a:lnR>
                    <a:lnT>
                      <a:noFill/>
                    </a:lnT>
                    <a:lnB>
                      <a:noFill/>
                    </a:lnB>
                  </a:tcPr>
                </a:tc>
                <a:extLst>
                  <a:ext uri="{0D108BD9-81ED-4DB2-BD59-A6C34878D82A}">
                    <a16:rowId xmlns:a16="http://schemas.microsoft.com/office/drawing/2014/main" val="10001"/>
                  </a:ext>
                </a:extLst>
              </a:tr>
              <a:tr h="616538">
                <a:tc>
                  <a:txBody>
                    <a:bodyPr/>
                    <a:lstStyle/>
                    <a:p>
                      <a:r>
                        <a:rPr lang="en-US" sz="1800"/>
                        <a:t>-</a:t>
                      </a:r>
                    </a:p>
                  </a:txBody>
                  <a:tcPr marL="4160" marR="4160" marT="2080" marB="2080" anchor="ctr">
                    <a:lnL>
                      <a:noFill/>
                    </a:lnL>
                    <a:lnR>
                      <a:noFill/>
                    </a:lnR>
                    <a:lnT>
                      <a:noFill/>
                    </a:lnT>
                    <a:lnB>
                      <a:noFill/>
                    </a:lnB>
                  </a:tcPr>
                </a:tc>
                <a:tc>
                  <a:txBody>
                    <a:bodyPr/>
                    <a:lstStyle/>
                    <a:p>
                      <a:r>
                        <a:rPr lang="en-US" sz="1800"/>
                        <a:t>Subtraction - Subtracts right hand operand from left hand operand</a:t>
                      </a:r>
                    </a:p>
                  </a:txBody>
                  <a:tcPr marL="4160" marR="4160" marT="2080" marB="2080" anchor="ctr">
                    <a:lnL>
                      <a:noFill/>
                    </a:lnL>
                    <a:lnR>
                      <a:noFill/>
                    </a:lnR>
                    <a:lnT>
                      <a:noFill/>
                    </a:lnT>
                    <a:lnB>
                      <a:noFill/>
                    </a:lnB>
                  </a:tcPr>
                </a:tc>
                <a:tc>
                  <a:txBody>
                    <a:bodyPr/>
                    <a:lstStyle/>
                    <a:p>
                      <a:r>
                        <a:rPr lang="en-US" sz="1800"/>
                        <a:t>a - b will give -10</a:t>
                      </a:r>
                    </a:p>
                  </a:txBody>
                  <a:tcPr marL="4160" marR="4160" marT="2080" marB="2080" anchor="ctr">
                    <a:lnL>
                      <a:noFill/>
                    </a:lnL>
                    <a:lnR>
                      <a:noFill/>
                    </a:lnR>
                    <a:lnT>
                      <a:noFill/>
                    </a:lnT>
                    <a:lnB>
                      <a:noFill/>
                    </a:lnB>
                  </a:tcPr>
                </a:tc>
                <a:extLst>
                  <a:ext uri="{0D108BD9-81ED-4DB2-BD59-A6C34878D82A}">
                    <a16:rowId xmlns:a16="http://schemas.microsoft.com/office/drawing/2014/main" val="10002"/>
                  </a:ext>
                </a:extLst>
              </a:tr>
              <a:tr h="616538">
                <a:tc>
                  <a:txBody>
                    <a:bodyPr/>
                    <a:lstStyle/>
                    <a:p>
                      <a:r>
                        <a:rPr lang="en-US" sz="1800"/>
                        <a:t>*</a:t>
                      </a:r>
                    </a:p>
                  </a:txBody>
                  <a:tcPr marL="4160" marR="4160" marT="2080" marB="2080" anchor="ctr">
                    <a:lnL>
                      <a:noFill/>
                    </a:lnL>
                    <a:lnR>
                      <a:noFill/>
                    </a:lnR>
                    <a:lnT>
                      <a:noFill/>
                    </a:lnT>
                    <a:lnB>
                      <a:noFill/>
                    </a:lnB>
                  </a:tcPr>
                </a:tc>
                <a:tc>
                  <a:txBody>
                    <a:bodyPr/>
                    <a:lstStyle/>
                    <a:p>
                      <a:r>
                        <a:rPr lang="en-US" sz="1800" dirty="0"/>
                        <a:t>Multiplication - Multiplies values on either side of the operator</a:t>
                      </a:r>
                    </a:p>
                  </a:txBody>
                  <a:tcPr marL="4160" marR="4160" marT="2080" marB="2080" anchor="ctr">
                    <a:lnL>
                      <a:noFill/>
                    </a:lnL>
                    <a:lnR>
                      <a:noFill/>
                    </a:lnR>
                    <a:lnT>
                      <a:noFill/>
                    </a:lnT>
                    <a:lnB>
                      <a:noFill/>
                    </a:lnB>
                  </a:tcPr>
                </a:tc>
                <a:tc>
                  <a:txBody>
                    <a:bodyPr/>
                    <a:lstStyle/>
                    <a:p>
                      <a:r>
                        <a:rPr lang="en-US" sz="1800"/>
                        <a:t>a * b will give 200</a:t>
                      </a:r>
                    </a:p>
                  </a:txBody>
                  <a:tcPr marL="4160" marR="4160" marT="2080" marB="2080" anchor="ctr">
                    <a:lnL>
                      <a:noFill/>
                    </a:lnL>
                    <a:lnR>
                      <a:noFill/>
                    </a:lnR>
                    <a:lnT>
                      <a:noFill/>
                    </a:lnT>
                    <a:lnB>
                      <a:noFill/>
                    </a:lnB>
                  </a:tcPr>
                </a:tc>
                <a:extLst>
                  <a:ext uri="{0D108BD9-81ED-4DB2-BD59-A6C34878D82A}">
                    <a16:rowId xmlns:a16="http://schemas.microsoft.com/office/drawing/2014/main" val="10003"/>
                  </a:ext>
                </a:extLst>
              </a:tr>
              <a:tr h="616538">
                <a:tc>
                  <a:txBody>
                    <a:bodyPr/>
                    <a:lstStyle/>
                    <a:p>
                      <a:r>
                        <a:rPr lang="en-US" sz="1800"/>
                        <a:t>/</a:t>
                      </a:r>
                    </a:p>
                  </a:txBody>
                  <a:tcPr marL="4160" marR="4160" marT="2080" marB="2080" anchor="ctr">
                    <a:lnL>
                      <a:noFill/>
                    </a:lnL>
                    <a:lnR>
                      <a:noFill/>
                    </a:lnR>
                    <a:lnT>
                      <a:noFill/>
                    </a:lnT>
                    <a:lnB>
                      <a:noFill/>
                    </a:lnB>
                  </a:tcPr>
                </a:tc>
                <a:tc>
                  <a:txBody>
                    <a:bodyPr/>
                    <a:lstStyle/>
                    <a:p>
                      <a:r>
                        <a:rPr lang="en-US" sz="1800"/>
                        <a:t>Division - Divides left hand operand by right hand operand</a:t>
                      </a:r>
                    </a:p>
                  </a:txBody>
                  <a:tcPr marL="4160" marR="4160" marT="2080" marB="2080" anchor="ctr">
                    <a:lnL>
                      <a:noFill/>
                    </a:lnL>
                    <a:lnR>
                      <a:noFill/>
                    </a:lnR>
                    <a:lnT>
                      <a:noFill/>
                    </a:lnT>
                    <a:lnB>
                      <a:noFill/>
                    </a:lnB>
                  </a:tcPr>
                </a:tc>
                <a:tc>
                  <a:txBody>
                    <a:bodyPr/>
                    <a:lstStyle/>
                    <a:p>
                      <a:r>
                        <a:rPr lang="en-US" sz="1800"/>
                        <a:t>b / a will give 2</a:t>
                      </a:r>
                    </a:p>
                  </a:txBody>
                  <a:tcPr marL="4160" marR="4160" marT="2080" marB="2080" anchor="ctr">
                    <a:lnL>
                      <a:noFill/>
                    </a:lnL>
                    <a:lnR>
                      <a:noFill/>
                    </a:lnR>
                    <a:lnT>
                      <a:noFill/>
                    </a:lnT>
                    <a:lnB>
                      <a:noFill/>
                    </a:lnB>
                  </a:tcPr>
                </a:tc>
                <a:extLst>
                  <a:ext uri="{0D108BD9-81ED-4DB2-BD59-A6C34878D82A}">
                    <a16:rowId xmlns:a16="http://schemas.microsoft.com/office/drawing/2014/main" val="10004"/>
                  </a:ext>
                </a:extLst>
              </a:tr>
              <a:tr h="728366">
                <a:tc>
                  <a:txBody>
                    <a:bodyPr/>
                    <a:lstStyle/>
                    <a:p>
                      <a:r>
                        <a:rPr lang="en-US" sz="1800"/>
                        <a:t>%</a:t>
                      </a:r>
                    </a:p>
                  </a:txBody>
                  <a:tcPr marL="4160" marR="4160" marT="2080" marB="2080" anchor="ctr">
                    <a:lnL>
                      <a:noFill/>
                    </a:lnL>
                    <a:lnR>
                      <a:noFill/>
                    </a:lnR>
                    <a:lnT>
                      <a:noFill/>
                    </a:lnT>
                    <a:lnB>
                      <a:noFill/>
                    </a:lnB>
                  </a:tcPr>
                </a:tc>
                <a:tc>
                  <a:txBody>
                    <a:bodyPr/>
                    <a:lstStyle/>
                    <a:p>
                      <a:r>
                        <a:rPr lang="en-US" sz="1800" dirty="0"/>
                        <a:t>Modulus - Divides left hand operand by right hand operand and returns remainder</a:t>
                      </a:r>
                    </a:p>
                  </a:txBody>
                  <a:tcPr marL="4160" marR="4160" marT="2080" marB="2080" anchor="ctr">
                    <a:lnL>
                      <a:noFill/>
                    </a:lnL>
                    <a:lnR>
                      <a:noFill/>
                    </a:lnR>
                    <a:lnT>
                      <a:noFill/>
                    </a:lnT>
                    <a:lnB>
                      <a:noFill/>
                    </a:lnB>
                  </a:tcPr>
                </a:tc>
                <a:tc>
                  <a:txBody>
                    <a:bodyPr/>
                    <a:lstStyle/>
                    <a:p>
                      <a:r>
                        <a:rPr lang="en-US" sz="1800"/>
                        <a:t>b % a will give 0</a:t>
                      </a:r>
                    </a:p>
                  </a:txBody>
                  <a:tcPr marL="4160" marR="4160" marT="2080" marB="2080" anchor="ctr">
                    <a:lnL>
                      <a:noFill/>
                    </a:lnL>
                    <a:lnR>
                      <a:noFill/>
                    </a:lnR>
                    <a:lnT>
                      <a:noFill/>
                    </a:lnT>
                    <a:lnB>
                      <a:noFill/>
                    </a:lnB>
                  </a:tcPr>
                </a:tc>
                <a:extLst>
                  <a:ext uri="{0D108BD9-81ED-4DB2-BD59-A6C34878D82A}">
                    <a16:rowId xmlns:a16="http://schemas.microsoft.com/office/drawing/2014/main" val="10005"/>
                  </a:ext>
                </a:extLst>
              </a:tr>
              <a:tr h="616538">
                <a:tc>
                  <a:txBody>
                    <a:bodyPr/>
                    <a:lstStyle/>
                    <a:p>
                      <a:r>
                        <a:rPr lang="en-US" sz="1800"/>
                        <a:t>**</a:t>
                      </a:r>
                    </a:p>
                  </a:txBody>
                  <a:tcPr marL="4160" marR="4160" marT="2080" marB="2080" anchor="ctr">
                    <a:lnL>
                      <a:noFill/>
                    </a:lnL>
                    <a:lnR>
                      <a:noFill/>
                    </a:lnR>
                    <a:lnT>
                      <a:noFill/>
                    </a:lnT>
                    <a:lnB>
                      <a:noFill/>
                    </a:lnB>
                  </a:tcPr>
                </a:tc>
                <a:tc>
                  <a:txBody>
                    <a:bodyPr/>
                    <a:lstStyle/>
                    <a:p>
                      <a:r>
                        <a:rPr lang="en-US" sz="1800"/>
                        <a:t>Exponent - Performs exponential (power) calculation on operators</a:t>
                      </a:r>
                    </a:p>
                  </a:txBody>
                  <a:tcPr marL="4160" marR="4160" marT="2080" marB="2080" anchor="ctr">
                    <a:lnL>
                      <a:noFill/>
                    </a:lnL>
                    <a:lnR>
                      <a:noFill/>
                    </a:lnR>
                    <a:lnT>
                      <a:noFill/>
                    </a:lnT>
                    <a:lnB>
                      <a:noFill/>
                    </a:lnB>
                  </a:tcPr>
                </a:tc>
                <a:tc>
                  <a:txBody>
                    <a:bodyPr/>
                    <a:lstStyle/>
                    <a:p>
                      <a:r>
                        <a:rPr lang="en-US" sz="1800"/>
                        <a:t>a**b will give 10 to the power 20</a:t>
                      </a:r>
                    </a:p>
                  </a:txBody>
                  <a:tcPr marL="4160" marR="4160" marT="2080" marB="2080" anchor="ctr">
                    <a:lnL>
                      <a:noFill/>
                    </a:lnL>
                    <a:lnR>
                      <a:noFill/>
                    </a:lnR>
                    <a:lnT>
                      <a:noFill/>
                    </a:lnT>
                    <a:lnB>
                      <a:noFill/>
                    </a:lnB>
                  </a:tcPr>
                </a:tc>
                <a:extLst>
                  <a:ext uri="{0D108BD9-81ED-4DB2-BD59-A6C34878D82A}">
                    <a16:rowId xmlns:a16="http://schemas.microsoft.com/office/drawing/2014/main" val="10006"/>
                  </a:ext>
                </a:extLst>
              </a:tr>
              <a:tr h="1034559">
                <a:tc>
                  <a:txBody>
                    <a:bodyPr/>
                    <a:lstStyle/>
                    <a:p>
                      <a:r>
                        <a:rPr lang="en-US" sz="1800" dirty="0"/>
                        <a:t>//</a:t>
                      </a:r>
                    </a:p>
                  </a:txBody>
                  <a:tcPr marL="4160" marR="4160" marT="2080" marB="2080" anchor="ctr">
                    <a:lnL>
                      <a:noFill/>
                    </a:lnL>
                    <a:lnR>
                      <a:noFill/>
                    </a:lnR>
                    <a:lnT>
                      <a:noFill/>
                    </a:lnT>
                    <a:lnB>
                      <a:noFill/>
                    </a:lnB>
                  </a:tcPr>
                </a:tc>
                <a:tc>
                  <a:txBody>
                    <a:bodyPr/>
                    <a:lstStyle/>
                    <a:p>
                      <a:r>
                        <a:rPr lang="en-US" sz="1800" dirty="0"/>
                        <a:t>Floor Division - The division of operands where the result is the quotient in which the digits after the decimal point are removed.</a:t>
                      </a:r>
                    </a:p>
                  </a:txBody>
                  <a:tcPr marL="4160" marR="4160" marT="2080" marB="2080" anchor="ctr">
                    <a:lnL>
                      <a:noFill/>
                    </a:lnL>
                    <a:lnR>
                      <a:noFill/>
                    </a:lnR>
                    <a:lnT>
                      <a:noFill/>
                    </a:lnT>
                    <a:lnB>
                      <a:noFill/>
                    </a:lnB>
                  </a:tcPr>
                </a:tc>
                <a:tc>
                  <a:txBody>
                    <a:bodyPr/>
                    <a:lstStyle/>
                    <a:p>
                      <a:r>
                        <a:rPr lang="en-US" sz="1800" dirty="0"/>
                        <a:t>9//2 is equal to 4 and 9.0//2.0 is equal to 4.</a:t>
                      </a:r>
                    </a:p>
                  </a:txBody>
                  <a:tcPr marL="4160" marR="4160" marT="2080" marB="2080" anchor="ctr">
                    <a:lnL>
                      <a:noFill/>
                    </a:lnL>
                    <a:lnR>
                      <a:noFill/>
                    </a:lnR>
                    <a:lnT>
                      <a:noFill/>
                    </a:lnT>
                    <a:lnB>
                      <a:noFill/>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866036C8-21BA-900B-7C8E-7EA12B8E1507}"/>
              </a:ext>
            </a:extLst>
          </p:cNvPr>
          <p:cNvSpPr>
            <a:spLocks noGrp="1" noChangeArrowheads="1"/>
          </p:cNvSpPr>
          <p:nvPr>
            <p:ph type="title"/>
          </p:nvPr>
        </p:nvSpPr>
        <p:spPr/>
        <p:txBody>
          <a:bodyPr/>
          <a:lstStyle/>
          <a:p>
            <a:r>
              <a:rPr lang="en-US" altLang="en-US" b="1">
                <a:ea typeface="ＭＳ Ｐゴシック" panose="020B0600070205080204" pitchFamily="34" charset="-128"/>
              </a:rPr>
              <a:t>Python Comparison Operators</a:t>
            </a:r>
            <a:endParaRPr lang="en-US" altLang="en-US">
              <a:ea typeface="ＭＳ Ｐゴシック" panose="020B0600070205080204" pitchFamily="34" charset="-128"/>
            </a:endParaRPr>
          </a:p>
        </p:txBody>
      </p:sp>
      <p:sp>
        <p:nvSpPr>
          <p:cNvPr id="79876" name="Slide Number Placeholder 4">
            <a:extLst>
              <a:ext uri="{FF2B5EF4-FFF2-40B4-BE49-F238E27FC236}">
                <a16:creationId xmlns:a16="http://schemas.microsoft.com/office/drawing/2014/main" id="{F35BC9BB-A524-0287-6C55-AABBD8E388CF}"/>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1836035-B229-4369-B75C-981C224C4DDC}" type="slidenum">
              <a:rPr lang="en-US" altLang="en-US" sz="1400"/>
              <a:pPr>
                <a:spcBef>
                  <a:spcPct val="0"/>
                </a:spcBef>
                <a:buFontTx/>
                <a:buNone/>
              </a:pPr>
              <a:t>57</a:t>
            </a:fld>
            <a:endParaRPr lang="en-US" altLang="en-US" sz="1400"/>
          </a:p>
        </p:txBody>
      </p:sp>
      <p:graphicFrame>
        <p:nvGraphicFramePr>
          <p:cNvPr id="3" name="Table 2">
            <a:extLst>
              <a:ext uri="{FF2B5EF4-FFF2-40B4-BE49-F238E27FC236}">
                <a16:creationId xmlns:a16="http://schemas.microsoft.com/office/drawing/2014/main" id="{E68CB0F6-3242-B103-AB2F-C1549AA9AA3A}"/>
              </a:ext>
            </a:extLst>
          </p:cNvPr>
          <p:cNvGraphicFramePr>
            <a:graphicFrameLocks noGrp="1"/>
          </p:cNvGraphicFramePr>
          <p:nvPr>
            <p:extLst>
              <p:ext uri="{D42A27DB-BD31-4B8C-83A1-F6EECF244321}">
                <p14:modId xmlns:p14="http://schemas.microsoft.com/office/powerpoint/2010/main" val="553657098"/>
              </p:ext>
            </p:extLst>
          </p:nvPr>
        </p:nvGraphicFramePr>
        <p:xfrm>
          <a:off x="461035" y="1219200"/>
          <a:ext cx="8463968" cy="5105399"/>
        </p:xfrm>
        <a:graphic>
          <a:graphicData uri="http://schemas.openxmlformats.org/drawingml/2006/table">
            <a:tbl>
              <a:tblPr/>
              <a:tblGrid>
                <a:gridCol w="1532628">
                  <a:extLst>
                    <a:ext uri="{9D8B030D-6E8A-4147-A177-3AD203B41FA5}">
                      <a16:colId xmlns:a16="http://schemas.microsoft.com/office/drawing/2014/main" val="20000"/>
                    </a:ext>
                  </a:extLst>
                </a:gridCol>
                <a:gridCol w="4584074">
                  <a:extLst>
                    <a:ext uri="{9D8B030D-6E8A-4147-A177-3AD203B41FA5}">
                      <a16:colId xmlns:a16="http://schemas.microsoft.com/office/drawing/2014/main" val="20001"/>
                    </a:ext>
                  </a:extLst>
                </a:gridCol>
                <a:gridCol w="2347266">
                  <a:extLst>
                    <a:ext uri="{9D8B030D-6E8A-4147-A177-3AD203B41FA5}">
                      <a16:colId xmlns:a16="http://schemas.microsoft.com/office/drawing/2014/main" val="20002"/>
                    </a:ext>
                  </a:extLst>
                </a:gridCol>
              </a:tblGrid>
              <a:tr h="321124">
                <a:tc>
                  <a:txBody>
                    <a:bodyPr/>
                    <a:lstStyle/>
                    <a:p>
                      <a:r>
                        <a:rPr lang="en-US" sz="1800" dirty="0"/>
                        <a:t>Operator</a:t>
                      </a:r>
                    </a:p>
                  </a:txBody>
                  <a:tcPr marL="2812" marR="2812" marT="1406" marB="1406" anchor="ctr">
                    <a:lnL>
                      <a:noFill/>
                    </a:lnL>
                    <a:lnR>
                      <a:noFill/>
                    </a:lnR>
                    <a:lnT>
                      <a:noFill/>
                    </a:lnT>
                    <a:lnB>
                      <a:noFill/>
                    </a:lnB>
                  </a:tcPr>
                </a:tc>
                <a:tc>
                  <a:txBody>
                    <a:bodyPr/>
                    <a:lstStyle/>
                    <a:p>
                      <a:r>
                        <a:rPr lang="en-US" sz="1800" dirty="0"/>
                        <a:t>Description</a:t>
                      </a:r>
                    </a:p>
                  </a:txBody>
                  <a:tcPr marL="2812" marR="2812" marT="1406" marB="1406" anchor="ctr">
                    <a:lnL>
                      <a:noFill/>
                    </a:lnL>
                    <a:lnR>
                      <a:noFill/>
                    </a:lnR>
                    <a:lnT>
                      <a:noFill/>
                    </a:lnT>
                    <a:lnB>
                      <a:noFill/>
                    </a:lnB>
                  </a:tcPr>
                </a:tc>
                <a:tc>
                  <a:txBody>
                    <a:bodyPr/>
                    <a:lstStyle/>
                    <a:p>
                      <a:r>
                        <a:rPr lang="en-US" sz="1800"/>
                        <a:t>Example</a:t>
                      </a:r>
                    </a:p>
                  </a:txBody>
                  <a:tcPr marL="2812" marR="2812" marT="1406" marB="1406" anchor="ctr">
                    <a:lnL>
                      <a:noFill/>
                    </a:lnL>
                    <a:lnR>
                      <a:noFill/>
                    </a:lnR>
                    <a:lnT>
                      <a:noFill/>
                    </a:lnT>
                    <a:lnB>
                      <a:noFill/>
                    </a:lnB>
                  </a:tcPr>
                </a:tc>
                <a:extLst>
                  <a:ext uri="{0D108BD9-81ED-4DB2-BD59-A6C34878D82A}">
                    <a16:rowId xmlns:a16="http://schemas.microsoft.com/office/drawing/2014/main" val="10000"/>
                  </a:ext>
                </a:extLst>
              </a:tr>
              <a:tr h="956855">
                <a:tc>
                  <a:txBody>
                    <a:bodyPr/>
                    <a:lstStyle/>
                    <a:p>
                      <a:r>
                        <a:rPr lang="en-US" sz="1800"/>
                        <a:t>==</a:t>
                      </a:r>
                    </a:p>
                  </a:txBody>
                  <a:tcPr marL="2812" marR="2812" marT="1406" marB="1406" anchor="ctr">
                    <a:lnL>
                      <a:noFill/>
                    </a:lnL>
                    <a:lnR>
                      <a:noFill/>
                    </a:lnR>
                    <a:lnT>
                      <a:noFill/>
                    </a:lnT>
                    <a:lnB>
                      <a:noFill/>
                    </a:lnB>
                  </a:tcPr>
                </a:tc>
                <a:tc>
                  <a:txBody>
                    <a:bodyPr/>
                    <a:lstStyle/>
                    <a:p>
                      <a:r>
                        <a:rPr lang="en-US" sz="1800"/>
                        <a:t>Checks if the value of two operands are equal or not, if yes then condition becomes true.</a:t>
                      </a:r>
                    </a:p>
                  </a:txBody>
                  <a:tcPr marL="2812" marR="2812" marT="1406" marB="1406" anchor="ctr">
                    <a:lnL>
                      <a:noFill/>
                    </a:lnL>
                    <a:lnR>
                      <a:noFill/>
                    </a:lnR>
                    <a:lnT>
                      <a:noFill/>
                    </a:lnT>
                    <a:lnB>
                      <a:noFill/>
                    </a:lnB>
                  </a:tcPr>
                </a:tc>
                <a:tc>
                  <a:txBody>
                    <a:bodyPr/>
                    <a:lstStyle/>
                    <a:p>
                      <a:r>
                        <a:rPr lang="en-US" sz="1800" dirty="0"/>
                        <a:t>(a == b) is not true. </a:t>
                      </a:r>
                    </a:p>
                  </a:txBody>
                  <a:tcPr marL="2812" marR="2812" marT="1406" marB="1406" anchor="ctr">
                    <a:lnL>
                      <a:noFill/>
                    </a:lnL>
                    <a:lnR>
                      <a:noFill/>
                    </a:lnR>
                    <a:lnT>
                      <a:noFill/>
                    </a:lnT>
                    <a:lnB>
                      <a:noFill/>
                    </a:lnB>
                  </a:tcPr>
                </a:tc>
                <a:extLst>
                  <a:ext uri="{0D108BD9-81ED-4DB2-BD59-A6C34878D82A}">
                    <a16:rowId xmlns:a16="http://schemas.microsoft.com/office/drawing/2014/main" val="10001"/>
                  </a:ext>
                </a:extLst>
              </a:tr>
              <a:tr h="956855">
                <a:tc>
                  <a:txBody>
                    <a:bodyPr/>
                    <a:lstStyle/>
                    <a:p>
                      <a:r>
                        <a:rPr lang="en-US" sz="1800"/>
                        <a:t>!=</a:t>
                      </a:r>
                    </a:p>
                  </a:txBody>
                  <a:tcPr marL="2812" marR="2812" marT="1406" marB="1406" anchor="ctr">
                    <a:lnL>
                      <a:noFill/>
                    </a:lnL>
                    <a:lnR>
                      <a:noFill/>
                    </a:lnR>
                    <a:lnT>
                      <a:noFill/>
                    </a:lnT>
                    <a:lnB>
                      <a:noFill/>
                    </a:lnB>
                  </a:tcPr>
                </a:tc>
                <a:tc>
                  <a:txBody>
                    <a:bodyPr/>
                    <a:lstStyle/>
                    <a:p>
                      <a:r>
                        <a:rPr lang="en-US" sz="1800"/>
                        <a:t>Checks if the value of two operands are equal or not, if values are not equal then condition becomes true.</a:t>
                      </a:r>
                    </a:p>
                  </a:txBody>
                  <a:tcPr marL="2812" marR="2812" marT="1406" marB="1406" anchor="ctr">
                    <a:lnL>
                      <a:noFill/>
                    </a:lnL>
                    <a:lnR>
                      <a:noFill/>
                    </a:lnR>
                    <a:lnT>
                      <a:noFill/>
                    </a:lnT>
                    <a:lnB>
                      <a:noFill/>
                    </a:lnB>
                  </a:tcPr>
                </a:tc>
                <a:tc>
                  <a:txBody>
                    <a:bodyPr/>
                    <a:lstStyle/>
                    <a:p>
                      <a:r>
                        <a:rPr lang="en-US" sz="1800"/>
                        <a:t>(a != b) is true. </a:t>
                      </a:r>
                    </a:p>
                  </a:txBody>
                  <a:tcPr marL="2812" marR="2812" marT="1406" marB="1406" anchor="ctr">
                    <a:lnL>
                      <a:noFill/>
                    </a:lnL>
                    <a:lnR>
                      <a:noFill/>
                    </a:lnR>
                    <a:lnT>
                      <a:noFill/>
                    </a:lnT>
                    <a:lnB>
                      <a:noFill/>
                    </a:lnB>
                  </a:tcPr>
                </a:tc>
                <a:extLst>
                  <a:ext uri="{0D108BD9-81ED-4DB2-BD59-A6C34878D82A}">
                    <a16:rowId xmlns:a16="http://schemas.microsoft.com/office/drawing/2014/main" val="10002"/>
                  </a:ext>
                </a:extLst>
              </a:tr>
              <a:tr h="956855">
                <a:tc>
                  <a:txBody>
                    <a:bodyPr/>
                    <a:lstStyle/>
                    <a:p>
                      <a:r>
                        <a:rPr lang="en-US" sz="1800"/>
                        <a:t>&lt;&gt;</a:t>
                      </a:r>
                    </a:p>
                  </a:txBody>
                  <a:tcPr marL="2812" marR="2812" marT="1406" marB="1406" anchor="ctr">
                    <a:lnL>
                      <a:noFill/>
                    </a:lnL>
                    <a:lnR>
                      <a:noFill/>
                    </a:lnR>
                    <a:lnT>
                      <a:noFill/>
                    </a:lnT>
                    <a:lnB>
                      <a:noFill/>
                    </a:lnB>
                  </a:tcPr>
                </a:tc>
                <a:tc>
                  <a:txBody>
                    <a:bodyPr/>
                    <a:lstStyle/>
                    <a:p>
                      <a:r>
                        <a:rPr lang="en-US" sz="1800" dirty="0"/>
                        <a:t>Checks if the value of two operands are equal or not, if values are not equal then condition becomes true.</a:t>
                      </a:r>
                    </a:p>
                  </a:txBody>
                  <a:tcPr marL="2812" marR="2812" marT="1406" marB="1406" anchor="ctr">
                    <a:lnL>
                      <a:noFill/>
                    </a:lnL>
                    <a:lnR>
                      <a:noFill/>
                    </a:lnR>
                    <a:lnT>
                      <a:noFill/>
                    </a:lnT>
                    <a:lnB>
                      <a:noFill/>
                    </a:lnB>
                  </a:tcPr>
                </a:tc>
                <a:tc>
                  <a:txBody>
                    <a:bodyPr/>
                    <a:lstStyle/>
                    <a:p>
                      <a:r>
                        <a:rPr lang="en-US" sz="1800"/>
                        <a:t>(a &lt;&gt; b) is true. This is similar to != operator.</a:t>
                      </a:r>
                    </a:p>
                  </a:txBody>
                  <a:tcPr marL="2812" marR="2812" marT="1406" marB="1406" anchor="ctr">
                    <a:lnL>
                      <a:noFill/>
                    </a:lnL>
                    <a:lnR>
                      <a:noFill/>
                    </a:lnR>
                    <a:lnT>
                      <a:noFill/>
                    </a:lnT>
                    <a:lnB>
                      <a:noFill/>
                    </a:lnB>
                  </a:tcPr>
                </a:tc>
                <a:extLst>
                  <a:ext uri="{0D108BD9-81ED-4DB2-BD59-A6C34878D82A}">
                    <a16:rowId xmlns:a16="http://schemas.microsoft.com/office/drawing/2014/main" val="10003"/>
                  </a:ext>
                </a:extLst>
              </a:tr>
              <a:tr h="956855">
                <a:tc>
                  <a:txBody>
                    <a:bodyPr/>
                    <a:lstStyle/>
                    <a:p>
                      <a:r>
                        <a:rPr lang="en-US" sz="1800"/>
                        <a:t>&gt;</a:t>
                      </a:r>
                    </a:p>
                  </a:txBody>
                  <a:tcPr marL="2812" marR="2812" marT="1406" marB="1406" anchor="ctr">
                    <a:lnL>
                      <a:noFill/>
                    </a:lnL>
                    <a:lnR>
                      <a:noFill/>
                    </a:lnR>
                    <a:lnT>
                      <a:noFill/>
                    </a:lnT>
                    <a:lnB>
                      <a:noFill/>
                    </a:lnB>
                  </a:tcPr>
                </a:tc>
                <a:tc>
                  <a:txBody>
                    <a:bodyPr/>
                    <a:lstStyle/>
                    <a:p>
                      <a:r>
                        <a:rPr lang="en-US" sz="1800" dirty="0"/>
                        <a:t>Checks if the value of left operand is greater than the value of right operand, if yes then condition becomes true.</a:t>
                      </a:r>
                    </a:p>
                  </a:txBody>
                  <a:tcPr marL="2812" marR="2812" marT="1406" marB="1406" anchor="ctr">
                    <a:lnL>
                      <a:noFill/>
                    </a:lnL>
                    <a:lnR>
                      <a:noFill/>
                    </a:lnR>
                    <a:lnT>
                      <a:noFill/>
                    </a:lnT>
                    <a:lnB>
                      <a:noFill/>
                    </a:lnB>
                  </a:tcPr>
                </a:tc>
                <a:tc>
                  <a:txBody>
                    <a:bodyPr/>
                    <a:lstStyle/>
                    <a:p>
                      <a:r>
                        <a:rPr lang="en-US" sz="1800"/>
                        <a:t>(a &gt; b) is not true. </a:t>
                      </a:r>
                    </a:p>
                  </a:txBody>
                  <a:tcPr marL="2812" marR="2812" marT="1406" marB="1406" anchor="ctr">
                    <a:lnL>
                      <a:noFill/>
                    </a:lnL>
                    <a:lnR>
                      <a:noFill/>
                    </a:lnR>
                    <a:lnT>
                      <a:noFill/>
                    </a:lnT>
                    <a:lnB>
                      <a:noFill/>
                    </a:lnB>
                  </a:tcPr>
                </a:tc>
                <a:extLst>
                  <a:ext uri="{0D108BD9-81ED-4DB2-BD59-A6C34878D82A}">
                    <a16:rowId xmlns:a16="http://schemas.microsoft.com/office/drawing/2014/main" val="10004"/>
                  </a:ext>
                </a:extLst>
              </a:tr>
              <a:tr h="956855">
                <a:tc>
                  <a:txBody>
                    <a:bodyPr/>
                    <a:lstStyle/>
                    <a:p>
                      <a:r>
                        <a:rPr lang="en-US" sz="1800"/>
                        <a:t>&lt;</a:t>
                      </a:r>
                    </a:p>
                  </a:txBody>
                  <a:tcPr marL="2812" marR="2812" marT="1406" marB="1406" anchor="ctr">
                    <a:lnL>
                      <a:noFill/>
                    </a:lnL>
                    <a:lnR>
                      <a:noFill/>
                    </a:lnR>
                    <a:lnT>
                      <a:noFill/>
                    </a:lnT>
                    <a:lnB>
                      <a:noFill/>
                    </a:lnB>
                  </a:tcPr>
                </a:tc>
                <a:tc>
                  <a:txBody>
                    <a:bodyPr/>
                    <a:lstStyle/>
                    <a:p>
                      <a:r>
                        <a:rPr lang="en-US" sz="1800" dirty="0"/>
                        <a:t>Checks if the value of left operand is less than the value of right operand, if yes then condition becomes true.</a:t>
                      </a:r>
                    </a:p>
                  </a:txBody>
                  <a:tcPr marL="2812" marR="2812" marT="1406" marB="1406" anchor="ctr">
                    <a:lnL>
                      <a:noFill/>
                    </a:lnL>
                    <a:lnR>
                      <a:noFill/>
                    </a:lnR>
                    <a:lnT>
                      <a:noFill/>
                    </a:lnT>
                    <a:lnB>
                      <a:noFill/>
                    </a:lnB>
                  </a:tcPr>
                </a:tc>
                <a:tc>
                  <a:txBody>
                    <a:bodyPr/>
                    <a:lstStyle/>
                    <a:p>
                      <a:r>
                        <a:rPr lang="en-US" sz="1800" dirty="0"/>
                        <a:t>(a &lt; b) is true. </a:t>
                      </a:r>
                    </a:p>
                  </a:txBody>
                  <a:tcPr marL="2812" marR="2812" marT="1406" marB="1406" anchor="ctr">
                    <a:lnL>
                      <a:noFill/>
                    </a:lnL>
                    <a:lnR>
                      <a:noFill/>
                    </a:lnR>
                    <a:lnT>
                      <a:noFill/>
                    </a:lnT>
                    <a:lnB>
                      <a:noFill/>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906E1A78-50ED-5F35-A998-DBF81694E5FB}"/>
              </a:ext>
            </a:extLst>
          </p:cNvPr>
          <p:cNvSpPr>
            <a:spLocks noGrp="1" noChangeArrowheads="1"/>
          </p:cNvSpPr>
          <p:nvPr>
            <p:ph type="title"/>
          </p:nvPr>
        </p:nvSpPr>
        <p:spPr/>
        <p:txBody>
          <a:bodyPr/>
          <a:lstStyle/>
          <a:p>
            <a:r>
              <a:rPr lang="en-US" altLang="en-US" b="1" dirty="0">
                <a:ea typeface="ＭＳ Ｐゴシック" panose="020B0600070205080204" pitchFamily="34" charset="-128"/>
              </a:rPr>
              <a:t>Python Assignment Operators</a:t>
            </a:r>
            <a:endParaRPr lang="en-US" altLang="en-US" dirty="0">
              <a:ea typeface="ＭＳ Ｐゴシック" panose="020B0600070205080204" pitchFamily="34" charset="-128"/>
            </a:endParaRPr>
          </a:p>
        </p:txBody>
      </p:sp>
      <p:sp>
        <p:nvSpPr>
          <p:cNvPr id="80900" name="Slide Number Placeholder 4">
            <a:extLst>
              <a:ext uri="{FF2B5EF4-FFF2-40B4-BE49-F238E27FC236}">
                <a16:creationId xmlns:a16="http://schemas.microsoft.com/office/drawing/2014/main" id="{606F5C1F-5630-8523-CAF7-70BBC10A3F4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B27C7D3-D7A7-4B61-B0BD-53E065FA54FE}" type="slidenum">
              <a:rPr lang="en-US" altLang="en-US" sz="1400"/>
              <a:pPr>
                <a:spcBef>
                  <a:spcPct val="0"/>
                </a:spcBef>
                <a:buFontTx/>
                <a:buNone/>
              </a:pPr>
              <a:t>58</a:t>
            </a:fld>
            <a:endParaRPr lang="en-US" altLang="en-US" sz="1400"/>
          </a:p>
        </p:txBody>
      </p:sp>
      <p:graphicFrame>
        <p:nvGraphicFramePr>
          <p:cNvPr id="6" name="Table 5">
            <a:extLst>
              <a:ext uri="{FF2B5EF4-FFF2-40B4-BE49-F238E27FC236}">
                <a16:creationId xmlns:a16="http://schemas.microsoft.com/office/drawing/2014/main" id="{9F19AA3E-8925-0681-FA13-CF9C745247C0}"/>
              </a:ext>
            </a:extLst>
          </p:cNvPr>
          <p:cNvGraphicFramePr>
            <a:graphicFrameLocks noGrp="1"/>
          </p:cNvGraphicFramePr>
          <p:nvPr/>
        </p:nvGraphicFramePr>
        <p:xfrm>
          <a:off x="365125" y="1397000"/>
          <a:ext cx="8510588" cy="4924426"/>
        </p:xfrm>
        <a:graphic>
          <a:graphicData uri="http://schemas.openxmlformats.org/drawingml/2006/table">
            <a:tbl>
              <a:tblPr/>
              <a:tblGrid>
                <a:gridCol w="1477045">
                  <a:extLst>
                    <a:ext uri="{9D8B030D-6E8A-4147-A177-3AD203B41FA5}">
                      <a16:colId xmlns:a16="http://schemas.microsoft.com/office/drawing/2014/main" val="20000"/>
                    </a:ext>
                  </a:extLst>
                </a:gridCol>
                <a:gridCol w="4051320">
                  <a:extLst>
                    <a:ext uri="{9D8B030D-6E8A-4147-A177-3AD203B41FA5}">
                      <a16:colId xmlns:a16="http://schemas.microsoft.com/office/drawing/2014/main" val="20001"/>
                    </a:ext>
                  </a:extLst>
                </a:gridCol>
                <a:gridCol w="2982223">
                  <a:extLst>
                    <a:ext uri="{9D8B030D-6E8A-4147-A177-3AD203B41FA5}">
                      <a16:colId xmlns:a16="http://schemas.microsoft.com/office/drawing/2014/main" val="20002"/>
                    </a:ext>
                  </a:extLst>
                </a:gridCol>
              </a:tblGrid>
              <a:tr h="247821">
                <a:tc>
                  <a:txBody>
                    <a:bodyPr/>
                    <a:lstStyle/>
                    <a:p>
                      <a:r>
                        <a:rPr lang="en-US" sz="1600"/>
                        <a:t>Operator</a:t>
                      </a:r>
                    </a:p>
                  </a:txBody>
                  <a:tcPr marL="3961" marR="3961" marT="1981" marB="1981" anchor="ctr">
                    <a:lnL>
                      <a:noFill/>
                    </a:lnL>
                    <a:lnR>
                      <a:noFill/>
                    </a:lnR>
                    <a:lnT>
                      <a:noFill/>
                    </a:lnT>
                    <a:lnB>
                      <a:noFill/>
                    </a:lnB>
                  </a:tcPr>
                </a:tc>
                <a:tc>
                  <a:txBody>
                    <a:bodyPr/>
                    <a:lstStyle/>
                    <a:p>
                      <a:r>
                        <a:rPr lang="en-US" sz="1600"/>
                        <a:t>Description</a:t>
                      </a:r>
                    </a:p>
                  </a:txBody>
                  <a:tcPr marL="3961" marR="3961" marT="1981" marB="1981" anchor="ctr">
                    <a:lnL>
                      <a:noFill/>
                    </a:lnL>
                    <a:lnR>
                      <a:noFill/>
                    </a:lnR>
                    <a:lnT>
                      <a:noFill/>
                    </a:lnT>
                    <a:lnB>
                      <a:noFill/>
                    </a:lnB>
                  </a:tcPr>
                </a:tc>
                <a:tc>
                  <a:txBody>
                    <a:bodyPr/>
                    <a:lstStyle/>
                    <a:p>
                      <a:r>
                        <a:rPr lang="en-US" sz="1600"/>
                        <a:t>Example</a:t>
                      </a:r>
                    </a:p>
                  </a:txBody>
                  <a:tcPr marL="3961" marR="3961" marT="1981" marB="1981" anchor="ctr">
                    <a:lnL>
                      <a:noFill/>
                    </a:lnL>
                    <a:lnR>
                      <a:noFill/>
                    </a:lnR>
                    <a:lnT>
                      <a:noFill/>
                    </a:lnT>
                    <a:lnB>
                      <a:noFill/>
                    </a:lnB>
                  </a:tcPr>
                </a:tc>
                <a:extLst>
                  <a:ext uri="{0D108BD9-81ED-4DB2-BD59-A6C34878D82A}">
                    <a16:rowId xmlns:a16="http://schemas.microsoft.com/office/drawing/2014/main" val="10000"/>
                  </a:ext>
                </a:extLst>
              </a:tr>
              <a:tr h="773223">
                <a:tc>
                  <a:txBody>
                    <a:bodyPr/>
                    <a:lstStyle/>
                    <a:p>
                      <a:r>
                        <a:rPr lang="en-US" sz="1600"/>
                        <a:t>=</a:t>
                      </a:r>
                    </a:p>
                  </a:txBody>
                  <a:tcPr marL="3961" marR="3961" marT="1981" marB="1981" anchor="ctr">
                    <a:lnL>
                      <a:noFill/>
                    </a:lnL>
                    <a:lnR>
                      <a:noFill/>
                    </a:lnR>
                    <a:lnT>
                      <a:noFill/>
                    </a:lnT>
                    <a:lnB>
                      <a:noFill/>
                    </a:lnB>
                  </a:tcPr>
                </a:tc>
                <a:tc>
                  <a:txBody>
                    <a:bodyPr/>
                    <a:lstStyle/>
                    <a:p>
                      <a:r>
                        <a:rPr lang="en-US" sz="1600"/>
                        <a:t>Simple assignment operator, Assigns values from right side operands to left side operand</a:t>
                      </a:r>
                    </a:p>
                  </a:txBody>
                  <a:tcPr marL="3961" marR="3961" marT="1981" marB="1981" anchor="ctr">
                    <a:lnL>
                      <a:noFill/>
                    </a:lnL>
                    <a:lnR>
                      <a:noFill/>
                    </a:lnR>
                    <a:lnT>
                      <a:noFill/>
                    </a:lnT>
                    <a:lnB>
                      <a:noFill/>
                    </a:lnB>
                  </a:tcPr>
                </a:tc>
                <a:tc>
                  <a:txBody>
                    <a:bodyPr/>
                    <a:lstStyle/>
                    <a:p>
                      <a:r>
                        <a:rPr lang="en-US" sz="1600"/>
                        <a:t>c = a + b will assigne value of a + b into c</a:t>
                      </a:r>
                    </a:p>
                  </a:txBody>
                  <a:tcPr marL="3961" marR="3961" marT="1981" marB="1981" anchor="ctr">
                    <a:lnL>
                      <a:noFill/>
                    </a:lnL>
                    <a:lnR>
                      <a:noFill/>
                    </a:lnR>
                    <a:lnT>
                      <a:noFill/>
                    </a:lnT>
                    <a:lnB>
                      <a:noFill/>
                    </a:lnB>
                  </a:tcPr>
                </a:tc>
                <a:extLst>
                  <a:ext uri="{0D108BD9-81ED-4DB2-BD59-A6C34878D82A}">
                    <a16:rowId xmlns:a16="http://schemas.microsoft.com/office/drawing/2014/main" val="10001"/>
                  </a:ext>
                </a:extLst>
              </a:tr>
              <a:tr h="926936">
                <a:tc>
                  <a:txBody>
                    <a:bodyPr/>
                    <a:lstStyle/>
                    <a:p>
                      <a:r>
                        <a:rPr lang="en-US" sz="1600"/>
                        <a:t>+=</a:t>
                      </a:r>
                    </a:p>
                  </a:txBody>
                  <a:tcPr marL="3961" marR="3961" marT="1981" marB="1981" anchor="ctr">
                    <a:lnL>
                      <a:noFill/>
                    </a:lnL>
                    <a:lnR>
                      <a:noFill/>
                    </a:lnR>
                    <a:lnT>
                      <a:noFill/>
                    </a:lnT>
                    <a:lnB>
                      <a:noFill/>
                    </a:lnB>
                  </a:tcPr>
                </a:tc>
                <a:tc>
                  <a:txBody>
                    <a:bodyPr/>
                    <a:lstStyle/>
                    <a:p>
                      <a:r>
                        <a:rPr lang="en-US" sz="1600"/>
                        <a:t>Add AND assignment operator, It adds right operand to the left operand and assign the result to left operand</a:t>
                      </a:r>
                    </a:p>
                  </a:txBody>
                  <a:tcPr marL="3961" marR="3961" marT="1981" marB="1981" anchor="ctr">
                    <a:lnL>
                      <a:noFill/>
                    </a:lnL>
                    <a:lnR>
                      <a:noFill/>
                    </a:lnR>
                    <a:lnT>
                      <a:noFill/>
                    </a:lnT>
                    <a:lnB>
                      <a:noFill/>
                    </a:lnB>
                  </a:tcPr>
                </a:tc>
                <a:tc>
                  <a:txBody>
                    <a:bodyPr/>
                    <a:lstStyle/>
                    <a:p>
                      <a:r>
                        <a:rPr lang="en-US" sz="1600"/>
                        <a:t>c += a is equivalent to c = c + a</a:t>
                      </a:r>
                    </a:p>
                  </a:txBody>
                  <a:tcPr marL="3961" marR="3961" marT="1981" marB="1981" anchor="ctr">
                    <a:lnL>
                      <a:noFill/>
                    </a:lnL>
                    <a:lnR>
                      <a:noFill/>
                    </a:lnR>
                    <a:lnT>
                      <a:noFill/>
                    </a:lnT>
                    <a:lnB>
                      <a:noFill/>
                    </a:lnB>
                  </a:tcPr>
                </a:tc>
                <a:extLst>
                  <a:ext uri="{0D108BD9-81ED-4DB2-BD59-A6C34878D82A}">
                    <a16:rowId xmlns:a16="http://schemas.microsoft.com/office/drawing/2014/main" val="10002"/>
                  </a:ext>
                </a:extLst>
              </a:tr>
              <a:tr h="1010780">
                <a:tc>
                  <a:txBody>
                    <a:bodyPr/>
                    <a:lstStyle/>
                    <a:p>
                      <a:r>
                        <a:rPr lang="en-US" sz="1600"/>
                        <a:t>-=</a:t>
                      </a:r>
                    </a:p>
                  </a:txBody>
                  <a:tcPr marL="3961" marR="3961" marT="1981" marB="1981" anchor="ctr">
                    <a:lnL>
                      <a:noFill/>
                    </a:lnL>
                    <a:lnR>
                      <a:noFill/>
                    </a:lnR>
                    <a:lnT>
                      <a:noFill/>
                    </a:lnT>
                    <a:lnB>
                      <a:noFill/>
                    </a:lnB>
                  </a:tcPr>
                </a:tc>
                <a:tc>
                  <a:txBody>
                    <a:bodyPr/>
                    <a:lstStyle/>
                    <a:p>
                      <a:r>
                        <a:rPr lang="en-US" sz="1600"/>
                        <a:t>Subtract AND assignment operator, It subtracts right operand from the left operand and assign the result to left operand</a:t>
                      </a:r>
                    </a:p>
                  </a:txBody>
                  <a:tcPr marL="3961" marR="3961" marT="1981" marB="1981" anchor="ctr">
                    <a:lnL>
                      <a:noFill/>
                    </a:lnL>
                    <a:lnR>
                      <a:noFill/>
                    </a:lnR>
                    <a:lnT>
                      <a:noFill/>
                    </a:lnT>
                    <a:lnB>
                      <a:noFill/>
                    </a:lnB>
                  </a:tcPr>
                </a:tc>
                <a:tc>
                  <a:txBody>
                    <a:bodyPr/>
                    <a:lstStyle/>
                    <a:p>
                      <a:r>
                        <a:rPr lang="en-US" sz="1600"/>
                        <a:t>c -= a is equivalent to c = c - a</a:t>
                      </a:r>
                    </a:p>
                  </a:txBody>
                  <a:tcPr marL="3961" marR="3961" marT="1981" marB="1981" anchor="ctr">
                    <a:lnL>
                      <a:noFill/>
                    </a:lnL>
                    <a:lnR>
                      <a:noFill/>
                    </a:lnR>
                    <a:lnT>
                      <a:noFill/>
                    </a:lnT>
                    <a:lnB>
                      <a:noFill/>
                    </a:lnB>
                  </a:tcPr>
                </a:tc>
                <a:extLst>
                  <a:ext uri="{0D108BD9-81ED-4DB2-BD59-A6C34878D82A}">
                    <a16:rowId xmlns:a16="http://schemas.microsoft.com/office/drawing/2014/main" val="10003"/>
                  </a:ext>
                </a:extLst>
              </a:tr>
              <a:tr h="996807">
                <a:tc>
                  <a:txBody>
                    <a:bodyPr/>
                    <a:lstStyle/>
                    <a:p>
                      <a:r>
                        <a:rPr lang="en-US" sz="1600"/>
                        <a:t>*=</a:t>
                      </a:r>
                    </a:p>
                  </a:txBody>
                  <a:tcPr marL="3961" marR="3961" marT="1981" marB="1981" anchor="ctr">
                    <a:lnL>
                      <a:noFill/>
                    </a:lnL>
                    <a:lnR>
                      <a:noFill/>
                    </a:lnR>
                    <a:lnT>
                      <a:noFill/>
                    </a:lnT>
                    <a:lnB>
                      <a:noFill/>
                    </a:lnB>
                  </a:tcPr>
                </a:tc>
                <a:tc>
                  <a:txBody>
                    <a:bodyPr/>
                    <a:lstStyle/>
                    <a:p>
                      <a:r>
                        <a:rPr lang="en-US" sz="1600"/>
                        <a:t>Multiply AND assignment operator, It multiplies right operand with the left operand and assign the result to left operand</a:t>
                      </a:r>
                    </a:p>
                  </a:txBody>
                  <a:tcPr marL="3961" marR="3961" marT="1981" marB="1981" anchor="ctr">
                    <a:lnL>
                      <a:noFill/>
                    </a:lnL>
                    <a:lnR>
                      <a:noFill/>
                    </a:lnR>
                    <a:lnT>
                      <a:noFill/>
                    </a:lnT>
                    <a:lnB>
                      <a:noFill/>
                    </a:lnB>
                  </a:tcPr>
                </a:tc>
                <a:tc>
                  <a:txBody>
                    <a:bodyPr/>
                    <a:lstStyle/>
                    <a:p>
                      <a:r>
                        <a:rPr lang="en-US" sz="1600"/>
                        <a:t>c *= a is equivalent to c = c * a</a:t>
                      </a:r>
                    </a:p>
                  </a:txBody>
                  <a:tcPr marL="3961" marR="3961" marT="1981" marB="1981" anchor="ctr">
                    <a:lnL>
                      <a:noFill/>
                    </a:lnL>
                    <a:lnR>
                      <a:noFill/>
                    </a:lnR>
                    <a:lnT>
                      <a:noFill/>
                    </a:lnT>
                    <a:lnB>
                      <a:noFill/>
                    </a:lnB>
                  </a:tcPr>
                </a:tc>
                <a:extLst>
                  <a:ext uri="{0D108BD9-81ED-4DB2-BD59-A6C34878D82A}">
                    <a16:rowId xmlns:a16="http://schemas.microsoft.com/office/drawing/2014/main" val="10004"/>
                  </a:ext>
                </a:extLst>
              </a:tr>
              <a:tr h="968859">
                <a:tc>
                  <a:txBody>
                    <a:bodyPr/>
                    <a:lstStyle/>
                    <a:p>
                      <a:r>
                        <a:rPr lang="en-US" sz="1600"/>
                        <a:t>/=</a:t>
                      </a:r>
                    </a:p>
                  </a:txBody>
                  <a:tcPr marL="3961" marR="3961" marT="1981" marB="1981" anchor="ctr">
                    <a:lnL>
                      <a:noFill/>
                    </a:lnL>
                    <a:lnR>
                      <a:noFill/>
                    </a:lnR>
                    <a:lnT>
                      <a:noFill/>
                    </a:lnT>
                    <a:lnB>
                      <a:noFill/>
                    </a:lnB>
                  </a:tcPr>
                </a:tc>
                <a:tc>
                  <a:txBody>
                    <a:bodyPr/>
                    <a:lstStyle/>
                    <a:p>
                      <a:r>
                        <a:rPr lang="en-US" sz="1600"/>
                        <a:t>Divide AND assignment operator, It divides left operand with the right operand and assign the result to left operand</a:t>
                      </a:r>
                    </a:p>
                  </a:txBody>
                  <a:tcPr marL="3961" marR="3961" marT="1981" marB="1981" anchor="ctr">
                    <a:lnL>
                      <a:noFill/>
                    </a:lnL>
                    <a:lnR>
                      <a:noFill/>
                    </a:lnR>
                    <a:lnT>
                      <a:noFill/>
                    </a:lnT>
                    <a:lnB>
                      <a:noFill/>
                    </a:lnB>
                  </a:tcPr>
                </a:tc>
                <a:tc>
                  <a:txBody>
                    <a:bodyPr/>
                    <a:lstStyle/>
                    <a:p>
                      <a:r>
                        <a:rPr lang="en-US" sz="1600" dirty="0"/>
                        <a:t>c /= a is equivalent to c = c / a</a:t>
                      </a:r>
                    </a:p>
                  </a:txBody>
                  <a:tcPr marL="3961" marR="3961" marT="1981" marB="1981" anchor="ctr">
                    <a:lnL>
                      <a:noFill/>
                    </a:lnL>
                    <a:lnR>
                      <a:noFill/>
                    </a:lnR>
                    <a:lnT>
                      <a:noFill/>
                    </a:lnT>
                    <a:lnB>
                      <a:noFill/>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61F65-B7C4-095F-93A2-33E19233C473}"/>
            </a:ext>
          </a:extLst>
        </p:cNvPr>
        <p:cNvGrpSpPr/>
        <p:nvPr/>
      </p:nvGrpSpPr>
      <p:grpSpPr>
        <a:xfrm>
          <a:off x="0" y="0"/>
          <a:ext cx="0" cy="0"/>
          <a:chOff x="0" y="0"/>
          <a:chExt cx="0" cy="0"/>
        </a:xfrm>
      </p:grpSpPr>
      <p:sp>
        <p:nvSpPr>
          <p:cNvPr id="80898" name="Title 1">
            <a:extLst>
              <a:ext uri="{FF2B5EF4-FFF2-40B4-BE49-F238E27FC236}">
                <a16:creationId xmlns:a16="http://schemas.microsoft.com/office/drawing/2014/main" id="{CE835995-7B8B-9525-4E3E-98F19D5567CB}"/>
              </a:ext>
            </a:extLst>
          </p:cNvPr>
          <p:cNvSpPr>
            <a:spLocks noGrp="1" noChangeArrowheads="1"/>
          </p:cNvSpPr>
          <p:nvPr>
            <p:ph type="title"/>
          </p:nvPr>
        </p:nvSpPr>
        <p:spPr>
          <a:xfrm>
            <a:off x="653154" y="222775"/>
            <a:ext cx="8013144" cy="732900"/>
          </a:xfrm>
        </p:spPr>
        <p:txBody>
          <a:bodyPr/>
          <a:lstStyle/>
          <a:p>
            <a:r>
              <a:rPr lang="en-US" altLang="en-US" b="1" dirty="0">
                <a:ea typeface="ＭＳ Ｐゴシック" panose="020B0600070205080204" pitchFamily="34" charset="-128"/>
              </a:rPr>
              <a:t>Python Assignment Operators</a:t>
            </a:r>
            <a:endParaRPr lang="en-US" altLang="en-US" dirty="0">
              <a:ea typeface="ＭＳ Ｐゴシック" panose="020B0600070205080204" pitchFamily="34" charset="-128"/>
            </a:endParaRPr>
          </a:p>
        </p:txBody>
      </p:sp>
      <p:sp>
        <p:nvSpPr>
          <p:cNvPr id="80900" name="Slide Number Placeholder 4">
            <a:extLst>
              <a:ext uri="{FF2B5EF4-FFF2-40B4-BE49-F238E27FC236}">
                <a16:creationId xmlns:a16="http://schemas.microsoft.com/office/drawing/2014/main" id="{D74B3652-0FA2-8A07-0ACE-35ECEAA72B04}"/>
              </a:ext>
            </a:extLst>
          </p:cNvPr>
          <p:cNvSpPr>
            <a:spLocks noGrp="1"/>
          </p:cNvSpPr>
          <p:nvPr>
            <p:ph type="sldNum" sz="quarter" idx="4294967295"/>
          </p:nvPr>
        </p:nvSpPr>
        <p:spPr>
          <a:xfrm flipH="1" flipV="1">
            <a:off x="561" y="-2"/>
            <a:ext cx="47341" cy="457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B27C7D3-D7A7-4B61-B0BD-53E065FA54FE}" type="slidenum">
              <a:rPr lang="en-US" altLang="en-US" sz="1400"/>
              <a:pPr>
                <a:spcBef>
                  <a:spcPct val="0"/>
                </a:spcBef>
                <a:buFontTx/>
                <a:buNone/>
              </a:pPr>
              <a:t>59</a:t>
            </a:fld>
            <a:endParaRPr lang="en-US" altLang="en-US" sz="1400"/>
          </a:p>
        </p:txBody>
      </p:sp>
      <p:graphicFrame>
        <p:nvGraphicFramePr>
          <p:cNvPr id="4" name="Table 3">
            <a:extLst>
              <a:ext uri="{FF2B5EF4-FFF2-40B4-BE49-F238E27FC236}">
                <a16:creationId xmlns:a16="http://schemas.microsoft.com/office/drawing/2014/main" id="{630A1C7D-31D1-E65E-C5BD-4DD21F52ED7A}"/>
              </a:ext>
            </a:extLst>
          </p:cNvPr>
          <p:cNvGraphicFramePr>
            <a:graphicFrameLocks noGrp="1"/>
          </p:cNvGraphicFramePr>
          <p:nvPr>
            <p:extLst>
              <p:ext uri="{D42A27DB-BD31-4B8C-83A1-F6EECF244321}">
                <p14:modId xmlns:p14="http://schemas.microsoft.com/office/powerpoint/2010/main" val="64294309"/>
              </p:ext>
            </p:extLst>
          </p:nvPr>
        </p:nvGraphicFramePr>
        <p:xfrm>
          <a:off x="572516" y="1491823"/>
          <a:ext cx="8378166" cy="1651544"/>
        </p:xfrm>
        <a:graphic>
          <a:graphicData uri="http://schemas.openxmlformats.org/drawingml/2006/table">
            <a:tbl>
              <a:tblPr/>
              <a:tblGrid>
                <a:gridCol w="1517092">
                  <a:extLst>
                    <a:ext uri="{9D8B030D-6E8A-4147-A177-3AD203B41FA5}">
                      <a16:colId xmlns:a16="http://schemas.microsoft.com/office/drawing/2014/main" val="4288600402"/>
                    </a:ext>
                  </a:extLst>
                </a:gridCol>
                <a:gridCol w="4537603">
                  <a:extLst>
                    <a:ext uri="{9D8B030D-6E8A-4147-A177-3AD203B41FA5}">
                      <a16:colId xmlns:a16="http://schemas.microsoft.com/office/drawing/2014/main" val="2272269335"/>
                    </a:ext>
                  </a:extLst>
                </a:gridCol>
                <a:gridCol w="2323471">
                  <a:extLst>
                    <a:ext uri="{9D8B030D-6E8A-4147-A177-3AD203B41FA5}">
                      <a16:colId xmlns:a16="http://schemas.microsoft.com/office/drawing/2014/main" val="3877916041"/>
                    </a:ext>
                  </a:extLst>
                </a:gridCol>
              </a:tblGrid>
              <a:tr h="796886">
                <a:tc>
                  <a:txBody>
                    <a:bodyPr/>
                    <a:lstStyle/>
                    <a:p>
                      <a:r>
                        <a:rPr lang="en-US" sz="1800" dirty="0"/>
                        <a:t>&gt;=</a:t>
                      </a:r>
                    </a:p>
                  </a:txBody>
                  <a:tcPr marL="2812" marR="2812" marT="1406" marB="1406" anchor="ctr">
                    <a:lnL>
                      <a:noFill/>
                    </a:lnL>
                    <a:lnR>
                      <a:noFill/>
                    </a:lnR>
                    <a:lnT>
                      <a:noFill/>
                    </a:lnT>
                    <a:lnB>
                      <a:noFill/>
                    </a:lnB>
                  </a:tcPr>
                </a:tc>
                <a:tc>
                  <a:txBody>
                    <a:bodyPr/>
                    <a:lstStyle/>
                    <a:p>
                      <a:r>
                        <a:rPr lang="en-US" sz="1800"/>
                        <a:t>Checks if the value of left operand is greater than or equal to the value of right operand, if yes then condition becomes true.</a:t>
                      </a:r>
                    </a:p>
                  </a:txBody>
                  <a:tcPr marL="2812" marR="2812" marT="1406" marB="1406" anchor="ctr">
                    <a:lnL>
                      <a:noFill/>
                    </a:lnL>
                    <a:lnR>
                      <a:noFill/>
                    </a:lnR>
                    <a:lnT>
                      <a:noFill/>
                    </a:lnT>
                    <a:lnB>
                      <a:noFill/>
                    </a:lnB>
                  </a:tcPr>
                </a:tc>
                <a:tc>
                  <a:txBody>
                    <a:bodyPr/>
                    <a:lstStyle/>
                    <a:p>
                      <a:r>
                        <a:rPr lang="en-US" sz="1800"/>
                        <a:t>(a &gt;= b) is not true. </a:t>
                      </a:r>
                    </a:p>
                  </a:txBody>
                  <a:tcPr marL="2812" marR="2812" marT="1406" marB="1406" anchor="ctr">
                    <a:lnL>
                      <a:noFill/>
                    </a:lnL>
                    <a:lnR>
                      <a:noFill/>
                    </a:lnR>
                    <a:lnT>
                      <a:noFill/>
                    </a:lnT>
                    <a:lnB>
                      <a:noFill/>
                    </a:lnB>
                  </a:tcPr>
                </a:tc>
                <a:extLst>
                  <a:ext uri="{0D108BD9-81ED-4DB2-BD59-A6C34878D82A}">
                    <a16:rowId xmlns:a16="http://schemas.microsoft.com/office/drawing/2014/main" val="3830645665"/>
                  </a:ext>
                </a:extLst>
              </a:tr>
              <a:tr h="796886">
                <a:tc>
                  <a:txBody>
                    <a:bodyPr/>
                    <a:lstStyle/>
                    <a:p>
                      <a:r>
                        <a:rPr lang="en-US" sz="1800" dirty="0"/>
                        <a:t>&lt;=</a:t>
                      </a:r>
                    </a:p>
                  </a:txBody>
                  <a:tcPr marL="2812" marR="2812" marT="1406" marB="1406" anchor="ctr">
                    <a:lnL>
                      <a:noFill/>
                    </a:lnL>
                    <a:lnR>
                      <a:noFill/>
                    </a:lnR>
                    <a:lnT>
                      <a:noFill/>
                    </a:lnT>
                    <a:lnB>
                      <a:noFill/>
                    </a:lnB>
                  </a:tcPr>
                </a:tc>
                <a:tc>
                  <a:txBody>
                    <a:bodyPr/>
                    <a:lstStyle/>
                    <a:p>
                      <a:r>
                        <a:rPr lang="en-US" sz="1800" dirty="0"/>
                        <a:t>Checks if the value of left operand is less than or equal to the value of right operand, if yes then condition becomes true.</a:t>
                      </a:r>
                    </a:p>
                  </a:txBody>
                  <a:tcPr marL="2812" marR="2812" marT="1406" marB="1406" anchor="ctr">
                    <a:lnL>
                      <a:noFill/>
                    </a:lnL>
                    <a:lnR>
                      <a:noFill/>
                    </a:lnR>
                    <a:lnT>
                      <a:noFill/>
                    </a:lnT>
                    <a:lnB>
                      <a:noFill/>
                    </a:lnB>
                  </a:tcPr>
                </a:tc>
                <a:tc>
                  <a:txBody>
                    <a:bodyPr/>
                    <a:lstStyle/>
                    <a:p>
                      <a:r>
                        <a:rPr lang="en-US" sz="1800" dirty="0"/>
                        <a:t>(a &lt;= b) is true. </a:t>
                      </a:r>
                    </a:p>
                  </a:txBody>
                  <a:tcPr marL="2812" marR="2812" marT="1406" marB="1406" anchor="ctr">
                    <a:lnL>
                      <a:noFill/>
                    </a:lnL>
                    <a:lnR>
                      <a:noFill/>
                    </a:lnR>
                    <a:lnT>
                      <a:noFill/>
                    </a:lnT>
                    <a:lnB>
                      <a:noFill/>
                    </a:lnB>
                  </a:tcPr>
                </a:tc>
                <a:extLst>
                  <a:ext uri="{0D108BD9-81ED-4DB2-BD59-A6C34878D82A}">
                    <a16:rowId xmlns:a16="http://schemas.microsoft.com/office/drawing/2014/main" val="2498899566"/>
                  </a:ext>
                </a:extLst>
              </a:tr>
            </a:tbl>
          </a:graphicData>
        </a:graphic>
      </p:graphicFrame>
      <p:graphicFrame>
        <p:nvGraphicFramePr>
          <p:cNvPr id="5" name="Table 4">
            <a:extLst>
              <a:ext uri="{FF2B5EF4-FFF2-40B4-BE49-F238E27FC236}">
                <a16:creationId xmlns:a16="http://schemas.microsoft.com/office/drawing/2014/main" id="{7817836C-1C1A-8531-4405-4D87CD4F3ABF}"/>
              </a:ext>
            </a:extLst>
          </p:cNvPr>
          <p:cNvGraphicFramePr>
            <a:graphicFrameLocks noGrp="1"/>
          </p:cNvGraphicFramePr>
          <p:nvPr>
            <p:extLst>
              <p:ext uri="{D42A27DB-BD31-4B8C-83A1-F6EECF244321}">
                <p14:modId xmlns:p14="http://schemas.microsoft.com/office/powerpoint/2010/main" val="626195020"/>
              </p:ext>
            </p:extLst>
          </p:nvPr>
        </p:nvGraphicFramePr>
        <p:xfrm>
          <a:off x="480310" y="3276599"/>
          <a:ext cx="8091174" cy="3391360"/>
        </p:xfrm>
        <a:graphic>
          <a:graphicData uri="http://schemas.openxmlformats.org/drawingml/2006/table">
            <a:tbl>
              <a:tblPr/>
              <a:tblGrid>
                <a:gridCol w="1601526">
                  <a:extLst>
                    <a:ext uri="{9D8B030D-6E8A-4147-A177-3AD203B41FA5}">
                      <a16:colId xmlns:a16="http://schemas.microsoft.com/office/drawing/2014/main" val="20000"/>
                    </a:ext>
                  </a:extLst>
                </a:gridCol>
                <a:gridCol w="3792590">
                  <a:extLst>
                    <a:ext uri="{9D8B030D-6E8A-4147-A177-3AD203B41FA5}">
                      <a16:colId xmlns:a16="http://schemas.microsoft.com/office/drawing/2014/main" val="20001"/>
                    </a:ext>
                  </a:extLst>
                </a:gridCol>
                <a:gridCol w="2697058">
                  <a:extLst>
                    <a:ext uri="{9D8B030D-6E8A-4147-A177-3AD203B41FA5}">
                      <a16:colId xmlns:a16="http://schemas.microsoft.com/office/drawing/2014/main" val="20002"/>
                    </a:ext>
                  </a:extLst>
                </a:gridCol>
              </a:tblGrid>
              <a:tr h="1036705">
                <a:tc>
                  <a:txBody>
                    <a:bodyPr/>
                    <a:lstStyle/>
                    <a:p>
                      <a:r>
                        <a:rPr lang="en-US" sz="1800"/>
                        <a:t>%=</a:t>
                      </a:r>
                    </a:p>
                  </a:txBody>
                  <a:tcPr marL="54192" marR="54192" marT="27092" marB="27092" anchor="ctr">
                    <a:lnL>
                      <a:noFill/>
                    </a:lnL>
                    <a:lnR>
                      <a:noFill/>
                    </a:lnR>
                    <a:lnT>
                      <a:noFill/>
                    </a:lnT>
                    <a:lnB>
                      <a:noFill/>
                    </a:lnB>
                  </a:tcPr>
                </a:tc>
                <a:tc>
                  <a:txBody>
                    <a:bodyPr/>
                    <a:lstStyle/>
                    <a:p>
                      <a:r>
                        <a:rPr lang="en-US" sz="1800" dirty="0"/>
                        <a:t>Modulus AND assignment operator, It takes modulus using two operands and assign the result to left operand</a:t>
                      </a:r>
                    </a:p>
                  </a:txBody>
                  <a:tcPr marL="54192" marR="54192" marT="27092" marB="27092" anchor="ctr">
                    <a:lnL>
                      <a:noFill/>
                    </a:lnL>
                    <a:lnR>
                      <a:noFill/>
                    </a:lnR>
                    <a:lnT>
                      <a:noFill/>
                    </a:lnT>
                    <a:lnB>
                      <a:noFill/>
                    </a:lnB>
                  </a:tcPr>
                </a:tc>
                <a:tc>
                  <a:txBody>
                    <a:bodyPr/>
                    <a:lstStyle/>
                    <a:p>
                      <a:r>
                        <a:rPr lang="en-US" sz="1800"/>
                        <a:t>c %= a is equivalent to c = c % a</a:t>
                      </a:r>
                    </a:p>
                  </a:txBody>
                  <a:tcPr marL="54192" marR="54192" marT="27092" marB="27092" anchor="ctr">
                    <a:lnL>
                      <a:noFill/>
                    </a:lnL>
                    <a:lnR>
                      <a:noFill/>
                    </a:lnR>
                    <a:lnT>
                      <a:noFill/>
                    </a:lnT>
                    <a:lnB>
                      <a:noFill/>
                    </a:lnB>
                  </a:tcPr>
                </a:tc>
                <a:extLst>
                  <a:ext uri="{0D108BD9-81ED-4DB2-BD59-A6C34878D82A}">
                    <a16:rowId xmlns:a16="http://schemas.microsoft.com/office/drawing/2014/main" val="10000"/>
                  </a:ext>
                </a:extLst>
              </a:tr>
              <a:tr h="1310128">
                <a:tc>
                  <a:txBody>
                    <a:bodyPr/>
                    <a:lstStyle/>
                    <a:p>
                      <a:r>
                        <a:rPr lang="en-US" sz="1800"/>
                        <a:t>**=</a:t>
                      </a:r>
                    </a:p>
                  </a:txBody>
                  <a:tcPr marL="54192" marR="54192" marT="27092" marB="27092" anchor="ctr">
                    <a:lnL>
                      <a:noFill/>
                    </a:lnL>
                    <a:lnR>
                      <a:noFill/>
                    </a:lnR>
                    <a:lnT>
                      <a:noFill/>
                    </a:lnT>
                    <a:lnB>
                      <a:noFill/>
                    </a:lnB>
                  </a:tcPr>
                </a:tc>
                <a:tc>
                  <a:txBody>
                    <a:bodyPr/>
                    <a:lstStyle/>
                    <a:p>
                      <a:r>
                        <a:rPr lang="en-US" sz="1800"/>
                        <a:t>Exponent AND assignment operator, Performs exponential (power) calculation on operators and assign value to the left operand</a:t>
                      </a:r>
                    </a:p>
                  </a:txBody>
                  <a:tcPr marL="54192" marR="54192" marT="27092" marB="27092" anchor="ctr">
                    <a:lnL>
                      <a:noFill/>
                    </a:lnL>
                    <a:lnR>
                      <a:noFill/>
                    </a:lnR>
                    <a:lnT>
                      <a:noFill/>
                    </a:lnT>
                    <a:lnB>
                      <a:noFill/>
                    </a:lnB>
                  </a:tcPr>
                </a:tc>
                <a:tc>
                  <a:txBody>
                    <a:bodyPr/>
                    <a:lstStyle/>
                    <a:p>
                      <a:r>
                        <a:rPr lang="en-US" sz="1800"/>
                        <a:t>c **= a is equivalent to c = c ** a</a:t>
                      </a:r>
                    </a:p>
                  </a:txBody>
                  <a:tcPr marL="54192" marR="54192" marT="27092" marB="27092" anchor="ctr">
                    <a:lnL>
                      <a:noFill/>
                    </a:lnL>
                    <a:lnR>
                      <a:noFill/>
                    </a:lnR>
                    <a:lnT>
                      <a:noFill/>
                    </a:lnT>
                    <a:lnB>
                      <a:noFill/>
                    </a:lnB>
                  </a:tcPr>
                </a:tc>
                <a:extLst>
                  <a:ext uri="{0D108BD9-81ED-4DB2-BD59-A6C34878D82A}">
                    <a16:rowId xmlns:a16="http://schemas.microsoft.com/office/drawing/2014/main" val="10001"/>
                  </a:ext>
                </a:extLst>
              </a:tr>
              <a:tr h="929768">
                <a:tc>
                  <a:txBody>
                    <a:bodyPr/>
                    <a:lstStyle/>
                    <a:p>
                      <a:r>
                        <a:rPr lang="en-US" sz="1800"/>
                        <a:t>//=</a:t>
                      </a:r>
                    </a:p>
                  </a:txBody>
                  <a:tcPr marL="54192" marR="54192" marT="27092" marB="27092" anchor="ctr">
                    <a:lnL>
                      <a:noFill/>
                    </a:lnL>
                    <a:lnR>
                      <a:noFill/>
                    </a:lnR>
                    <a:lnT>
                      <a:noFill/>
                    </a:lnT>
                    <a:lnB>
                      <a:noFill/>
                    </a:lnB>
                  </a:tcPr>
                </a:tc>
                <a:tc>
                  <a:txBody>
                    <a:bodyPr/>
                    <a:lstStyle/>
                    <a:p>
                      <a:r>
                        <a:rPr lang="en-US" sz="1800"/>
                        <a:t>Floor Dividion and assigns a value, Performs floor division on operators and assign value to the left operand</a:t>
                      </a:r>
                    </a:p>
                  </a:txBody>
                  <a:tcPr marL="54192" marR="54192" marT="27092" marB="27092" anchor="ctr">
                    <a:lnL>
                      <a:noFill/>
                    </a:lnL>
                    <a:lnR>
                      <a:noFill/>
                    </a:lnR>
                    <a:lnT>
                      <a:noFill/>
                    </a:lnT>
                    <a:lnB>
                      <a:noFill/>
                    </a:lnB>
                  </a:tcPr>
                </a:tc>
                <a:tc>
                  <a:txBody>
                    <a:bodyPr/>
                    <a:lstStyle/>
                    <a:p>
                      <a:r>
                        <a:rPr lang="en-US" sz="1800" dirty="0"/>
                        <a:t>c //= a is equivalent to c = c // a</a:t>
                      </a:r>
                    </a:p>
                  </a:txBody>
                  <a:tcPr marL="54192" marR="54192" marT="27092" marB="27092" anchor="ctr">
                    <a:lnL>
                      <a:noFill/>
                    </a:lnL>
                    <a:lnR>
                      <a:noFill/>
                    </a:lnR>
                    <a:lnT>
                      <a:noFill/>
                    </a:lnT>
                    <a:lnB>
                      <a:noFill/>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09890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A2C5D9A4-80C9-5C75-CE0B-5378F5C9FF97}"/>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The Python tutorial is good!</a:t>
            </a:r>
          </a:p>
        </p:txBody>
      </p:sp>
      <p:pic>
        <p:nvPicPr>
          <p:cNvPr id="15363" name="Picture 3" descr="Screen shot 2010-11-02 at 7.59.21 PM.png">
            <a:extLst>
              <a:ext uri="{FF2B5EF4-FFF2-40B4-BE49-F238E27FC236}">
                <a16:creationId xmlns:a16="http://schemas.microsoft.com/office/drawing/2014/main" id="{83BFF1E6-4979-793C-4A4B-FEFF70B325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597" y="1305414"/>
            <a:ext cx="7848600" cy="539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id="{A74D8096-DDFE-F249-6BE4-0E86300BF014}"/>
              </a:ext>
            </a:extLst>
          </p:cNvPr>
          <p:cNvSpPr>
            <a:spLocks noGrp="1" noChangeArrowheads="1"/>
          </p:cNvSpPr>
          <p:nvPr>
            <p:ph type="title"/>
          </p:nvPr>
        </p:nvSpPr>
        <p:spPr/>
        <p:txBody>
          <a:bodyPr/>
          <a:lstStyle/>
          <a:p>
            <a:r>
              <a:rPr lang="en-US" altLang="en-US" b="1">
                <a:ea typeface="ＭＳ Ｐゴシック" panose="020B0600070205080204" pitchFamily="34" charset="-128"/>
              </a:rPr>
              <a:t>Python Bitwise Operators</a:t>
            </a:r>
            <a:endParaRPr lang="en-US" altLang="en-US">
              <a:ea typeface="ＭＳ Ｐゴシック" panose="020B0600070205080204" pitchFamily="34" charset="-128"/>
            </a:endParaRPr>
          </a:p>
        </p:txBody>
      </p:sp>
      <p:sp>
        <p:nvSpPr>
          <p:cNvPr id="82948" name="Slide Number Placeholder 4">
            <a:extLst>
              <a:ext uri="{FF2B5EF4-FFF2-40B4-BE49-F238E27FC236}">
                <a16:creationId xmlns:a16="http://schemas.microsoft.com/office/drawing/2014/main" id="{8C1E308C-6CD9-F817-F42E-04037411195B}"/>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172268F-0C86-49B2-BFCC-588988FAF1C7}" type="slidenum">
              <a:rPr lang="en-US" altLang="en-US" sz="1400"/>
              <a:pPr>
                <a:spcBef>
                  <a:spcPct val="0"/>
                </a:spcBef>
                <a:buFontTx/>
                <a:buNone/>
              </a:pPr>
              <a:t>60</a:t>
            </a:fld>
            <a:endParaRPr lang="en-US" altLang="en-US" sz="1400"/>
          </a:p>
        </p:txBody>
      </p:sp>
      <p:graphicFrame>
        <p:nvGraphicFramePr>
          <p:cNvPr id="6" name="Table 5">
            <a:extLst>
              <a:ext uri="{FF2B5EF4-FFF2-40B4-BE49-F238E27FC236}">
                <a16:creationId xmlns:a16="http://schemas.microsoft.com/office/drawing/2014/main" id="{56C9C934-E53C-A913-65AF-493D087FDEFE}"/>
              </a:ext>
            </a:extLst>
          </p:cNvPr>
          <p:cNvGraphicFramePr>
            <a:graphicFrameLocks noGrp="1"/>
          </p:cNvGraphicFramePr>
          <p:nvPr>
            <p:extLst>
              <p:ext uri="{D42A27DB-BD31-4B8C-83A1-F6EECF244321}">
                <p14:modId xmlns:p14="http://schemas.microsoft.com/office/powerpoint/2010/main" val="1628344425"/>
              </p:ext>
            </p:extLst>
          </p:nvPr>
        </p:nvGraphicFramePr>
        <p:xfrm>
          <a:off x="461035" y="1295400"/>
          <a:ext cx="8486116" cy="5240339"/>
        </p:xfrm>
        <a:graphic>
          <a:graphicData uri="http://schemas.openxmlformats.org/drawingml/2006/table">
            <a:tbl>
              <a:tblPr/>
              <a:tblGrid>
                <a:gridCol w="1175213">
                  <a:extLst>
                    <a:ext uri="{9D8B030D-6E8A-4147-A177-3AD203B41FA5}">
                      <a16:colId xmlns:a16="http://schemas.microsoft.com/office/drawing/2014/main" val="20000"/>
                    </a:ext>
                  </a:extLst>
                </a:gridCol>
                <a:gridCol w="3891158">
                  <a:extLst>
                    <a:ext uri="{9D8B030D-6E8A-4147-A177-3AD203B41FA5}">
                      <a16:colId xmlns:a16="http://schemas.microsoft.com/office/drawing/2014/main" val="20001"/>
                    </a:ext>
                  </a:extLst>
                </a:gridCol>
                <a:gridCol w="3419745">
                  <a:extLst>
                    <a:ext uri="{9D8B030D-6E8A-4147-A177-3AD203B41FA5}">
                      <a16:colId xmlns:a16="http://schemas.microsoft.com/office/drawing/2014/main" val="20002"/>
                    </a:ext>
                  </a:extLst>
                </a:gridCol>
              </a:tblGrid>
              <a:tr h="284061">
                <a:tc>
                  <a:txBody>
                    <a:bodyPr/>
                    <a:lstStyle/>
                    <a:p>
                      <a:r>
                        <a:rPr lang="en-US" sz="1800" dirty="0"/>
                        <a:t>Operator</a:t>
                      </a:r>
                    </a:p>
                  </a:txBody>
                  <a:tcPr marL="4216" marR="4216" marT="2108" marB="2108" anchor="ctr">
                    <a:lnL>
                      <a:noFill/>
                    </a:lnL>
                    <a:lnR>
                      <a:noFill/>
                    </a:lnR>
                    <a:lnT>
                      <a:noFill/>
                    </a:lnT>
                    <a:lnB>
                      <a:noFill/>
                    </a:lnB>
                  </a:tcPr>
                </a:tc>
                <a:tc>
                  <a:txBody>
                    <a:bodyPr/>
                    <a:lstStyle/>
                    <a:p>
                      <a:r>
                        <a:rPr lang="en-US" sz="1800" dirty="0"/>
                        <a:t>Description</a:t>
                      </a:r>
                    </a:p>
                  </a:txBody>
                  <a:tcPr marL="4216" marR="4216" marT="2108" marB="2108" anchor="ctr">
                    <a:lnL>
                      <a:noFill/>
                    </a:lnL>
                    <a:lnR>
                      <a:noFill/>
                    </a:lnR>
                    <a:lnT>
                      <a:noFill/>
                    </a:lnT>
                    <a:lnB>
                      <a:noFill/>
                    </a:lnB>
                  </a:tcPr>
                </a:tc>
                <a:tc>
                  <a:txBody>
                    <a:bodyPr/>
                    <a:lstStyle/>
                    <a:p>
                      <a:r>
                        <a:rPr lang="en-US" sz="1800"/>
                        <a:t>Example</a:t>
                      </a:r>
                    </a:p>
                  </a:txBody>
                  <a:tcPr marL="4216" marR="4216" marT="2108" marB="2108" anchor="ctr">
                    <a:lnL>
                      <a:noFill/>
                    </a:lnL>
                    <a:lnR>
                      <a:noFill/>
                    </a:lnR>
                    <a:lnT>
                      <a:noFill/>
                    </a:lnT>
                    <a:lnB>
                      <a:noFill/>
                    </a:lnB>
                  </a:tcPr>
                </a:tc>
                <a:extLst>
                  <a:ext uri="{0D108BD9-81ED-4DB2-BD59-A6C34878D82A}">
                    <a16:rowId xmlns:a16="http://schemas.microsoft.com/office/drawing/2014/main" val="10000"/>
                  </a:ext>
                </a:extLst>
              </a:tr>
              <a:tr h="658519">
                <a:tc>
                  <a:txBody>
                    <a:bodyPr/>
                    <a:lstStyle/>
                    <a:p>
                      <a:r>
                        <a:rPr lang="en-US" sz="1800"/>
                        <a:t>&amp;</a:t>
                      </a:r>
                    </a:p>
                  </a:txBody>
                  <a:tcPr marL="4216" marR="4216" marT="2108" marB="2108" anchor="ctr">
                    <a:lnL>
                      <a:noFill/>
                    </a:lnL>
                    <a:lnR>
                      <a:noFill/>
                    </a:lnR>
                    <a:lnT>
                      <a:noFill/>
                    </a:lnT>
                    <a:lnB>
                      <a:noFill/>
                    </a:lnB>
                  </a:tcPr>
                </a:tc>
                <a:tc>
                  <a:txBody>
                    <a:bodyPr/>
                    <a:lstStyle/>
                    <a:p>
                      <a:r>
                        <a:rPr lang="en-US" sz="1800"/>
                        <a:t>Binary AND Operator copies a bit to the result if it exists in both operands. </a:t>
                      </a:r>
                    </a:p>
                  </a:txBody>
                  <a:tcPr marL="4216" marR="4216" marT="2108" marB="2108" anchor="ctr">
                    <a:lnL>
                      <a:noFill/>
                    </a:lnL>
                    <a:lnR>
                      <a:noFill/>
                    </a:lnR>
                    <a:lnT>
                      <a:noFill/>
                    </a:lnT>
                    <a:lnB>
                      <a:noFill/>
                    </a:lnB>
                  </a:tcPr>
                </a:tc>
                <a:tc>
                  <a:txBody>
                    <a:bodyPr/>
                    <a:lstStyle/>
                    <a:p>
                      <a:r>
                        <a:rPr lang="en-US" sz="1800"/>
                        <a:t>(a &amp; b) will give 12 which is 0000 1100</a:t>
                      </a:r>
                    </a:p>
                  </a:txBody>
                  <a:tcPr marL="4216" marR="4216" marT="2108" marB="2108" anchor="ctr">
                    <a:lnL>
                      <a:noFill/>
                    </a:lnL>
                    <a:lnR>
                      <a:noFill/>
                    </a:lnR>
                    <a:lnT>
                      <a:noFill/>
                    </a:lnT>
                    <a:lnB>
                      <a:noFill/>
                    </a:lnB>
                  </a:tcPr>
                </a:tc>
                <a:extLst>
                  <a:ext uri="{0D108BD9-81ED-4DB2-BD59-A6C34878D82A}">
                    <a16:rowId xmlns:a16="http://schemas.microsoft.com/office/drawing/2014/main" val="10001"/>
                  </a:ext>
                </a:extLst>
              </a:tr>
              <a:tr h="563822">
                <a:tc>
                  <a:txBody>
                    <a:bodyPr/>
                    <a:lstStyle/>
                    <a:p>
                      <a:r>
                        <a:rPr lang="en-US" sz="1800" dirty="0"/>
                        <a:t>|</a:t>
                      </a:r>
                    </a:p>
                  </a:txBody>
                  <a:tcPr marL="4216" marR="4216" marT="2108" marB="2108" anchor="ctr">
                    <a:lnL>
                      <a:noFill/>
                    </a:lnL>
                    <a:lnR>
                      <a:noFill/>
                    </a:lnR>
                    <a:lnT>
                      <a:noFill/>
                    </a:lnT>
                    <a:lnB>
                      <a:noFill/>
                    </a:lnB>
                  </a:tcPr>
                </a:tc>
                <a:tc>
                  <a:txBody>
                    <a:bodyPr/>
                    <a:lstStyle/>
                    <a:p>
                      <a:r>
                        <a:rPr lang="en-US" sz="1800" dirty="0"/>
                        <a:t>Binary OR Operator copies a bit if it exists in </a:t>
                      </a:r>
                      <a:r>
                        <a:rPr lang="en-US" sz="1800" dirty="0" err="1"/>
                        <a:t>eather</a:t>
                      </a:r>
                      <a:r>
                        <a:rPr lang="en-US" sz="1800" dirty="0"/>
                        <a:t> operand. </a:t>
                      </a:r>
                    </a:p>
                  </a:txBody>
                  <a:tcPr marL="4216" marR="4216" marT="2108" marB="2108" anchor="ctr">
                    <a:lnL>
                      <a:noFill/>
                    </a:lnL>
                    <a:lnR>
                      <a:noFill/>
                    </a:lnR>
                    <a:lnT>
                      <a:noFill/>
                    </a:lnT>
                    <a:lnB>
                      <a:noFill/>
                    </a:lnB>
                  </a:tcPr>
                </a:tc>
                <a:tc>
                  <a:txBody>
                    <a:bodyPr/>
                    <a:lstStyle/>
                    <a:p>
                      <a:r>
                        <a:rPr lang="en-US" sz="1800"/>
                        <a:t>(a | b) will give 61 which is 0011 1101</a:t>
                      </a:r>
                    </a:p>
                  </a:txBody>
                  <a:tcPr marL="4216" marR="4216" marT="2108" marB="2108" anchor="ctr">
                    <a:lnL>
                      <a:noFill/>
                    </a:lnL>
                    <a:lnR>
                      <a:noFill/>
                    </a:lnR>
                    <a:lnT>
                      <a:noFill/>
                    </a:lnT>
                    <a:lnB>
                      <a:noFill/>
                    </a:lnB>
                  </a:tcPr>
                </a:tc>
                <a:extLst>
                  <a:ext uri="{0D108BD9-81ED-4DB2-BD59-A6C34878D82A}">
                    <a16:rowId xmlns:a16="http://schemas.microsoft.com/office/drawing/2014/main" val="10002"/>
                  </a:ext>
                </a:extLst>
              </a:tr>
              <a:tr h="643666">
                <a:tc>
                  <a:txBody>
                    <a:bodyPr/>
                    <a:lstStyle/>
                    <a:p>
                      <a:r>
                        <a:rPr lang="en-US" sz="1800"/>
                        <a:t>^</a:t>
                      </a:r>
                    </a:p>
                  </a:txBody>
                  <a:tcPr marL="4216" marR="4216" marT="2108" marB="2108" anchor="ctr">
                    <a:lnL>
                      <a:noFill/>
                    </a:lnL>
                    <a:lnR>
                      <a:noFill/>
                    </a:lnR>
                    <a:lnT>
                      <a:noFill/>
                    </a:lnT>
                    <a:lnB>
                      <a:noFill/>
                    </a:lnB>
                  </a:tcPr>
                </a:tc>
                <a:tc>
                  <a:txBody>
                    <a:bodyPr/>
                    <a:lstStyle/>
                    <a:p>
                      <a:r>
                        <a:rPr lang="en-US" sz="1800"/>
                        <a:t>Binary XOR Operator copies the bit if it is set in one operand but not both. </a:t>
                      </a:r>
                    </a:p>
                  </a:txBody>
                  <a:tcPr marL="4216" marR="4216" marT="2108" marB="2108" anchor="ctr">
                    <a:lnL>
                      <a:noFill/>
                    </a:lnL>
                    <a:lnR>
                      <a:noFill/>
                    </a:lnR>
                    <a:lnT>
                      <a:noFill/>
                    </a:lnT>
                    <a:lnB>
                      <a:noFill/>
                    </a:lnB>
                  </a:tcPr>
                </a:tc>
                <a:tc>
                  <a:txBody>
                    <a:bodyPr/>
                    <a:lstStyle/>
                    <a:p>
                      <a:r>
                        <a:rPr lang="en-US" sz="1800"/>
                        <a:t>(a ^ b) will give 49 which is 0011 0001</a:t>
                      </a:r>
                    </a:p>
                  </a:txBody>
                  <a:tcPr marL="4216" marR="4216" marT="2108" marB="2108" anchor="ctr">
                    <a:lnL>
                      <a:noFill/>
                    </a:lnL>
                    <a:lnR>
                      <a:noFill/>
                    </a:lnR>
                    <a:lnT>
                      <a:noFill/>
                    </a:lnT>
                    <a:lnB>
                      <a:noFill/>
                    </a:lnB>
                  </a:tcPr>
                </a:tc>
                <a:extLst>
                  <a:ext uri="{0D108BD9-81ED-4DB2-BD59-A6C34878D82A}">
                    <a16:rowId xmlns:a16="http://schemas.microsoft.com/office/drawing/2014/main" val="10003"/>
                  </a:ext>
                </a:extLst>
              </a:tr>
              <a:tr h="843583">
                <a:tc>
                  <a:txBody>
                    <a:bodyPr/>
                    <a:lstStyle/>
                    <a:p>
                      <a:r>
                        <a:rPr lang="en-US" sz="1800"/>
                        <a:t>~</a:t>
                      </a:r>
                    </a:p>
                  </a:txBody>
                  <a:tcPr marL="4216" marR="4216" marT="2108" marB="2108" anchor="ctr">
                    <a:lnL>
                      <a:noFill/>
                    </a:lnL>
                    <a:lnR>
                      <a:noFill/>
                    </a:lnR>
                    <a:lnT>
                      <a:noFill/>
                    </a:lnT>
                    <a:lnB>
                      <a:noFill/>
                    </a:lnB>
                  </a:tcPr>
                </a:tc>
                <a:tc>
                  <a:txBody>
                    <a:bodyPr/>
                    <a:lstStyle/>
                    <a:p>
                      <a:r>
                        <a:rPr lang="en-US" sz="1800"/>
                        <a:t>Binary Ones Complement Operator is unary and has the efect of 'flipping' bits. </a:t>
                      </a:r>
                    </a:p>
                  </a:txBody>
                  <a:tcPr marL="4216" marR="4216" marT="2108" marB="2108" anchor="ctr">
                    <a:lnL>
                      <a:noFill/>
                    </a:lnL>
                    <a:lnR>
                      <a:noFill/>
                    </a:lnR>
                    <a:lnT>
                      <a:noFill/>
                    </a:lnT>
                    <a:lnB>
                      <a:noFill/>
                    </a:lnB>
                  </a:tcPr>
                </a:tc>
                <a:tc>
                  <a:txBody>
                    <a:bodyPr/>
                    <a:lstStyle/>
                    <a:p>
                      <a:r>
                        <a:rPr lang="en-US" sz="1800"/>
                        <a:t>(~a ) will give -60 which is 1100 0011</a:t>
                      </a:r>
                    </a:p>
                  </a:txBody>
                  <a:tcPr marL="4216" marR="4216" marT="2108" marB="2108" anchor="ctr">
                    <a:lnL>
                      <a:noFill/>
                    </a:lnL>
                    <a:lnR>
                      <a:noFill/>
                    </a:lnR>
                    <a:lnT>
                      <a:noFill/>
                    </a:lnT>
                    <a:lnB>
                      <a:noFill/>
                    </a:lnB>
                  </a:tcPr>
                </a:tc>
                <a:extLst>
                  <a:ext uri="{0D108BD9-81ED-4DB2-BD59-A6C34878D82A}">
                    <a16:rowId xmlns:a16="http://schemas.microsoft.com/office/drawing/2014/main" val="10004"/>
                  </a:ext>
                </a:extLst>
              </a:tr>
              <a:tr h="1123344">
                <a:tc>
                  <a:txBody>
                    <a:bodyPr/>
                    <a:lstStyle/>
                    <a:p>
                      <a:r>
                        <a:rPr lang="en-US" sz="1800"/>
                        <a:t>&lt;&lt;</a:t>
                      </a:r>
                    </a:p>
                  </a:txBody>
                  <a:tcPr marL="4216" marR="4216" marT="2108" marB="2108" anchor="ctr">
                    <a:lnL>
                      <a:noFill/>
                    </a:lnL>
                    <a:lnR>
                      <a:noFill/>
                    </a:lnR>
                    <a:lnT>
                      <a:noFill/>
                    </a:lnT>
                    <a:lnB>
                      <a:noFill/>
                    </a:lnB>
                  </a:tcPr>
                </a:tc>
                <a:tc>
                  <a:txBody>
                    <a:bodyPr/>
                    <a:lstStyle/>
                    <a:p>
                      <a:r>
                        <a:rPr lang="en-US" sz="1800"/>
                        <a:t>Binary Left Shift Operator. The left operands value is moved left by the number of bits specified by the right operand. </a:t>
                      </a:r>
                    </a:p>
                  </a:txBody>
                  <a:tcPr marL="4216" marR="4216" marT="2108" marB="2108" anchor="ctr">
                    <a:lnL>
                      <a:noFill/>
                    </a:lnL>
                    <a:lnR>
                      <a:noFill/>
                    </a:lnR>
                    <a:lnT>
                      <a:noFill/>
                    </a:lnT>
                    <a:lnB>
                      <a:noFill/>
                    </a:lnB>
                  </a:tcPr>
                </a:tc>
                <a:tc>
                  <a:txBody>
                    <a:bodyPr/>
                    <a:lstStyle/>
                    <a:p>
                      <a:r>
                        <a:rPr lang="en-US" sz="1800"/>
                        <a:t>a &lt;&lt; 2 will give 240 which is 1111 0000</a:t>
                      </a:r>
                    </a:p>
                  </a:txBody>
                  <a:tcPr marL="4216" marR="4216" marT="2108" marB="2108" anchor="ctr">
                    <a:lnL>
                      <a:noFill/>
                    </a:lnL>
                    <a:lnR>
                      <a:noFill/>
                    </a:lnR>
                    <a:lnT>
                      <a:noFill/>
                    </a:lnT>
                    <a:lnB>
                      <a:noFill/>
                    </a:lnB>
                  </a:tcPr>
                </a:tc>
                <a:extLst>
                  <a:ext uri="{0D108BD9-81ED-4DB2-BD59-A6C34878D82A}">
                    <a16:rowId xmlns:a16="http://schemas.microsoft.com/office/drawing/2014/main" val="10005"/>
                  </a:ext>
                </a:extLst>
              </a:tr>
              <a:tr h="1123344">
                <a:tc>
                  <a:txBody>
                    <a:bodyPr/>
                    <a:lstStyle/>
                    <a:p>
                      <a:r>
                        <a:rPr lang="en-US" sz="1800" dirty="0"/>
                        <a:t>&gt;&gt;</a:t>
                      </a:r>
                    </a:p>
                  </a:txBody>
                  <a:tcPr marL="4216" marR="4216" marT="2108" marB="2108" anchor="ctr">
                    <a:lnL>
                      <a:noFill/>
                    </a:lnL>
                    <a:lnR>
                      <a:noFill/>
                    </a:lnR>
                    <a:lnT>
                      <a:noFill/>
                    </a:lnT>
                    <a:lnB>
                      <a:noFill/>
                    </a:lnB>
                  </a:tcPr>
                </a:tc>
                <a:tc>
                  <a:txBody>
                    <a:bodyPr/>
                    <a:lstStyle/>
                    <a:p>
                      <a:r>
                        <a:rPr lang="en-US" sz="1800"/>
                        <a:t>Binary Right Shift Operator. The left operands value is moved right by the number of bits specified by the right operand. </a:t>
                      </a:r>
                    </a:p>
                  </a:txBody>
                  <a:tcPr marL="4216" marR="4216" marT="2108" marB="2108" anchor="ctr">
                    <a:lnL>
                      <a:noFill/>
                    </a:lnL>
                    <a:lnR>
                      <a:noFill/>
                    </a:lnR>
                    <a:lnT>
                      <a:noFill/>
                    </a:lnT>
                    <a:lnB>
                      <a:noFill/>
                    </a:lnB>
                  </a:tcPr>
                </a:tc>
                <a:tc>
                  <a:txBody>
                    <a:bodyPr/>
                    <a:lstStyle/>
                    <a:p>
                      <a:r>
                        <a:rPr lang="en-US" sz="1800" dirty="0"/>
                        <a:t>a &gt;&gt; 2 will give 15 which is 0000 1111</a:t>
                      </a:r>
                    </a:p>
                  </a:txBody>
                  <a:tcPr marL="4216" marR="4216" marT="2108" marB="2108"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2D5E4160-46B1-5FF3-BF7B-D65C1EEC06FE}"/>
              </a:ext>
            </a:extLst>
          </p:cNvPr>
          <p:cNvSpPr>
            <a:spLocks noGrp="1" noChangeArrowheads="1"/>
          </p:cNvSpPr>
          <p:nvPr>
            <p:ph type="title"/>
          </p:nvPr>
        </p:nvSpPr>
        <p:spPr/>
        <p:txBody>
          <a:bodyPr/>
          <a:lstStyle/>
          <a:p>
            <a:r>
              <a:rPr lang="en-US" altLang="en-US" b="1">
                <a:ea typeface="ＭＳ Ｐゴシック" panose="020B0600070205080204" pitchFamily="34" charset="-128"/>
              </a:rPr>
              <a:t>Python Logical Operators</a:t>
            </a:r>
            <a:endParaRPr lang="en-US" altLang="en-US">
              <a:ea typeface="ＭＳ Ｐゴシック" panose="020B0600070205080204" pitchFamily="34" charset="-128"/>
            </a:endParaRPr>
          </a:p>
        </p:txBody>
      </p:sp>
      <p:sp>
        <p:nvSpPr>
          <p:cNvPr id="83972" name="Slide Number Placeholder 4">
            <a:extLst>
              <a:ext uri="{FF2B5EF4-FFF2-40B4-BE49-F238E27FC236}">
                <a16:creationId xmlns:a16="http://schemas.microsoft.com/office/drawing/2014/main" id="{FD0931C1-C7E2-E4BC-DD31-4170E2405146}"/>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A0FFEE8-A6AF-47D7-9076-A999E0FF075E}" type="slidenum">
              <a:rPr lang="en-US" altLang="en-US" sz="1400"/>
              <a:pPr>
                <a:spcBef>
                  <a:spcPct val="0"/>
                </a:spcBef>
                <a:buFontTx/>
                <a:buNone/>
              </a:pPr>
              <a:t>61</a:t>
            </a:fld>
            <a:endParaRPr lang="en-US" altLang="en-US" sz="1400"/>
          </a:p>
        </p:txBody>
      </p:sp>
      <p:graphicFrame>
        <p:nvGraphicFramePr>
          <p:cNvPr id="6" name="Table 5">
            <a:extLst>
              <a:ext uri="{FF2B5EF4-FFF2-40B4-BE49-F238E27FC236}">
                <a16:creationId xmlns:a16="http://schemas.microsoft.com/office/drawing/2014/main" id="{D15A257D-CA96-6459-4C9B-1D35C27AD206}"/>
              </a:ext>
            </a:extLst>
          </p:cNvPr>
          <p:cNvGraphicFramePr>
            <a:graphicFrameLocks noGrp="1"/>
          </p:cNvGraphicFramePr>
          <p:nvPr>
            <p:extLst>
              <p:ext uri="{D42A27DB-BD31-4B8C-83A1-F6EECF244321}">
                <p14:modId xmlns:p14="http://schemas.microsoft.com/office/powerpoint/2010/main" val="232521217"/>
              </p:ext>
            </p:extLst>
          </p:nvPr>
        </p:nvGraphicFramePr>
        <p:xfrm>
          <a:off x="533400" y="1397000"/>
          <a:ext cx="8077200" cy="4921251"/>
        </p:xfrm>
        <a:graphic>
          <a:graphicData uri="http://schemas.openxmlformats.org/drawingml/2006/table">
            <a:tbl>
              <a:tblPr/>
              <a:tblGrid>
                <a:gridCol w="1499856">
                  <a:extLst>
                    <a:ext uri="{9D8B030D-6E8A-4147-A177-3AD203B41FA5}">
                      <a16:colId xmlns:a16="http://schemas.microsoft.com/office/drawing/2014/main" val="20000"/>
                    </a:ext>
                  </a:extLst>
                </a:gridCol>
                <a:gridCol w="4568364">
                  <a:extLst>
                    <a:ext uri="{9D8B030D-6E8A-4147-A177-3AD203B41FA5}">
                      <a16:colId xmlns:a16="http://schemas.microsoft.com/office/drawing/2014/main" val="20001"/>
                    </a:ext>
                  </a:extLst>
                </a:gridCol>
                <a:gridCol w="2008980">
                  <a:extLst>
                    <a:ext uri="{9D8B030D-6E8A-4147-A177-3AD203B41FA5}">
                      <a16:colId xmlns:a16="http://schemas.microsoft.com/office/drawing/2014/main" val="20002"/>
                    </a:ext>
                  </a:extLst>
                </a:gridCol>
              </a:tblGrid>
              <a:tr h="319282">
                <a:tc>
                  <a:txBody>
                    <a:bodyPr/>
                    <a:lstStyle/>
                    <a:p>
                      <a:r>
                        <a:rPr lang="en-US" sz="1800"/>
                        <a:t>Operator</a:t>
                      </a:r>
                    </a:p>
                  </a:txBody>
                  <a:tcPr marL="6320" marR="6320" marT="3160" marB="3160" anchor="ctr">
                    <a:lnL>
                      <a:noFill/>
                    </a:lnL>
                    <a:lnR>
                      <a:noFill/>
                    </a:lnR>
                    <a:lnT>
                      <a:noFill/>
                    </a:lnT>
                    <a:lnB>
                      <a:noFill/>
                    </a:lnB>
                  </a:tcPr>
                </a:tc>
                <a:tc>
                  <a:txBody>
                    <a:bodyPr/>
                    <a:lstStyle/>
                    <a:p>
                      <a:r>
                        <a:rPr lang="en-US" sz="1800"/>
                        <a:t>Description</a:t>
                      </a:r>
                    </a:p>
                  </a:txBody>
                  <a:tcPr marL="6320" marR="6320" marT="3160" marB="3160" anchor="ctr">
                    <a:lnL>
                      <a:noFill/>
                    </a:lnL>
                    <a:lnR>
                      <a:noFill/>
                    </a:lnR>
                    <a:lnT>
                      <a:noFill/>
                    </a:lnT>
                    <a:lnB>
                      <a:noFill/>
                    </a:lnB>
                  </a:tcPr>
                </a:tc>
                <a:tc>
                  <a:txBody>
                    <a:bodyPr/>
                    <a:lstStyle/>
                    <a:p>
                      <a:r>
                        <a:rPr lang="en-US" sz="1800"/>
                        <a:t>Example</a:t>
                      </a:r>
                    </a:p>
                  </a:txBody>
                  <a:tcPr marL="6320" marR="6320" marT="3160" marB="3160" anchor="ctr">
                    <a:lnL>
                      <a:noFill/>
                    </a:lnL>
                    <a:lnR>
                      <a:noFill/>
                    </a:lnR>
                    <a:lnT>
                      <a:noFill/>
                    </a:lnT>
                    <a:lnB>
                      <a:noFill/>
                    </a:lnB>
                  </a:tcPr>
                </a:tc>
                <a:extLst>
                  <a:ext uri="{0D108BD9-81ED-4DB2-BD59-A6C34878D82A}">
                    <a16:rowId xmlns:a16="http://schemas.microsoft.com/office/drawing/2014/main" val="10000"/>
                  </a:ext>
                </a:extLst>
              </a:tr>
              <a:tr h="1319083">
                <a:tc>
                  <a:txBody>
                    <a:bodyPr/>
                    <a:lstStyle/>
                    <a:p>
                      <a:r>
                        <a:rPr lang="en-US" sz="1800" dirty="0"/>
                        <a:t>and</a:t>
                      </a:r>
                    </a:p>
                  </a:txBody>
                  <a:tcPr marL="6320" marR="6320" marT="3160" marB="3160" anchor="ctr">
                    <a:lnL>
                      <a:noFill/>
                    </a:lnL>
                    <a:lnR>
                      <a:noFill/>
                    </a:lnR>
                    <a:lnT>
                      <a:noFill/>
                    </a:lnT>
                    <a:lnB>
                      <a:noFill/>
                    </a:lnB>
                  </a:tcPr>
                </a:tc>
                <a:tc>
                  <a:txBody>
                    <a:bodyPr/>
                    <a:lstStyle/>
                    <a:p>
                      <a:r>
                        <a:rPr lang="en-US" sz="1800"/>
                        <a:t>Called Logical AND operator. If both the operands are true then then condition becomes true.</a:t>
                      </a:r>
                    </a:p>
                  </a:txBody>
                  <a:tcPr marL="6320" marR="6320" marT="3160" marB="3160" anchor="ctr">
                    <a:lnL>
                      <a:noFill/>
                    </a:lnL>
                    <a:lnR>
                      <a:noFill/>
                    </a:lnR>
                    <a:lnT>
                      <a:noFill/>
                    </a:lnT>
                    <a:lnB>
                      <a:noFill/>
                    </a:lnB>
                  </a:tcPr>
                </a:tc>
                <a:tc>
                  <a:txBody>
                    <a:bodyPr/>
                    <a:lstStyle/>
                    <a:p>
                      <a:r>
                        <a:rPr lang="en-US" sz="1800"/>
                        <a:t>(a and b) is true.</a:t>
                      </a:r>
                    </a:p>
                  </a:txBody>
                  <a:tcPr marL="6320" marR="6320" marT="3160" marB="3160" anchor="ctr">
                    <a:lnL>
                      <a:noFill/>
                    </a:lnL>
                    <a:lnR>
                      <a:noFill/>
                    </a:lnR>
                    <a:lnT>
                      <a:noFill/>
                    </a:lnT>
                    <a:lnB>
                      <a:noFill/>
                    </a:lnB>
                  </a:tcPr>
                </a:tc>
                <a:extLst>
                  <a:ext uri="{0D108BD9-81ED-4DB2-BD59-A6C34878D82A}">
                    <a16:rowId xmlns:a16="http://schemas.microsoft.com/office/drawing/2014/main" val="10001"/>
                  </a:ext>
                </a:extLst>
              </a:tr>
              <a:tr h="1430242">
                <a:tc>
                  <a:txBody>
                    <a:bodyPr/>
                    <a:lstStyle/>
                    <a:p>
                      <a:r>
                        <a:rPr lang="en-US" sz="1800"/>
                        <a:t>or</a:t>
                      </a:r>
                    </a:p>
                  </a:txBody>
                  <a:tcPr marL="6320" marR="6320" marT="3160" marB="3160" anchor="ctr">
                    <a:lnL>
                      <a:noFill/>
                    </a:lnL>
                    <a:lnR>
                      <a:noFill/>
                    </a:lnR>
                    <a:lnT>
                      <a:noFill/>
                    </a:lnT>
                    <a:lnB>
                      <a:noFill/>
                    </a:lnB>
                  </a:tcPr>
                </a:tc>
                <a:tc>
                  <a:txBody>
                    <a:bodyPr/>
                    <a:lstStyle/>
                    <a:p>
                      <a:r>
                        <a:rPr lang="en-US" sz="1800"/>
                        <a:t>Called Logical OR Operator. If any of the two operands are non zero then then condition becomes true.</a:t>
                      </a:r>
                    </a:p>
                  </a:txBody>
                  <a:tcPr marL="6320" marR="6320" marT="3160" marB="3160" anchor="ctr">
                    <a:lnL>
                      <a:noFill/>
                    </a:lnL>
                    <a:lnR>
                      <a:noFill/>
                    </a:lnR>
                    <a:lnT>
                      <a:noFill/>
                    </a:lnT>
                    <a:lnB>
                      <a:noFill/>
                    </a:lnB>
                  </a:tcPr>
                </a:tc>
                <a:tc>
                  <a:txBody>
                    <a:bodyPr/>
                    <a:lstStyle/>
                    <a:p>
                      <a:r>
                        <a:rPr lang="en-US" sz="1800"/>
                        <a:t>(a or b) is true.</a:t>
                      </a:r>
                    </a:p>
                  </a:txBody>
                  <a:tcPr marL="6320" marR="6320" marT="3160" marB="3160" anchor="ctr">
                    <a:lnL>
                      <a:noFill/>
                    </a:lnL>
                    <a:lnR>
                      <a:noFill/>
                    </a:lnR>
                    <a:lnT>
                      <a:noFill/>
                    </a:lnT>
                    <a:lnB>
                      <a:noFill/>
                    </a:lnB>
                  </a:tcPr>
                </a:tc>
                <a:extLst>
                  <a:ext uri="{0D108BD9-81ED-4DB2-BD59-A6C34878D82A}">
                    <a16:rowId xmlns:a16="http://schemas.microsoft.com/office/drawing/2014/main" val="10002"/>
                  </a:ext>
                </a:extLst>
              </a:tr>
              <a:tr h="1852644">
                <a:tc>
                  <a:txBody>
                    <a:bodyPr/>
                    <a:lstStyle/>
                    <a:p>
                      <a:r>
                        <a:rPr lang="en-US" sz="1800" dirty="0"/>
                        <a:t>not</a:t>
                      </a:r>
                    </a:p>
                  </a:txBody>
                  <a:tcPr marL="6320" marR="6320" marT="3160" marB="3160" anchor="ctr">
                    <a:lnL>
                      <a:noFill/>
                    </a:lnL>
                    <a:lnR>
                      <a:noFill/>
                    </a:lnR>
                    <a:lnT>
                      <a:noFill/>
                    </a:lnT>
                    <a:lnB>
                      <a:noFill/>
                    </a:lnB>
                  </a:tcPr>
                </a:tc>
                <a:tc>
                  <a:txBody>
                    <a:bodyPr/>
                    <a:lstStyle/>
                    <a:p>
                      <a:r>
                        <a:rPr lang="en-US" sz="1800"/>
                        <a:t>Called Logical NOT Operator. Use to reverses the logical state of its operand. If a condition is true then Logical NOT operator will make false.</a:t>
                      </a:r>
                    </a:p>
                  </a:txBody>
                  <a:tcPr marL="6320" marR="6320" marT="3160" marB="3160" anchor="ctr">
                    <a:lnL>
                      <a:noFill/>
                    </a:lnL>
                    <a:lnR>
                      <a:noFill/>
                    </a:lnR>
                    <a:lnT>
                      <a:noFill/>
                    </a:lnT>
                    <a:lnB>
                      <a:noFill/>
                    </a:lnB>
                  </a:tcPr>
                </a:tc>
                <a:tc>
                  <a:txBody>
                    <a:bodyPr/>
                    <a:lstStyle/>
                    <a:p>
                      <a:r>
                        <a:rPr lang="en-US" sz="1800" dirty="0"/>
                        <a:t>not(a and b) is false. </a:t>
                      </a:r>
                    </a:p>
                  </a:txBody>
                  <a:tcPr marL="6320" marR="6320" marT="3160" marB="3160" anchor="ctr">
                    <a:lnL>
                      <a:noFill/>
                    </a:lnL>
                    <a:lnR>
                      <a:noFill/>
                    </a:lnR>
                    <a:lnT>
                      <a:noFill/>
                    </a:lnT>
                    <a:lnB>
                      <a:noFill/>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AA2C1295-FF96-3665-538F-DD7891CAAA81}"/>
              </a:ext>
            </a:extLst>
          </p:cNvPr>
          <p:cNvSpPr>
            <a:spLocks noGrp="1" noChangeArrowheads="1"/>
          </p:cNvSpPr>
          <p:nvPr>
            <p:ph type="title"/>
          </p:nvPr>
        </p:nvSpPr>
        <p:spPr/>
        <p:txBody>
          <a:bodyPr/>
          <a:lstStyle/>
          <a:p>
            <a:r>
              <a:rPr lang="en-US" altLang="en-US" b="1">
                <a:ea typeface="ＭＳ Ｐゴシック" panose="020B0600070205080204" pitchFamily="34" charset="-128"/>
              </a:rPr>
              <a:t>Python Membership Operators</a:t>
            </a:r>
            <a:endParaRPr lang="en-US" altLang="en-US">
              <a:ea typeface="ＭＳ Ｐゴシック" panose="020B0600070205080204" pitchFamily="34" charset="-128"/>
            </a:endParaRPr>
          </a:p>
        </p:txBody>
      </p:sp>
      <p:sp>
        <p:nvSpPr>
          <p:cNvPr id="84996" name="Slide Number Placeholder 4">
            <a:extLst>
              <a:ext uri="{FF2B5EF4-FFF2-40B4-BE49-F238E27FC236}">
                <a16:creationId xmlns:a16="http://schemas.microsoft.com/office/drawing/2014/main" id="{FD85B7DA-BAB1-B60A-680A-FB6336EBFE60}"/>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68673E9-5D66-4D33-A0C2-BCA18FA52299}" type="slidenum">
              <a:rPr lang="en-US" altLang="en-US" sz="1400"/>
              <a:pPr>
                <a:spcBef>
                  <a:spcPct val="0"/>
                </a:spcBef>
                <a:buFontTx/>
                <a:buNone/>
              </a:pPr>
              <a:t>62</a:t>
            </a:fld>
            <a:endParaRPr lang="en-US" altLang="en-US" sz="1400"/>
          </a:p>
        </p:txBody>
      </p:sp>
      <p:graphicFrame>
        <p:nvGraphicFramePr>
          <p:cNvPr id="6" name="Table 5">
            <a:extLst>
              <a:ext uri="{FF2B5EF4-FFF2-40B4-BE49-F238E27FC236}">
                <a16:creationId xmlns:a16="http://schemas.microsoft.com/office/drawing/2014/main" id="{99BF7B57-5EC0-23F4-725A-9A16055A4EE3}"/>
              </a:ext>
            </a:extLst>
          </p:cNvPr>
          <p:cNvGraphicFramePr>
            <a:graphicFrameLocks noGrp="1"/>
          </p:cNvGraphicFramePr>
          <p:nvPr>
            <p:extLst>
              <p:ext uri="{D42A27DB-BD31-4B8C-83A1-F6EECF244321}">
                <p14:modId xmlns:p14="http://schemas.microsoft.com/office/powerpoint/2010/main" val="1544412709"/>
              </p:ext>
            </p:extLst>
          </p:nvPr>
        </p:nvGraphicFramePr>
        <p:xfrm>
          <a:off x="516464" y="1397000"/>
          <a:ext cx="8205261" cy="4398963"/>
        </p:xfrm>
        <a:graphic>
          <a:graphicData uri="http://schemas.openxmlformats.org/drawingml/2006/table">
            <a:tbl>
              <a:tblPr/>
              <a:tblGrid>
                <a:gridCol w="1299842">
                  <a:extLst>
                    <a:ext uri="{9D8B030D-6E8A-4147-A177-3AD203B41FA5}">
                      <a16:colId xmlns:a16="http://schemas.microsoft.com/office/drawing/2014/main" val="20000"/>
                    </a:ext>
                  </a:extLst>
                </a:gridCol>
                <a:gridCol w="4102632">
                  <a:extLst>
                    <a:ext uri="{9D8B030D-6E8A-4147-A177-3AD203B41FA5}">
                      <a16:colId xmlns:a16="http://schemas.microsoft.com/office/drawing/2014/main" val="20001"/>
                    </a:ext>
                  </a:extLst>
                </a:gridCol>
                <a:gridCol w="2802787">
                  <a:extLst>
                    <a:ext uri="{9D8B030D-6E8A-4147-A177-3AD203B41FA5}">
                      <a16:colId xmlns:a16="http://schemas.microsoft.com/office/drawing/2014/main" val="20002"/>
                    </a:ext>
                  </a:extLst>
                </a:gridCol>
              </a:tblGrid>
              <a:tr h="306847">
                <a:tc>
                  <a:txBody>
                    <a:bodyPr/>
                    <a:lstStyle/>
                    <a:p>
                      <a:r>
                        <a:rPr lang="en-US" sz="1800"/>
                        <a:t>Operator</a:t>
                      </a:r>
                    </a:p>
                  </a:txBody>
                  <a:tcPr marL="11480" marR="11480" marT="5740" marB="5740" anchor="ctr">
                    <a:lnL>
                      <a:noFill/>
                    </a:lnL>
                    <a:lnR>
                      <a:noFill/>
                    </a:lnR>
                    <a:lnT>
                      <a:noFill/>
                    </a:lnT>
                    <a:lnB>
                      <a:noFill/>
                    </a:lnB>
                  </a:tcPr>
                </a:tc>
                <a:tc>
                  <a:txBody>
                    <a:bodyPr/>
                    <a:lstStyle/>
                    <a:p>
                      <a:r>
                        <a:rPr lang="en-US" sz="1800"/>
                        <a:t>Description</a:t>
                      </a:r>
                    </a:p>
                  </a:txBody>
                  <a:tcPr marL="11480" marR="11480" marT="5740" marB="5740" anchor="ctr">
                    <a:lnL>
                      <a:noFill/>
                    </a:lnL>
                    <a:lnR>
                      <a:noFill/>
                    </a:lnR>
                    <a:lnT>
                      <a:noFill/>
                    </a:lnT>
                    <a:lnB>
                      <a:noFill/>
                    </a:lnB>
                  </a:tcPr>
                </a:tc>
                <a:tc>
                  <a:txBody>
                    <a:bodyPr/>
                    <a:lstStyle/>
                    <a:p>
                      <a:r>
                        <a:rPr lang="en-US" sz="1800"/>
                        <a:t>Example</a:t>
                      </a:r>
                    </a:p>
                  </a:txBody>
                  <a:tcPr marL="11480" marR="11480" marT="5740" marB="5740" anchor="ctr">
                    <a:lnL>
                      <a:noFill/>
                    </a:lnL>
                    <a:lnR>
                      <a:noFill/>
                    </a:lnR>
                    <a:lnT>
                      <a:noFill/>
                    </a:lnT>
                    <a:lnB>
                      <a:noFill/>
                    </a:lnB>
                  </a:tcPr>
                </a:tc>
                <a:extLst>
                  <a:ext uri="{0D108BD9-81ED-4DB2-BD59-A6C34878D82A}">
                    <a16:rowId xmlns:a16="http://schemas.microsoft.com/office/drawing/2014/main" val="10000"/>
                  </a:ext>
                </a:extLst>
              </a:tr>
              <a:tr h="1935127">
                <a:tc>
                  <a:txBody>
                    <a:bodyPr/>
                    <a:lstStyle/>
                    <a:p>
                      <a:r>
                        <a:rPr lang="en-US" sz="1800" dirty="0"/>
                        <a:t>in</a:t>
                      </a:r>
                    </a:p>
                  </a:txBody>
                  <a:tcPr marL="11480" marR="11480" marT="5740" marB="5740" anchor="ctr">
                    <a:lnL>
                      <a:noFill/>
                    </a:lnL>
                    <a:lnR>
                      <a:noFill/>
                    </a:lnR>
                    <a:lnT>
                      <a:noFill/>
                    </a:lnT>
                    <a:lnB>
                      <a:noFill/>
                    </a:lnB>
                  </a:tcPr>
                </a:tc>
                <a:tc>
                  <a:txBody>
                    <a:bodyPr/>
                    <a:lstStyle/>
                    <a:p>
                      <a:r>
                        <a:rPr lang="en-US" sz="1800" dirty="0"/>
                        <a:t>Evaluates to true if it finds a variable in the specified sequence and false otherwise.</a:t>
                      </a:r>
                    </a:p>
                  </a:txBody>
                  <a:tcPr marL="11480" marR="11480" marT="5740" marB="5740" anchor="ctr">
                    <a:lnL>
                      <a:noFill/>
                    </a:lnL>
                    <a:lnR>
                      <a:noFill/>
                    </a:lnR>
                    <a:lnT>
                      <a:noFill/>
                    </a:lnT>
                    <a:lnB>
                      <a:noFill/>
                    </a:lnB>
                  </a:tcPr>
                </a:tc>
                <a:tc>
                  <a:txBody>
                    <a:bodyPr/>
                    <a:lstStyle/>
                    <a:p>
                      <a:r>
                        <a:rPr lang="en-US" sz="1800"/>
                        <a:t>x in y, here </a:t>
                      </a:r>
                      <a:r>
                        <a:rPr lang="en-US" sz="1800" b="1"/>
                        <a:t>in</a:t>
                      </a:r>
                      <a:r>
                        <a:rPr lang="en-US" sz="1800"/>
                        <a:t> results in a 1 if x is a member of sequence y.</a:t>
                      </a:r>
                    </a:p>
                  </a:txBody>
                  <a:tcPr marL="11480" marR="11480" marT="5740" marB="5740" anchor="ctr">
                    <a:lnL>
                      <a:noFill/>
                    </a:lnL>
                    <a:lnR>
                      <a:noFill/>
                    </a:lnR>
                    <a:lnT>
                      <a:noFill/>
                    </a:lnT>
                    <a:lnB>
                      <a:noFill/>
                    </a:lnB>
                  </a:tcPr>
                </a:tc>
                <a:extLst>
                  <a:ext uri="{0D108BD9-81ED-4DB2-BD59-A6C34878D82A}">
                    <a16:rowId xmlns:a16="http://schemas.microsoft.com/office/drawing/2014/main" val="10001"/>
                  </a:ext>
                </a:extLst>
              </a:tr>
              <a:tr h="2156989">
                <a:tc>
                  <a:txBody>
                    <a:bodyPr/>
                    <a:lstStyle/>
                    <a:p>
                      <a:r>
                        <a:rPr lang="en-US" sz="1800"/>
                        <a:t>not in</a:t>
                      </a:r>
                    </a:p>
                  </a:txBody>
                  <a:tcPr marL="11480" marR="11480" marT="5740" marB="5740" anchor="ctr">
                    <a:lnL>
                      <a:noFill/>
                    </a:lnL>
                    <a:lnR>
                      <a:noFill/>
                    </a:lnR>
                    <a:lnT>
                      <a:noFill/>
                    </a:lnT>
                    <a:lnB>
                      <a:noFill/>
                    </a:lnB>
                  </a:tcPr>
                </a:tc>
                <a:tc>
                  <a:txBody>
                    <a:bodyPr/>
                    <a:lstStyle/>
                    <a:p>
                      <a:r>
                        <a:rPr lang="en-US" sz="1800"/>
                        <a:t>Evaluates to true if it does not finds a variable in the specified sequence and false otherwise.</a:t>
                      </a:r>
                    </a:p>
                  </a:txBody>
                  <a:tcPr marL="11480" marR="11480" marT="5740" marB="5740" anchor="ctr">
                    <a:lnL>
                      <a:noFill/>
                    </a:lnL>
                    <a:lnR>
                      <a:noFill/>
                    </a:lnR>
                    <a:lnT>
                      <a:noFill/>
                    </a:lnT>
                    <a:lnB>
                      <a:noFill/>
                    </a:lnB>
                  </a:tcPr>
                </a:tc>
                <a:tc>
                  <a:txBody>
                    <a:bodyPr/>
                    <a:lstStyle/>
                    <a:p>
                      <a:r>
                        <a:rPr lang="en-US" sz="1800" dirty="0"/>
                        <a:t>x not in y, here </a:t>
                      </a:r>
                      <a:r>
                        <a:rPr lang="en-US" sz="1800" b="1" dirty="0"/>
                        <a:t>not in</a:t>
                      </a:r>
                      <a:r>
                        <a:rPr lang="en-US" sz="1800" dirty="0"/>
                        <a:t> results in a 1 if x is a member of sequence y.</a:t>
                      </a:r>
                    </a:p>
                  </a:txBody>
                  <a:tcPr marL="11480" marR="11480" marT="5740" marB="5740" anchor="ctr">
                    <a:lnL>
                      <a:noFill/>
                    </a:lnL>
                    <a:lnR>
                      <a:noFill/>
                    </a:lnR>
                    <a:lnT>
                      <a:noFill/>
                    </a:lnT>
                    <a:lnB>
                      <a:noFill/>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C7F79642-D2E0-7955-C086-F8B8B3920E22}"/>
              </a:ext>
            </a:extLst>
          </p:cNvPr>
          <p:cNvSpPr>
            <a:spLocks noGrp="1" noChangeArrowheads="1"/>
          </p:cNvSpPr>
          <p:nvPr>
            <p:ph type="title"/>
          </p:nvPr>
        </p:nvSpPr>
        <p:spPr/>
        <p:txBody>
          <a:bodyPr/>
          <a:lstStyle/>
          <a:p>
            <a:r>
              <a:rPr lang="en-US" altLang="en-US" b="1">
                <a:ea typeface="ＭＳ Ｐゴシック" panose="020B0600070205080204" pitchFamily="34" charset="-128"/>
              </a:rPr>
              <a:t>Python Identity Operators</a:t>
            </a:r>
            <a:endParaRPr lang="en-US" altLang="en-US">
              <a:ea typeface="ＭＳ Ｐゴシック" panose="020B0600070205080204" pitchFamily="34" charset="-128"/>
            </a:endParaRPr>
          </a:p>
        </p:txBody>
      </p:sp>
      <p:sp>
        <p:nvSpPr>
          <p:cNvPr id="86020" name="Slide Number Placeholder 4">
            <a:extLst>
              <a:ext uri="{FF2B5EF4-FFF2-40B4-BE49-F238E27FC236}">
                <a16:creationId xmlns:a16="http://schemas.microsoft.com/office/drawing/2014/main" id="{AA9518C3-0B25-A77F-53B8-D59F2A743775}"/>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70F43EF-ADB5-48FA-B4A7-99556570F5D5}" type="slidenum">
              <a:rPr lang="en-US" altLang="en-US" sz="1400"/>
              <a:pPr>
                <a:spcBef>
                  <a:spcPct val="0"/>
                </a:spcBef>
                <a:buFontTx/>
                <a:buNone/>
              </a:pPr>
              <a:t>63</a:t>
            </a:fld>
            <a:endParaRPr lang="en-US" altLang="en-US" sz="1400"/>
          </a:p>
        </p:txBody>
      </p:sp>
      <p:graphicFrame>
        <p:nvGraphicFramePr>
          <p:cNvPr id="6" name="Table 5">
            <a:extLst>
              <a:ext uri="{FF2B5EF4-FFF2-40B4-BE49-F238E27FC236}">
                <a16:creationId xmlns:a16="http://schemas.microsoft.com/office/drawing/2014/main" id="{D0906D93-374F-D7F4-D473-610126F97285}"/>
              </a:ext>
            </a:extLst>
          </p:cNvPr>
          <p:cNvGraphicFramePr>
            <a:graphicFrameLocks noGrp="1"/>
          </p:cNvGraphicFramePr>
          <p:nvPr>
            <p:extLst>
              <p:ext uri="{D42A27DB-BD31-4B8C-83A1-F6EECF244321}">
                <p14:modId xmlns:p14="http://schemas.microsoft.com/office/powerpoint/2010/main" val="2915273918"/>
              </p:ext>
            </p:extLst>
          </p:nvPr>
        </p:nvGraphicFramePr>
        <p:xfrm>
          <a:off x="461034" y="1603375"/>
          <a:ext cx="8301965" cy="4445000"/>
        </p:xfrm>
        <a:graphic>
          <a:graphicData uri="http://schemas.openxmlformats.org/drawingml/2006/table">
            <a:tbl>
              <a:tblPr/>
              <a:tblGrid>
                <a:gridCol w="1443226">
                  <a:extLst>
                    <a:ext uri="{9D8B030D-6E8A-4147-A177-3AD203B41FA5}">
                      <a16:colId xmlns:a16="http://schemas.microsoft.com/office/drawing/2014/main" val="20000"/>
                    </a:ext>
                  </a:extLst>
                </a:gridCol>
                <a:gridCol w="3697397">
                  <a:extLst>
                    <a:ext uri="{9D8B030D-6E8A-4147-A177-3AD203B41FA5}">
                      <a16:colId xmlns:a16="http://schemas.microsoft.com/office/drawing/2014/main" val="20001"/>
                    </a:ext>
                  </a:extLst>
                </a:gridCol>
                <a:gridCol w="3161342">
                  <a:extLst>
                    <a:ext uri="{9D8B030D-6E8A-4147-A177-3AD203B41FA5}">
                      <a16:colId xmlns:a16="http://schemas.microsoft.com/office/drawing/2014/main" val="20002"/>
                    </a:ext>
                  </a:extLst>
                </a:gridCol>
              </a:tblGrid>
              <a:tr h="306822">
                <a:tc>
                  <a:txBody>
                    <a:bodyPr/>
                    <a:lstStyle/>
                    <a:p>
                      <a:r>
                        <a:rPr lang="en-US" sz="1800"/>
                        <a:t>Operator</a:t>
                      </a:r>
                    </a:p>
                  </a:txBody>
                  <a:tcPr marL="10262" marR="10262" marT="5131" marB="5131" anchor="ctr">
                    <a:lnL>
                      <a:noFill/>
                    </a:lnL>
                    <a:lnR>
                      <a:noFill/>
                    </a:lnR>
                    <a:lnT>
                      <a:noFill/>
                    </a:lnT>
                    <a:lnB>
                      <a:noFill/>
                    </a:lnB>
                  </a:tcPr>
                </a:tc>
                <a:tc>
                  <a:txBody>
                    <a:bodyPr/>
                    <a:lstStyle/>
                    <a:p>
                      <a:r>
                        <a:rPr lang="en-US" sz="1800"/>
                        <a:t>Description</a:t>
                      </a:r>
                    </a:p>
                  </a:txBody>
                  <a:tcPr marL="10262" marR="10262" marT="5131" marB="5131" anchor="ctr">
                    <a:lnL>
                      <a:noFill/>
                    </a:lnL>
                    <a:lnR>
                      <a:noFill/>
                    </a:lnR>
                    <a:lnT>
                      <a:noFill/>
                    </a:lnT>
                    <a:lnB>
                      <a:noFill/>
                    </a:lnB>
                  </a:tcPr>
                </a:tc>
                <a:tc>
                  <a:txBody>
                    <a:bodyPr/>
                    <a:lstStyle/>
                    <a:p>
                      <a:r>
                        <a:rPr lang="en-US" sz="1800"/>
                        <a:t>Example</a:t>
                      </a:r>
                    </a:p>
                  </a:txBody>
                  <a:tcPr marL="10262" marR="10262" marT="5131" marB="5131" anchor="ctr">
                    <a:lnL>
                      <a:noFill/>
                    </a:lnL>
                    <a:lnR>
                      <a:noFill/>
                    </a:lnR>
                    <a:lnT>
                      <a:noFill/>
                    </a:lnT>
                    <a:lnB>
                      <a:noFill/>
                    </a:lnB>
                  </a:tcPr>
                </a:tc>
                <a:extLst>
                  <a:ext uri="{0D108BD9-81ED-4DB2-BD59-A6C34878D82A}">
                    <a16:rowId xmlns:a16="http://schemas.microsoft.com/office/drawing/2014/main" val="10000"/>
                  </a:ext>
                </a:extLst>
              </a:tr>
              <a:tr h="2069089">
                <a:tc>
                  <a:txBody>
                    <a:bodyPr/>
                    <a:lstStyle/>
                    <a:p>
                      <a:r>
                        <a:rPr lang="en-US" sz="1800"/>
                        <a:t>is</a:t>
                      </a:r>
                    </a:p>
                  </a:txBody>
                  <a:tcPr marL="10262" marR="10262" marT="5131" marB="5131" anchor="ctr">
                    <a:lnL>
                      <a:noFill/>
                    </a:lnL>
                    <a:lnR>
                      <a:noFill/>
                    </a:lnR>
                    <a:lnT>
                      <a:noFill/>
                    </a:lnT>
                    <a:lnB>
                      <a:noFill/>
                    </a:lnB>
                  </a:tcPr>
                </a:tc>
                <a:tc>
                  <a:txBody>
                    <a:bodyPr/>
                    <a:lstStyle/>
                    <a:p>
                      <a:r>
                        <a:rPr lang="en-US" sz="1800"/>
                        <a:t>Evaluates to true if the variables on either side of the operator point to the same object and false otherwise.</a:t>
                      </a:r>
                    </a:p>
                  </a:txBody>
                  <a:tcPr marL="10262" marR="10262" marT="5131" marB="5131" anchor="ctr">
                    <a:lnL>
                      <a:noFill/>
                    </a:lnL>
                    <a:lnR>
                      <a:noFill/>
                    </a:lnR>
                    <a:lnT>
                      <a:noFill/>
                    </a:lnT>
                    <a:lnB>
                      <a:noFill/>
                    </a:lnB>
                  </a:tcPr>
                </a:tc>
                <a:tc>
                  <a:txBody>
                    <a:bodyPr/>
                    <a:lstStyle/>
                    <a:p>
                      <a:r>
                        <a:rPr lang="en-US" sz="1800"/>
                        <a:t>x is y, here </a:t>
                      </a:r>
                      <a:r>
                        <a:rPr lang="en-US" sz="1800" b="1"/>
                        <a:t>is</a:t>
                      </a:r>
                      <a:r>
                        <a:rPr lang="en-US" sz="1800"/>
                        <a:t> results in 1 if id(x) equals id(y).</a:t>
                      </a:r>
                    </a:p>
                  </a:txBody>
                  <a:tcPr marL="10262" marR="10262" marT="5131" marB="5131" anchor="ctr">
                    <a:lnL>
                      <a:noFill/>
                    </a:lnL>
                    <a:lnR>
                      <a:noFill/>
                    </a:lnR>
                    <a:lnT>
                      <a:noFill/>
                    </a:lnT>
                    <a:lnB>
                      <a:noFill/>
                    </a:lnB>
                  </a:tcPr>
                </a:tc>
                <a:extLst>
                  <a:ext uri="{0D108BD9-81ED-4DB2-BD59-A6C34878D82A}">
                    <a16:rowId xmlns:a16="http://schemas.microsoft.com/office/drawing/2014/main" val="10001"/>
                  </a:ext>
                </a:extLst>
              </a:tr>
              <a:tr h="2069089">
                <a:tc>
                  <a:txBody>
                    <a:bodyPr/>
                    <a:lstStyle/>
                    <a:p>
                      <a:r>
                        <a:rPr lang="en-US" sz="1800"/>
                        <a:t>is not</a:t>
                      </a:r>
                    </a:p>
                  </a:txBody>
                  <a:tcPr marL="10262" marR="10262" marT="5131" marB="5131" anchor="ctr">
                    <a:lnL>
                      <a:noFill/>
                    </a:lnL>
                    <a:lnR>
                      <a:noFill/>
                    </a:lnR>
                    <a:lnT>
                      <a:noFill/>
                    </a:lnT>
                    <a:lnB>
                      <a:noFill/>
                    </a:lnB>
                  </a:tcPr>
                </a:tc>
                <a:tc>
                  <a:txBody>
                    <a:bodyPr/>
                    <a:lstStyle/>
                    <a:p>
                      <a:r>
                        <a:rPr lang="en-US" sz="1800"/>
                        <a:t>Evaluates to false if the variables on either side of the operator point to the same object and true otherwise.</a:t>
                      </a:r>
                    </a:p>
                  </a:txBody>
                  <a:tcPr marL="10262" marR="10262" marT="5131" marB="5131" anchor="ctr">
                    <a:lnL>
                      <a:noFill/>
                    </a:lnL>
                    <a:lnR>
                      <a:noFill/>
                    </a:lnR>
                    <a:lnT>
                      <a:noFill/>
                    </a:lnT>
                    <a:lnB>
                      <a:noFill/>
                    </a:lnB>
                  </a:tcPr>
                </a:tc>
                <a:tc>
                  <a:txBody>
                    <a:bodyPr/>
                    <a:lstStyle/>
                    <a:p>
                      <a:r>
                        <a:rPr lang="en-US" sz="1800" dirty="0"/>
                        <a:t>x is not y, here </a:t>
                      </a:r>
                      <a:r>
                        <a:rPr lang="en-US" sz="1800" b="1" dirty="0"/>
                        <a:t>is not</a:t>
                      </a:r>
                      <a:r>
                        <a:rPr lang="en-US" sz="1800" dirty="0"/>
                        <a:t> results in 1 if id(x) is not equal to id(y).</a:t>
                      </a:r>
                    </a:p>
                  </a:txBody>
                  <a:tcPr marL="10262" marR="10262" marT="5131" marB="5131" anchor="ctr">
                    <a:lnL>
                      <a:noFill/>
                    </a:lnL>
                    <a:lnR>
                      <a:noFill/>
                    </a:lnR>
                    <a:lnT>
                      <a:noFill/>
                    </a:lnT>
                    <a:lnB>
                      <a:noFill/>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a:extLst>
              <a:ext uri="{FF2B5EF4-FFF2-40B4-BE49-F238E27FC236}">
                <a16:creationId xmlns:a16="http://schemas.microsoft.com/office/drawing/2014/main" id="{2C70AC6C-44E7-B15E-C646-238ADBECD55F}"/>
              </a:ext>
            </a:extLst>
          </p:cNvPr>
          <p:cNvSpPr>
            <a:spLocks noGrp="1" noChangeArrowheads="1"/>
          </p:cNvSpPr>
          <p:nvPr>
            <p:ph type="title"/>
          </p:nvPr>
        </p:nvSpPr>
        <p:spPr/>
        <p:txBody>
          <a:bodyPr/>
          <a:lstStyle/>
          <a:p>
            <a:r>
              <a:rPr lang="en-US" altLang="en-US" b="1">
                <a:ea typeface="ＭＳ Ｐゴシック" panose="020B0600070205080204" pitchFamily="34" charset="-128"/>
              </a:rPr>
              <a:t>Python Operators Precedence</a:t>
            </a:r>
            <a:endParaRPr lang="en-US" altLang="en-US">
              <a:ea typeface="ＭＳ Ｐゴシック" panose="020B0600070205080204" pitchFamily="34" charset="-128"/>
            </a:endParaRPr>
          </a:p>
        </p:txBody>
      </p:sp>
      <p:sp>
        <p:nvSpPr>
          <p:cNvPr id="87043" name="Footer Placeholder 3">
            <a:extLst>
              <a:ext uri="{FF2B5EF4-FFF2-40B4-BE49-F238E27FC236}">
                <a16:creationId xmlns:a16="http://schemas.microsoft.com/office/drawing/2014/main" id="{B83BCF5C-8109-A75C-0D1B-DBB21907DF39}"/>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87044" name="Slide Number Placeholder 4">
            <a:extLst>
              <a:ext uri="{FF2B5EF4-FFF2-40B4-BE49-F238E27FC236}">
                <a16:creationId xmlns:a16="http://schemas.microsoft.com/office/drawing/2014/main" id="{C2CB71AD-77CA-5A09-E7C6-1A0ED35E6058}"/>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86E5E03-DFAA-4AD1-80E0-911763C70312}" type="slidenum">
              <a:rPr lang="en-US" altLang="en-US" sz="1400"/>
              <a:pPr>
                <a:spcBef>
                  <a:spcPct val="0"/>
                </a:spcBef>
                <a:buFontTx/>
                <a:buNone/>
              </a:pPr>
              <a:t>64</a:t>
            </a:fld>
            <a:endParaRPr lang="en-US" altLang="en-US" sz="1400"/>
          </a:p>
        </p:txBody>
      </p:sp>
      <p:graphicFrame>
        <p:nvGraphicFramePr>
          <p:cNvPr id="6" name="Table 5">
            <a:extLst>
              <a:ext uri="{FF2B5EF4-FFF2-40B4-BE49-F238E27FC236}">
                <a16:creationId xmlns:a16="http://schemas.microsoft.com/office/drawing/2014/main" id="{C0EF25EF-BAFC-A824-7A56-7744F403F6BE}"/>
              </a:ext>
            </a:extLst>
          </p:cNvPr>
          <p:cNvGraphicFramePr>
            <a:graphicFrameLocks noGrp="1"/>
          </p:cNvGraphicFramePr>
          <p:nvPr/>
        </p:nvGraphicFramePr>
        <p:xfrm>
          <a:off x="534988" y="1490663"/>
          <a:ext cx="7962900" cy="4219574"/>
        </p:xfrm>
        <a:graphic>
          <a:graphicData uri="http://schemas.openxmlformats.org/drawingml/2006/table">
            <a:tbl>
              <a:tblPr/>
              <a:tblGrid>
                <a:gridCol w="1927416">
                  <a:extLst>
                    <a:ext uri="{9D8B030D-6E8A-4147-A177-3AD203B41FA5}">
                      <a16:colId xmlns:a16="http://schemas.microsoft.com/office/drawing/2014/main" val="20000"/>
                    </a:ext>
                  </a:extLst>
                </a:gridCol>
                <a:gridCol w="6035484">
                  <a:extLst>
                    <a:ext uri="{9D8B030D-6E8A-4147-A177-3AD203B41FA5}">
                      <a16:colId xmlns:a16="http://schemas.microsoft.com/office/drawing/2014/main" val="20001"/>
                    </a:ext>
                  </a:extLst>
                </a:gridCol>
              </a:tblGrid>
              <a:tr h="393369">
                <a:tc>
                  <a:txBody>
                    <a:bodyPr/>
                    <a:lstStyle/>
                    <a:p>
                      <a:r>
                        <a:rPr lang="en-US" sz="1800"/>
                        <a:t>Operator</a:t>
                      </a:r>
                    </a:p>
                  </a:txBody>
                  <a:tcPr marL="91447" marR="91447" marT="45712" marB="45712" anchor="ctr">
                    <a:lnL>
                      <a:noFill/>
                    </a:lnL>
                    <a:lnR>
                      <a:noFill/>
                    </a:lnR>
                    <a:lnT>
                      <a:noFill/>
                    </a:lnT>
                    <a:lnB>
                      <a:noFill/>
                    </a:lnB>
                  </a:tcPr>
                </a:tc>
                <a:tc>
                  <a:txBody>
                    <a:bodyPr/>
                    <a:lstStyle/>
                    <a:p>
                      <a:r>
                        <a:rPr lang="en-US" sz="1800"/>
                        <a:t>Description</a:t>
                      </a:r>
                    </a:p>
                  </a:txBody>
                  <a:tcPr marL="91447" marR="91447" marT="45712" marB="45712" anchor="ctr">
                    <a:lnL>
                      <a:noFill/>
                    </a:lnL>
                    <a:lnR>
                      <a:noFill/>
                    </a:lnR>
                    <a:lnT>
                      <a:noFill/>
                    </a:lnT>
                    <a:lnB>
                      <a:noFill/>
                    </a:lnB>
                  </a:tcPr>
                </a:tc>
                <a:extLst>
                  <a:ext uri="{0D108BD9-81ED-4DB2-BD59-A6C34878D82A}">
                    <a16:rowId xmlns:a16="http://schemas.microsoft.com/office/drawing/2014/main" val="10000"/>
                  </a:ext>
                </a:extLst>
              </a:tr>
              <a:tr h="688397">
                <a:tc>
                  <a:txBody>
                    <a:bodyPr/>
                    <a:lstStyle/>
                    <a:p>
                      <a:r>
                        <a:rPr lang="en-US" sz="1800"/>
                        <a:t>**</a:t>
                      </a:r>
                    </a:p>
                  </a:txBody>
                  <a:tcPr marL="91447" marR="91447" marT="45712" marB="45712" anchor="ctr">
                    <a:lnL>
                      <a:noFill/>
                    </a:lnL>
                    <a:lnR>
                      <a:noFill/>
                    </a:lnR>
                    <a:lnT>
                      <a:noFill/>
                    </a:lnT>
                    <a:lnB>
                      <a:noFill/>
                    </a:lnB>
                  </a:tcPr>
                </a:tc>
                <a:tc>
                  <a:txBody>
                    <a:bodyPr/>
                    <a:lstStyle/>
                    <a:p>
                      <a:r>
                        <a:rPr lang="en-US" sz="1800"/>
                        <a:t>Exponentiation (raise to the power)</a:t>
                      </a:r>
                    </a:p>
                  </a:txBody>
                  <a:tcPr marL="91447" marR="91447" marT="45712" marB="45712" anchor="ctr">
                    <a:lnL>
                      <a:noFill/>
                    </a:lnL>
                    <a:lnR>
                      <a:noFill/>
                    </a:lnR>
                    <a:lnT>
                      <a:noFill/>
                    </a:lnT>
                    <a:lnB>
                      <a:noFill/>
                    </a:lnB>
                  </a:tcPr>
                </a:tc>
                <a:extLst>
                  <a:ext uri="{0D108BD9-81ED-4DB2-BD59-A6C34878D82A}">
                    <a16:rowId xmlns:a16="http://schemas.microsoft.com/office/drawing/2014/main" val="10001"/>
                  </a:ext>
                </a:extLst>
              </a:tr>
              <a:tr h="1269304">
                <a:tc>
                  <a:txBody>
                    <a:bodyPr/>
                    <a:lstStyle/>
                    <a:p>
                      <a:r>
                        <a:rPr lang="en-US" sz="1800"/>
                        <a:t>~ + -</a:t>
                      </a:r>
                    </a:p>
                  </a:txBody>
                  <a:tcPr marL="91447" marR="91447" marT="45712" marB="45712" anchor="ctr">
                    <a:lnL>
                      <a:noFill/>
                    </a:lnL>
                    <a:lnR>
                      <a:noFill/>
                    </a:lnR>
                    <a:lnT>
                      <a:noFill/>
                    </a:lnT>
                    <a:lnB>
                      <a:noFill/>
                    </a:lnB>
                  </a:tcPr>
                </a:tc>
                <a:tc>
                  <a:txBody>
                    <a:bodyPr/>
                    <a:lstStyle/>
                    <a:p>
                      <a:r>
                        <a:rPr lang="en-US" sz="1800"/>
                        <a:t>Ccomplement, unary plus and minus (method names for the last two are +@ and -@)</a:t>
                      </a:r>
                    </a:p>
                  </a:txBody>
                  <a:tcPr marL="91447" marR="91447" marT="45712" marB="45712" anchor="ctr">
                    <a:lnL>
                      <a:noFill/>
                    </a:lnL>
                    <a:lnR>
                      <a:noFill/>
                    </a:lnR>
                    <a:lnT>
                      <a:noFill/>
                    </a:lnT>
                    <a:lnB>
                      <a:noFill/>
                    </a:lnB>
                  </a:tcPr>
                </a:tc>
                <a:extLst>
                  <a:ext uri="{0D108BD9-81ED-4DB2-BD59-A6C34878D82A}">
                    <a16:rowId xmlns:a16="http://schemas.microsoft.com/office/drawing/2014/main" val="10002"/>
                  </a:ext>
                </a:extLst>
              </a:tr>
              <a:tr h="688397">
                <a:tc>
                  <a:txBody>
                    <a:bodyPr/>
                    <a:lstStyle/>
                    <a:p>
                      <a:r>
                        <a:rPr lang="en-US" sz="1800"/>
                        <a:t>* / % //</a:t>
                      </a:r>
                    </a:p>
                  </a:txBody>
                  <a:tcPr marL="91447" marR="91447" marT="45712" marB="45712" anchor="ctr">
                    <a:lnL>
                      <a:noFill/>
                    </a:lnL>
                    <a:lnR>
                      <a:noFill/>
                    </a:lnR>
                    <a:lnT>
                      <a:noFill/>
                    </a:lnT>
                    <a:lnB>
                      <a:noFill/>
                    </a:lnB>
                  </a:tcPr>
                </a:tc>
                <a:tc>
                  <a:txBody>
                    <a:bodyPr/>
                    <a:lstStyle/>
                    <a:p>
                      <a:r>
                        <a:rPr lang="en-US" sz="1800"/>
                        <a:t>Multiply, divide, modulo and floor division</a:t>
                      </a:r>
                    </a:p>
                  </a:txBody>
                  <a:tcPr marL="91447" marR="91447" marT="45712" marB="45712" anchor="ctr">
                    <a:lnL>
                      <a:noFill/>
                    </a:lnL>
                    <a:lnR>
                      <a:noFill/>
                    </a:lnR>
                    <a:lnT>
                      <a:noFill/>
                    </a:lnT>
                    <a:lnB>
                      <a:noFill/>
                    </a:lnB>
                  </a:tcPr>
                </a:tc>
                <a:extLst>
                  <a:ext uri="{0D108BD9-81ED-4DB2-BD59-A6C34878D82A}">
                    <a16:rowId xmlns:a16="http://schemas.microsoft.com/office/drawing/2014/main" val="10003"/>
                  </a:ext>
                </a:extLst>
              </a:tr>
              <a:tr h="393369">
                <a:tc>
                  <a:txBody>
                    <a:bodyPr/>
                    <a:lstStyle/>
                    <a:p>
                      <a:r>
                        <a:rPr lang="en-US" sz="1800"/>
                        <a:t>+ -</a:t>
                      </a:r>
                    </a:p>
                  </a:txBody>
                  <a:tcPr marL="91447" marR="91447" marT="45712" marB="45712" anchor="ctr">
                    <a:lnL>
                      <a:noFill/>
                    </a:lnL>
                    <a:lnR>
                      <a:noFill/>
                    </a:lnR>
                    <a:lnT>
                      <a:noFill/>
                    </a:lnT>
                    <a:lnB>
                      <a:noFill/>
                    </a:lnB>
                  </a:tcPr>
                </a:tc>
                <a:tc>
                  <a:txBody>
                    <a:bodyPr/>
                    <a:lstStyle/>
                    <a:p>
                      <a:r>
                        <a:rPr lang="en-US" sz="1800"/>
                        <a:t>Addition and subtraction</a:t>
                      </a:r>
                    </a:p>
                  </a:txBody>
                  <a:tcPr marL="91447" marR="91447" marT="45712" marB="45712" anchor="ctr">
                    <a:lnL>
                      <a:noFill/>
                    </a:lnL>
                    <a:lnR>
                      <a:noFill/>
                    </a:lnR>
                    <a:lnT>
                      <a:noFill/>
                    </a:lnT>
                    <a:lnB>
                      <a:noFill/>
                    </a:lnB>
                  </a:tcPr>
                </a:tc>
                <a:extLst>
                  <a:ext uri="{0D108BD9-81ED-4DB2-BD59-A6C34878D82A}">
                    <a16:rowId xmlns:a16="http://schemas.microsoft.com/office/drawing/2014/main" val="10004"/>
                  </a:ext>
                </a:extLst>
              </a:tr>
              <a:tr h="393369">
                <a:tc>
                  <a:txBody>
                    <a:bodyPr/>
                    <a:lstStyle/>
                    <a:p>
                      <a:r>
                        <a:rPr lang="en-US" sz="1800"/>
                        <a:t>&gt;&gt; &lt;&lt;</a:t>
                      </a:r>
                    </a:p>
                  </a:txBody>
                  <a:tcPr marL="91447" marR="91447" marT="45712" marB="45712" anchor="ctr">
                    <a:lnL>
                      <a:noFill/>
                    </a:lnL>
                    <a:lnR>
                      <a:noFill/>
                    </a:lnR>
                    <a:lnT>
                      <a:noFill/>
                    </a:lnT>
                    <a:lnB>
                      <a:noFill/>
                    </a:lnB>
                  </a:tcPr>
                </a:tc>
                <a:tc>
                  <a:txBody>
                    <a:bodyPr/>
                    <a:lstStyle/>
                    <a:p>
                      <a:r>
                        <a:rPr lang="en-US" sz="1800"/>
                        <a:t>Right and left bitwise shift</a:t>
                      </a:r>
                    </a:p>
                  </a:txBody>
                  <a:tcPr marL="91447" marR="91447" marT="45712" marB="45712" anchor="ctr">
                    <a:lnL>
                      <a:noFill/>
                    </a:lnL>
                    <a:lnR>
                      <a:noFill/>
                    </a:lnR>
                    <a:lnT>
                      <a:noFill/>
                    </a:lnT>
                    <a:lnB>
                      <a:noFill/>
                    </a:lnB>
                  </a:tcPr>
                </a:tc>
                <a:extLst>
                  <a:ext uri="{0D108BD9-81ED-4DB2-BD59-A6C34878D82A}">
                    <a16:rowId xmlns:a16="http://schemas.microsoft.com/office/drawing/2014/main" val="10005"/>
                  </a:ext>
                </a:extLst>
              </a:tr>
              <a:tr h="393369">
                <a:tc>
                  <a:txBody>
                    <a:bodyPr/>
                    <a:lstStyle/>
                    <a:p>
                      <a:r>
                        <a:rPr lang="en-US" sz="1800"/>
                        <a:t>&amp;</a:t>
                      </a:r>
                    </a:p>
                  </a:txBody>
                  <a:tcPr marL="91447" marR="91447" marT="45712" marB="45712" anchor="ctr">
                    <a:lnL>
                      <a:noFill/>
                    </a:lnL>
                    <a:lnR>
                      <a:noFill/>
                    </a:lnR>
                    <a:lnT>
                      <a:noFill/>
                    </a:lnT>
                    <a:lnB>
                      <a:noFill/>
                    </a:lnB>
                  </a:tcPr>
                </a:tc>
                <a:tc>
                  <a:txBody>
                    <a:bodyPr/>
                    <a:lstStyle/>
                    <a:p>
                      <a:r>
                        <a:rPr lang="en-US" sz="1800" dirty="0"/>
                        <a:t>Bitwise 'AND'</a:t>
                      </a:r>
                    </a:p>
                  </a:txBody>
                  <a:tcPr marL="91447" marR="91447" marT="45712" marB="45712"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a:extLst>
              <a:ext uri="{FF2B5EF4-FFF2-40B4-BE49-F238E27FC236}">
                <a16:creationId xmlns:a16="http://schemas.microsoft.com/office/drawing/2014/main" id="{BAE8610F-16E4-12E6-B786-B6A6A67FE0C3}"/>
              </a:ext>
            </a:extLst>
          </p:cNvPr>
          <p:cNvSpPr>
            <a:spLocks noGrp="1" noChangeArrowheads="1"/>
          </p:cNvSpPr>
          <p:nvPr>
            <p:ph type="title"/>
          </p:nvPr>
        </p:nvSpPr>
        <p:spPr/>
        <p:txBody>
          <a:bodyPr/>
          <a:lstStyle/>
          <a:p>
            <a:r>
              <a:rPr lang="en-US" altLang="en-US" b="1">
                <a:ea typeface="ＭＳ Ｐゴシック" panose="020B0600070205080204" pitchFamily="34" charset="-128"/>
              </a:rPr>
              <a:t>Python Operators Precedence</a:t>
            </a:r>
            <a:endParaRPr lang="en-US" altLang="en-US">
              <a:ea typeface="ＭＳ Ｐゴシック" panose="020B0600070205080204" pitchFamily="34" charset="-128"/>
            </a:endParaRPr>
          </a:p>
        </p:txBody>
      </p:sp>
      <p:sp>
        <p:nvSpPr>
          <p:cNvPr id="88068" name="Slide Number Placeholder 4">
            <a:extLst>
              <a:ext uri="{FF2B5EF4-FFF2-40B4-BE49-F238E27FC236}">
                <a16:creationId xmlns:a16="http://schemas.microsoft.com/office/drawing/2014/main" id="{23480C97-6091-5810-29A6-CE0C26B265F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6E02F2FB-8A7B-4550-BB5A-27CF396EC473}" type="slidenum">
              <a:rPr lang="en-US" altLang="en-US" sz="1400"/>
              <a:pPr>
                <a:spcBef>
                  <a:spcPct val="0"/>
                </a:spcBef>
                <a:buFontTx/>
                <a:buNone/>
              </a:pPr>
              <a:t>65</a:t>
            </a:fld>
            <a:endParaRPr lang="en-US" altLang="en-US" sz="1400"/>
          </a:p>
        </p:txBody>
      </p:sp>
      <p:graphicFrame>
        <p:nvGraphicFramePr>
          <p:cNvPr id="6" name="Table 5">
            <a:extLst>
              <a:ext uri="{FF2B5EF4-FFF2-40B4-BE49-F238E27FC236}">
                <a16:creationId xmlns:a16="http://schemas.microsoft.com/office/drawing/2014/main" id="{C4F0B270-6811-724A-76EB-377500FFFADE}"/>
              </a:ext>
            </a:extLst>
          </p:cNvPr>
          <p:cNvGraphicFramePr>
            <a:graphicFrameLocks noGrp="1"/>
          </p:cNvGraphicFramePr>
          <p:nvPr>
            <p:extLst>
              <p:ext uri="{D42A27DB-BD31-4B8C-83A1-F6EECF244321}">
                <p14:modId xmlns:p14="http://schemas.microsoft.com/office/powerpoint/2010/main" val="413961400"/>
              </p:ext>
            </p:extLst>
          </p:nvPr>
        </p:nvGraphicFramePr>
        <p:xfrm>
          <a:off x="533400" y="1524000"/>
          <a:ext cx="8370888" cy="4219574"/>
        </p:xfrm>
        <a:graphic>
          <a:graphicData uri="http://schemas.openxmlformats.org/drawingml/2006/table">
            <a:tbl>
              <a:tblPr/>
              <a:tblGrid>
                <a:gridCol w="2730539">
                  <a:extLst>
                    <a:ext uri="{9D8B030D-6E8A-4147-A177-3AD203B41FA5}">
                      <a16:colId xmlns:a16="http://schemas.microsoft.com/office/drawing/2014/main" val="20000"/>
                    </a:ext>
                  </a:extLst>
                </a:gridCol>
                <a:gridCol w="5640349">
                  <a:extLst>
                    <a:ext uri="{9D8B030D-6E8A-4147-A177-3AD203B41FA5}">
                      <a16:colId xmlns:a16="http://schemas.microsoft.com/office/drawing/2014/main" val="20001"/>
                    </a:ext>
                  </a:extLst>
                </a:gridCol>
              </a:tblGrid>
              <a:tr h="952808">
                <a:tc>
                  <a:txBody>
                    <a:bodyPr/>
                    <a:lstStyle/>
                    <a:p>
                      <a:r>
                        <a:rPr lang="en-US" sz="1800"/>
                        <a:t>^ |</a:t>
                      </a:r>
                    </a:p>
                  </a:txBody>
                  <a:tcPr marL="91441" marR="91441" marT="45712" marB="45712" anchor="ctr">
                    <a:lnL>
                      <a:noFill/>
                    </a:lnL>
                    <a:lnR>
                      <a:noFill/>
                    </a:lnR>
                    <a:lnT>
                      <a:noFill/>
                    </a:lnT>
                    <a:lnB>
                      <a:noFill/>
                    </a:lnB>
                  </a:tcPr>
                </a:tc>
                <a:tc>
                  <a:txBody>
                    <a:bodyPr/>
                    <a:lstStyle/>
                    <a:p>
                      <a:r>
                        <a:rPr lang="en-US" sz="1800"/>
                        <a:t>Bitwise exclusive `OR' and regular `OR'</a:t>
                      </a:r>
                    </a:p>
                  </a:txBody>
                  <a:tcPr marL="91441" marR="91441" marT="45712" marB="45712" anchor="ctr">
                    <a:lnL>
                      <a:noFill/>
                    </a:lnL>
                    <a:lnR>
                      <a:noFill/>
                    </a:lnR>
                    <a:lnT>
                      <a:noFill/>
                    </a:lnT>
                    <a:lnB>
                      <a:noFill/>
                    </a:lnB>
                  </a:tcPr>
                </a:tc>
                <a:extLst>
                  <a:ext uri="{0D108BD9-81ED-4DB2-BD59-A6C34878D82A}">
                    <a16:rowId xmlns:a16="http://schemas.microsoft.com/office/drawing/2014/main" val="10000"/>
                  </a:ext>
                </a:extLst>
              </a:tr>
              <a:tr h="544461">
                <a:tc>
                  <a:txBody>
                    <a:bodyPr/>
                    <a:lstStyle/>
                    <a:p>
                      <a:r>
                        <a:rPr lang="en-US" sz="1800" dirty="0"/>
                        <a:t>&lt;= &lt; &gt; &gt;=</a:t>
                      </a:r>
                    </a:p>
                  </a:txBody>
                  <a:tcPr marL="91441" marR="91441" marT="45712" marB="45712" anchor="ctr">
                    <a:lnL>
                      <a:noFill/>
                    </a:lnL>
                    <a:lnR>
                      <a:noFill/>
                    </a:lnR>
                    <a:lnT>
                      <a:noFill/>
                    </a:lnT>
                    <a:lnB>
                      <a:noFill/>
                    </a:lnB>
                  </a:tcPr>
                </a:tc>
                <a:tc>
                  <a:txBody>
                    <a:bodyPr/>
                    <a:lstStyle/>
                    <a:p>
                      <a:r>
                        <a:rPr lang="en-US" sz="1800"/>
                        <a:t>Comparison operators</a:t>
                      </a:r>
                    </a:p>
                  </a:txBody>
                  <a:tcPr marL="91441" marR="91441" marT="45712" marB="45712" anchor="ctr">
                    <a:lnL>
                      <a:noFill/>
                    </a:lnL>
                    <a:lnR>
                      <a:noFill/>
                    </a:lnR>
                    <a:lnT>
                      <a:noFill/>
                    </a:lnT>
                    <a:lnB>
                      <a:noFill/>
                    </a:lnB>
                  </a:tcPr>
                </a:tc>
                <a:extLst>
                  <a:ext uri="{0D108BD9-81ED-4DB2-BD59-A6C34878D82A}">
                    <a16:rowId xmlns:a16="http://schemas.microsoft.com/office/drawing/2014/main" val="10001"/>
                  </a:ext>
                </a:extLst>
              </a:tr>
              <a:tr h="544461">
                <a:tc>
                  <a:txBody>
                    <a:bodyPr/>
                    <a:lstStyle/>
                    <a:p>
                      <a:r>
                        <a:rPr lang="en-US" sz="1800" dirty="0"/>
                        <a:t>&lt;&gt; == !=</a:t>
                      </a:r>
                    </a:p>
                  </a:txBody>
                  <a:tcPr marL="91441" marR="91441" marT="45712" marB="45712" anchor="ctr">
                    <a:lnL>
                      <a:noFill/>
                    </a:lnL>
                    <a:lnR>
                      <a:noFill/>
                    </a:lnR>
                    <a:lnT>
                      <a:noFill/>
                    </a:lnT>
                    <a:lnB>
                      <a:noFill/>
                    </a:lnB>
                  </a:tcPr>
                </a:tc>
                <a:tc>
                  <a:txBody>
                    <a:bodyPr/>
                    <a:lstStyle/>
                    <a:p>
                      <a:r>
                        <a:rPr lang="en-US" sz="1800"/>
                        <a:t>Equality operators</a:t>
                      </a:r>
                    </a:p>
                  </a:txBody>
                  <a:tcPr marL="91441" marR="91441" marT="45712" marB="45712" anchor="ctr">
                    <a:lnL>
                      <a:noFill/>
                    </a:lnL>
                    <a:lnR>
                      <a:noFill/>
                    </a:lnR>
                    <a:lnT>
                      <a:noFill/>
                    </a:lnT>
                    <a:lnB>
                      <a:noFill/>
                    </a:lnB>
                  </a:tcPr>
                </a:tc>
                <a:extLst>
                  <a:ext uri="{0D108BD9-81ED-4DB2-BD59-A6C34878D82A}">
                    <a16:rowId xmlns:a16="http://schemas.microsoft.com/office/drawing/2014/main" val="10002"/>
                  </a:ext>
                </a:extLst>
              </a:tr>
              <a:tr h="544461">
                <a:tc>
                  <a:txBody>
                    <a:bodyPr/>
                    <a:lstStyle/>
                    <a:p>
                      <a:r>
                        <a:rPr lang="en-US" sz="1800"/>
                        <a:t>= %= /= //= -= += *= **=</a:t>
                      </a:r>
                    </a:p>
                  </a:txBody>
                  <a:tcPr marL="91441" marR="91441" marT="45712" marB="45712" anchor="ctr">
                    <a:lnL>
                      <a:noFill/>
                    </a:lnL>
                    <a:lnR>
                      <a:noFill/>
                    </a:lnR>
                    <a:lnT>
                      <a:noFill/>
                    </a:lnT>
                    <a:lnB>
                      <a:noFill/>
                    </a:lnB>
                  </a:tcPr>
                </a:tc>
                <a:tc>
                  <a:txBody>
                    <a:bodyPr/>
                    <a:lstStyle/>
                    <a:p>
                      <a:r>
                        <a:rPr lang="en-US" sz="1800"/>
                        <a:t>Assignment operators</a:t>
                      </a:r>
                    </a:p>
                  </a:txBody>
                  <a:tcPr marL="91441" marR="91441" marT="45712" marB="45712" anchor="ctr">
                    <a:lnL>
                      <a:noFill/>
                    </a:lnL>
                    <a:lnR>
                      <a:noFill/>
                    </a:lnR>
                    <a:lnT>
                      <a:noFill/>
                    </a:lnT>
                    <a:lnB>
                      <a:noFill/>
                    </a:lnB>
                  </a:tcPr>
                </a:tc>
                <a:extLst>
                  <a:ext uri="{0D108BD9-81ED-4DB2-BD59-A6C34878D82A}">
                    <a16:rowId xmlns:a16="http://schemas.microsoft.com/office/drawing/2014/main" val="10003"/>
                  </a:ext>
                </a:extLst>
              </a:tr>
              <a:tr h="544461">
                <a:tc>
                  <a:txBody>
                    <a:bodyPr/>
                    <a:lstStyle/>
                    <a:p>
                      <a:r>
                        <a:rPr lang="en-US" sz="1800"/>
                        <a:t>is is not</a:t>
                      </a:r>
                    </a:p>
                  </a:txBody>
                  <a:tcPr marL="91441" marR="91441" marT="45712" marB="45712" anchor="ctr">
                    <a:lnL>
                      <a:noFill/>
                    </a:lnL>
                    <a:lnR>
                      <a:noFill/>
                    </a:lnR>
                    <a:lnT>
                      <a:noFill/>
                    </a:lnT>
                    <a:lnB>
                      <a:noFill/>
                    </a:lnB>
                  </a:tcPr>
                </a:tc>
                <a:tc>
                  <a:txBody>
                    <a:bodyPr/>
                    <a:lstStyle/>
                    <a:p>
                      <a:r>
                        <a:rPr lang="en-US" sz="1800"/>
                        <a:t>Identity operators</a:t>
                      </a:r>
                    </a:p>
                  </a:txBody>
                  <a:tcPr marL="91441" marR="91441" marT="45712" marB="45712" anchor="ctr">
                    <a:lnL>
                      <a:noFill/>
                    </a:lnL>
                    <a:lnR>
                      <a:noFill/>
                    </a:lnR>
                    <a:lnT>
                      <a:noFill/>
                    </a:lnT>
                    <a:lnB>
                      <a:noFill/>
                    </a:lnB>
                  </a:tcPr>
                </a:tc>
                <a:extLst>
                  <a:ext uri="{0D108BD9-81ED-4DB2-BD59-A6C34878D82A}">
                    <a16:rowId xmlns:a16="http://schemas.microsoft.com/office/drawing/2014/main" val="10004"/>
                  </a:ext>
                </a:extLst>
              </a:tr>
              <a:tr h="544461">
                <a:tc>
                  <a:txBody>
                    <a:bodyPr/>
                    <a:lstStyle/>
                    <a:p>
                      <a:r>
                        <a:rPr lang="en-US" sz="1800"/>
                        <a:t>in not in</a:t>
                      </a:r>
                    </a:p>
                  </a:txBody>
                  <a:tcPr marL="91441" marR="91441" marT="45712" marB="45712" anchor="ctr">
                    <a:lnL>
                      <a:noFill/>
                    </a:lnL>
                    <a:lnR>
                      <a:noFill/>
                    </a:lnR>
                    <a:lnT>
                      <a:noFill/>
                    </a:lnT>
                    <a:lnB>
                      <a:noFill/>
                    </a:lnB>
                  </a:tcPr>
                </a:tc>
                <a:tc>
                  <a:txBody>
                    <a:bodyPr/>
                    <a:lstStyle/>
                    <a:p>
                      <a:r>
                        <a:rPr lang="en-US" sz="1800"/>
                        <a:t>Membership operators</a:t>
                      </a:r>
                    </a:p>
                  </a:txBody>
                  <a:tcPr marL="91441" marR="91441" marT="45712" marB="45712" anchor="ctr">
                    <a:lnL>
                      <a:noFill/>
                    </a:lnL>
                    <a:lnR>
                      <a:noFill/>
                    </a:lnR>
                    <a:lnT>
                      <a:noFill/>
                    </a:lnT>
                    <a:lnB>
                      <a:noFill/>
                    </a:lnB>
                  </a:tcPr>
                </a:tc>
                <a:extLst>
                  <a:ext uri="{0D108BD9-81ED-4DB2-BD59-A6C34878D82A}">
                    <a16:rowId xmlns:a16="http://schemas.microsoft.com/office/drawing/2014/main" val="10005"/>
                  </a:ext>
                </a:extLst>
              </a:tr>
              <a:tr h="544461">
                <a:tc>
                  <a:txBody>
                    <a:bodyPr/>
                    <a:lstStyle/>
                    <a:p>
                      <a:r>
                        <a:rPr lang="en-US" sz="1800"/>
                        <a:t>not or and</a:t>
                      </a:r>
                    </a:p>
                  </a:txBody>
                  <a:tcPr marL="91441" marR="91441" marT="45712" marB="45712" anchor="ctr">
                    <a:lnL>
                      <a:noFill/>
                    </a:lnL>
                    <a:lnR>
                      <a:noFill/>
                    </a:lnR>
                    <a:lnT>
                      <a:noFill/>
                    </a:lnT>
                    <a:lnB>
                      <a:noFill/>
                    </a:lnB>
                  </a:tcPr>
                </a:tc>
                <a:tc>
                  <a:txBody>
                    <a:bodyPr/>
                    <a:lstStyle/>
                    <a:p>
                      <a:r>
                        <a:rPr lang="en-US" sz="1800" dirty="0"/>
                        <a:t>Logical operators</a:t>
                      </a:r>
                    </a:p>
                  </a:txBody>
                  <a:tcPr marL="91441" marR="91441" marT="45712" marB="45712"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a:extLst>
              <a:ext uri="{FF2B5EF4-FFF2-40B4-BE49-F238E27FC236}">
                <a16:creationId xmlns:a16="http://schemas.microsoft.com/office/drawing/2014/main" id="{BDFB4AA8-107A-98CD-1539-1BB6136BC3B5}"/>
              </a:ext>
            </a:extLst>
          </p:cNvPr>
          <p:cNvSpPr>
            <a:spLocks noGrp="1" noChangeArrowheads="1"/>
          </p:cNvSpPr>
          <p:nvPr>
            <p:ph type="title"/>
          </p:nvPr>
        </p:nvSpPr>
        <p:spPr/>
        <p:txBody>
          <a:bodyPr/>
          <a:lstStyle/>
          <a:p>
            <a:r>
              <a:rPr lang="en-US" altLang="en-US" b="1">
                <a:ea typeface="ＭＳ Ｐゴシック" panose="020B0600070205080204" pitchFamily="34" charset="-128"/>
              </a:rPr>
              <a:t>Python Decision Making</a:t>
            </a:r>
            <a:endParaRPr lang="en-US" altLang="en-US">
              <a:ea typeface="ＭＳ Ｐゴシック" panose="020B0600070205080204" pitchFamily="34" charset="-128"/>
            </a:endParaRPr>
          </a:p>
        </p:txBody>
      </p:sp>
      <p:sp>
        <p:nvSpPr>
          <p:cNvPr id="89091" name="Footer Placeholder 3">
            <a:extLst>
              <a:ext uri="{FF2B5EF4-FFF2-40B4-BE49-F238E27FC236}">
                <a16:creationId xmlns:a16="http://schemas.microsoft.com/office/drawing/2014/main" id="{1463AD82-6099-25EF-95A6-17077D4C8BA1}"/>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89092" name="Slide Number Placeholder 4">
            <a:extLst>
              <a:ext uri="{FF2B5EF4-FFF2-40B4-BE49-F238E27FC236}">
                <a16:creationId xmlns:a16="http://schemas.microsoft.com/office/drawing/2014/main" id="{A9BA408C-914A-BE35-26E5-BDF591A41386}"/>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4D579DB-06A4-47FD-BBE9-3B787F35A43B}" type="slidenum">
              <a:rPr lang="en-US" altLang="en-US" sz="1400"/>
              <a:pPr>
                <a:spcBef>
                  <a:spcPct val="0"/>
                </a:spcBef>
                <a:buFontTx/>
                <a:buNone/>
              </a:pPr>
              <a:t>66</a:t>
            </a:fld>
            <a:endParaRPr lang="en-US" altLang="en-US" sz="1400"/>
          </a:p>
        </p:txBody>
      </p:sp>
      <p:graphicFrame>
        <p:nvGraphicFramePr>
          <p:cNvPr id="6" name="Table 5">
            <a:extLst>
              <a:ext uri="{FF2B5EF4-FFF2-40B4-BE49-F238E27FC236}">
                <a16:creationId xmlns:a16="http://schemas.microsoft.com/office/drawing/2014/main" id="{FC56F740-4183-7389-A5BA-0593896B0BAC}"/>
              </a:ext>
            </a:extLst>
          </p:cNvPr>
          <p:cNvGraphicFramePr>
            <a:graphicFrameLocks noGrp="1"/>
          </p:cNvGraphicFramePr>
          <p:nvPr>
            <p:extLst>
              <p:ext uri="{D42A27DB-BD31-4B8C-83A1-F6EECF244321}">
                <p14:modId xmlns:p14="http://schemas.microsoft.com/office/powerpoint/2010/main" val="2343434331"/>
              </p:ext>
            </p:extLst>
          </p:nvPr>
        </p:nvGraphicFramePr>
        <p:xfrm>
          <a:off x="461035" y="1463675"/>
          <a:ext cx="8486115" cy="3825875"/>
        </p:xfrm>
        <a:graphic>
          <a:graphicData uri="http://schemas.openxmlformats.org/drawingml/2006/table">
            <a:tbl>
              <a:tblPr/>
              <a:tblGrid>
                <a:gridCol w="2704517">
                  <a:extLst>
                    <a:ext uri="{9D8B030D-6E8A-4147-A177-3AD203B41FA5}">
                      <a16:colId xmlns:a16="http://schemas.microsoft.com/office/drawing/2014/main" val="20000"/>
                    </a:ext>
                  </a:extLst>
                </a:gridCol>
                <a:gridCol w="5781598">
                  <a:extLst>
                    <a:ext uri="{9D8B030D-6E8A-4147-A177-3AD203B41FA5}">
                      <a16:colId xmlns:a16="http://schemas.microsoft.com/office/drawing/2014/main" val="20001"/>
                    </a:ext>
                  </a:extLst>
                </a:gridCol>
              </a:tblGrid>
              <a:tr h="546553">
                <a:tc>
                  <a:txBody>
                    <a:bodyPr/>
                    <a:lstStyle/>
                    <a:p>
                      <a:r>
                        <a:rPr lang="en-US" sz="1800"/>
                        <a:t>Statement</a:t>
                      </a:r>
                    </a:p>
                  </a:txBody>
                  <a:tcPr marL="91443" marR="91443" marT="45714" marB="45714" anchor="ctr">
                    <a:lnL>
                      <a:noFill/>
                    </a:lnL>
                    <a:lnR>
                      <a:noFill/>
                    </a:lnR>
                    <a:lnT>
                      <a:noFill/>
                    </a:lnT>
                    <a:lnB>
                      <a:noFill/>
                    </a:lnB>
                  </a:tcPr>
                </a:tc>
                <a:tc>
                  <a:txBody>
                    <a:bodyPr/>
                    <a:lstStyle/>
                    <a:p>
                      <a:r>
                        <a:rPr lang="en-US" sz="1800"/>
                        <a:t>Description</a:t>
                      </a:r>
                    </a:p>
                  </a:txBody>
                  <a:tcPr marL="91443" marR="91443" marT="45714" marB="45714" anchor="ctr">
                    <a:lnL>
                      <a:noFill/>
                    </a:lnL>
                    <a:lnR>
                      <a:noFill/>
                    </a:lnR>
                    <a:lnT>
                      <a:noFill/>
                    </a:lnT>
                    <a:lnB>
                      <a:noFill/>
                    </a:lnB>
                  </a:tcPr>
                </a:tc>
                <a:extLst>
                  <a:ext uri="{0D108BD9-81ED-4DB2-BD59-A6C34878D82A}">
                    <a16:rowId xmlns:a16="http://schemas.microsoft.com/office/drawing/2014/main" val="10000"/>
                  </a:ext>
                </a:extLst>
              </a:tr>
              <a:tr h="956469">
                <a:tc>
                  <a:txBody>
                    <a:bodyPr/>
                    <a:lstStyle/>
                    <a:p>
                      <a:r>
                        <a:rPr lang="en-US" sz="1800">
                          <a:hlinkClick r:id="rId2" action="ppaction://hlinkfile" tooltip="Python IF Statements"/>
                        </a:rPr>
                        <a:t>if statements</a:t>
                      </a:r>
                      <a:endParaRPr lang="en-US" sz="1800"/>
                    </a:p>
                  </a:txBody>
                  <a:tcPr marL="91443" marR="91443" marT="45714" marB="45714" anchor="ctr">
                    <a:lnL>
                      <a:noFill/>
                    </a:lnL>
                    <a:lnR>
                      <a:noFill/>
                    </a:lnR>
                    <a:lnT>
                      <a:noFill/>
                    </a:lnT>
                    <a:lnB>
                      <a:noFill/>
                    </a:lnB>
                  </a:tcPr>
                </a:tc>
                <a:tc>
                  <a:txBody>
                    <a:bodyPr/>
                    <a:lstStyle/>
                    <a:p>
                      <a:r>
                        <a:rPr lang="en-US" sz="1800"/>
                        <a:t>An </a:t>
                      </a:r>
                      <a:r>
                        <a:rPr lang="en-US" sz="1800" b="1"/>
                        <a:t>if statement</a:t>
                      </a:r>
                      <a:r>
                        <a:rPr lang="en-US" sz="1800"/>
                        <a:t> consists of a boolean expression followed by one or more statements.</a:t>
                      </a:r>
                    </a:p>
                  </a:txBody>
                  <a:tcPr marL="91443" marR="91443" marT="45714" marB="45714" anchor="ctr">
                    <a:lnL>
                      <a:noFill/>
                    </a:lnL>
                    <a:lnR>
                      <a:noFill/>
                    </a:lnR>
                    <a:lnT>
                      <a:noFill/>
                    </a:lnT>
                    <a:lnB>
                      <a:noFill/>
                    </a:lnB>
                  </a:tcPr>
                </a:tc>
                <a:extLst>
                  <a:ext uri="{0D108BD9-81ED-4DB2-BD59-A6C34878D82A}">
                    <a16:rowId xmlns:a16="http://schemas.microsoft.com/office/drawing/2014/main" val="10001"/>
                  </a:ext>
                </a:extLst>
              </a:tr>
              <a:tr h="1366384">
                <a:tc>
                  <a:txBody>
                    <a:bodyPr/>
                    <a:lstStyle/>
                    <a:p>
                      <a:r>
                        <a:rPr lang="en-US" sz="1800" dirty="0">
                          <a:hlinkClick r:id="rId3" action="ppaction://hlinkfile" tooltip="Python IF...ELIF...ELSE Statements"/>
                        </a:rPr>
                        <a:t>if...else statements</a:t>
                      </a:r>
                      <a:endParaRPr lang="en-US" sz="1800" dirty="0"/>
                    </a:p>
                  </a:txBody>
                  <a:tcPr marL="91443" marR="91443" marT="45714" marB="45714" anchor="ctr">
                    <a:lnL>
                      <a:noFill/>
                    </a:lnL>
                    <a:lnR>
                      <a:noFill/>
                    </a:lnR>
                    <a:lnT>
                      <a:noFill/>
                    </a:lnT>
                    <a:lnB>
                      <a:noFill/>
                    </a:lnB>
                  </a:tcPr>
                </a:tc>
                <a:tc>
                  <a:txBody>
                    <a:bodyPr/>
                    <a:lstStyle/>
                    <a:p>
                      <a:r>
                        <a:rPr lang="en-US" sz="1800"/>
                        <a:t>An </a:t>
                      </a:r>
                      <a:r>
                        <a:rPr lang="en-US" sz="1800" b="1"/>
                        <a:t>if statement</a:t>
                      </a:r>
                      <a:r>
                        <a:rPr lang="en-US" sz="1800"/>
                        <a:t> can be followed by an optional </a:t>
                      </a:r>
                      <a:r>
                        <a:rPr lang="en-US" sz="1800" b="1"/>
                        <a:t>else statement</a:t>
                      </a:r>
                      <a:r>
                        <a:rPr lang="en-US" sz="1800"/>
                        <a:t>, which executes when the boolean expression is false.</a:t>
                      </a:r>
                    </a:p>
                  </a:txBody>
                  <a:tcPr marL="91443" marR="91443" marT="45714" marB="45714" anchor="ctr">
                    <a:lnL>
                      <a:noFill/>
                    </a:lnL>
                    <a:lnR>
                      <a:noFill/>
                    </a:lnR>
                    <a:lnT>
                      <a:noFill/>
                    </a:lnT>
                    <a:lnB>
                      <a:noFill/>
                    </a:lnB>
                  </a:tcPr>
                </a:tc>
                <a:extLst>
                  <a:ext uri="{0D108BD9-81ED-4DB2-BD59-A6C34878D82A}">
                    <a16:rowId xmlns:a16="http://schemas.microsoft.com/office/drawing/2014/main" val="10002"/>
                  </a:ext>
                </a:extLst>
              </a:tr>
              <a:tr h="956469">
                <a:tc>
                  <a:txBody>
                    <a:bodyPr/>
                    <a:lstStyle/>
                    <a:p>
                      <a:r>
                        <a:rPr lang="en-US" sz="1800">
                          <a:hlinkClick r:id="rId4" action="ppaction://hlinkfile" tooltip="nested if statements in Python"/>
                        </a:rPr>
                        <a:t>nested if statements</a:t>
                      </a:r>
                      <a:endParaRPr lang="en-US" sz="1800"/>
                    </a:p>
                  </a:txBody>
                  <a:tcPr marL="91443" marR="91443" marT="45714" marB="45714" anchor="ctr">
                    <a:lnL>
                      <a:noFill/>
                    </a:lnL>
                    <a:lnR>
                      <a:noFill/>
                    </a:lnR>
                    <a:lnT>
                      <a:noFill/>
                    </a:lnT>
                    <a:lnB>
                      <a:noFill/>
                    </a:lnB>
                  </a:tcPr>
                </a:tc>
                <a:tc>
                  <a:txBody>
                    <a:bodyPr/>
                    <a:lstStyle/>
                    <a:p>
                      <a:r>
                        <a:rPr lang="en-US" sz="1800" dirty="0"/>
                        <a:t>You can use one </a:t>
                      </a:r>
                      <a:r>
                        <a:rPr lang="en-US" sz="1800" b="1" dirty="0"/>
                        <a:t>if</a:t>
                      </a:r>
                      <a:r>
                        <a:rPr lang="en-US" sz="1800" dirty="0"/>
                        <a:t> or </a:t>
                      </a:r>
                      <a:r>
                        <a:rPr lang="en-US" sz="1800" b="1" dirty="0"/>
                        <a:t>else if</a:t>
                      </a:r>
                      <a:r>
                        <a:rPr lang="en-US" sz="1800" dirty="0"/>
                        <a:t> statement inside another </a:t>
                      </a:r>
                      <a:r>
                        <a:rPr lang="en-US" sz="1800" b="1" dirty="0"/>
                        <a:t>if</a:t>
                      </a:r>
                      <a:r>
                        <a:rPr lang="en-US" sz="1800" dirty="0"/>
                        <a:t> or </a:t>
                      </a:r>
                      <a:r>
                        <a:rPr lang="en-US" sz="1800" b="1" dirty="0"/>
                        <a:t>else if</a:t>
                      </a:r>
                      <a:r>
                        <a:rPr lang="en-US" sz="1800" dirty="0"/>
                        <a:t> statement(s).</a:t>
                      </a:r>
                    </a:p>
                  </a:txBody>
                  <a:tcPr marL="91443" marR="91443" marT="45714" marB="45714" anchor="ctr">
                    <a:lnL>
                      <a:noFill/>
                    </a:lnL>
                    <a:lnR>
                      <a:noFill/>
                    </a:lnR>
                    <a:lnT>
                      <a:noFill/>
                    </a:lnT>
                    <a:lnB>
                      <a:noFill/>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a:extLst>
              <a:ext uri="{FF2B5EF4-FFF2-40B4-BE49-F238E27FC236}">
                <a16:creationId xmlns:a16="http://schemas.microsoft.com/office/drawing/2014/main" id="{6C18C88E-31CB-9D10-E81B-F69AD54AB47E}"/>
              </a:ext>
            </a:extLst>
          </p:cNvPr>
          <p:cNvSpPr>
            <a:spLocks noGrp="1" noChangeArrowheads="1"/>
          </p:cNvSpPr>
          <p:nvPr>
            <p:ph type="title"/>
          </p:nvPr>
        </p:nvSpPr>
        <p:spPr/>
        <p:txBody>
          <a:bodyPr/>
          <a:lstStyle/>
          <a:p>
            <a:r>
              <a:rPr lang="en-US" altLang="en-US" b="1">
                <a:ea typeface="ＭＳ Ｐゴシック" panose="020B0600070205080204" pitchFamily="34" charset="-128"/>
              </a:rPr>
              <a:t>Single Statement Suites</a:t>
            </a:r>
            <a:endParaRPr lang="en-US" altLang="en-US">
              <a:ea typeface="ＭＳ Ｐゴシック" panose="020B0600070205080204" pitchFamily="34" charset="-128"/>
            </a:endParaRPr>
          </a:p>
        </p:txBody>
      </p:sp>
      <p:sp>
        <p:nvSpPr>
          <p:cNvPr id="90115" name="Content Placeholder 2">
            <a:extLst>
              <a:ext uri="{FF2B5EF4-FFF2-40B4-BE49-F238E27FC236}">
                <a16:creationId xmlns:a16="http://schemas.microsoft.com/office/drawing/2014/main" id="{E4BACB11-B030-3938-14C7-9FF99621B57C}"/>
              </a:ext>
            </a:extLst>
          </p:cNvPr>
          <p:cNvSpPr>
            <a:spLocks noGrp="1" noChangeArrowheads="1"/>
          </p:cNvSpPr>
          <p:nvPr>
            <p:ph idx="4294967295"/>
          </p:nvPr>
        </p:nvSpPr>
        <p:spPr>
          <a:xfrm>
            <a:off x="461034" y="1381125"/>
            <a:ext cx="8205261" cy="4824413"/>
          </a:xfrm>
        </p:spPr>
        <p:txBody>
          <a:bodyPr/>
          <a:lstStyle/>
          <a:p>
            <a:pPr>
              <a:buFontTx/>
              <a:buNone/>
            </a:pPr>
            <a:r>
              <a:rPr lang="en-US" altLang="en-US" dirty="0">
                <a:ea typeface="ＭＳ Ｐゴシック" panose="020B0600070205080204" pitchFamily="34" charset="-128"/>
              </a:rPr>
              <a:t>#!/usr/bin/python</a:t>
            </a:r>
          </a:p>
          <a:p>
            <a:pPr>
              <a:buFontTx/>
              <a:buNone/>
            </a:pPr>
            <a:r>
              <a:rPr lang="en-US" altLang="en-US" dirty="0">
                <a:ea typeface="ＭＳ Ｐゴシック" panose="020B0600070205080204" pitchFamily="34" charset="-128"/>
              </a:rPr>
              <a:t> var = 100</a:t>
            </a:r>
          </a:p>
          <a:p>
            <a:pPr>
              <a:buFontTx/>
              <a:buNone/>
            </a:pPr>
            <a:r>
              <a:rPr lang="en-US" altLang="en-US" dirty="0">
                <a:ea typeface="ＭＳ Ｐゴシック" panose="020B0600070205080204" pitchFamily="34" charset="-128"/>
              </a:rPr>
              <a:t> if ( var == 100 ) :  print "Value of expression is 100“</a:t>
            </a:r>
          </a:p>
          <a:p>
            <a:pPr>
              <a:buFontTx/>
              <a:buNone/>
            </a:pPr>
            <a:r>
              <a:rPr lang="en-US" altLang="en-US" dirty="0">
                <a:ea typeface="ＭＳ Ｐゴシック" panose="020B0600070205080204" pitchFamily="34" charset="-128"/>
              </a:rPr>
              <a:t>  print "Good bye!"</a:t>
            </a:r>
          </a:p>
        </p:txBody>
      </p:sp>
      <p:sp>
        <p:nvSpPr>
          <p:cNvPr id="90116" name="Footer Placeholder 3">
            <a:extLst>
              <a:ext uri="{FF2B5EF4-FFF2-40B4-BE49-F238E27FC236}">
                <a16:creationId xmlns:a16="http://schemas.microsoft.com/office/drawing/2014/main" id="{A52F4137-955B-BB47-6774-7A6C2267449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90117" name="Slide Number Placeholder 4">
            <a:extLst>
              <a:ext uri="{FF2B5EF4-FFF2-40B4-BE49-F238E27FC236}">
                <a16:creationId xmlns:a16="http://schemas.microsoft.com/office/drawing/2014/main" id="{C5629D50-160A-175C-1928-81646782369A}"/>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0B502B2-9FAA-42DC-BEA4-05E26932E492}" type="slidenum">
              <a:rPr lang="en-US" altLang="en-US" sz="1400"/>
              <a:pPr>
                <a:spcBef>
                  <a:spcPct val="0"/>
                </a:spcBef>
                <a:buFontTx/>
                <a:buNone/>
              </a:pPr>
              <a:t>67</a:t>
            </a:fld>
            <a:endParaRPr lang="en-US" altLang="en-US" sz="14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80CAFA3A-F295-FC74-47FC-F07D01984931}"/>
              </a:ext>
            </a:extLst>
          </p:cNvPr>
          <p:cNvSpPr>
            <a:spLocks noGrp="1" noChangeArrowheads="1"/>
          </p:cNvSpPr>
          <p:nvPr>
            <p:ph type="title"/>
          </p:nvPr>
        </p:nvSpPr>
        <p:spPr/>
        <p:txBody>
          <a:bodyPr/>
          <a:lstStyle/>
          <a:p>
            <a:r>
              <a:rPr lang="en-US" altLang="en-US" b="1">
                <a:ea typeface="ＭＳ Ｐゴシック" panose="020B0600070205080204" pitchFamily="34" charset="-128"/>
              </a:rPr>
              <a:t>Python IF...ELIF...ELSE Statements</a:t>
            </a:r>
            <a:endParaRPr lang="en-US" altLang="en-US">
              <a:ea typeface="ＭＳ Ｐゴシック" panose="020B0600070205080204" pitchFamily="34" charset="-128"/>
            </a:endParaRPr>
          </a:p>
        </p:txBody>
      </p:sp>
      <p:sp>
        <p:nvSpPr>
          <p:cNvPr id="91139" name="Content Placeholder 2">
            <a:extLst>
              <a:ext uri="{FF2B5EF4-FFF2-40B4-BE49-F238E27FC236}">
                <a16:creationId xmlns:a16="http://schemas.microsoft.com/office/drawing/2014/main" id="{7C04ABEE-1690-2D65-7D1F-AEACD6542391}"/>
              </a:ext>
            </a:extLst>
          </p:cNvPr>
          <p:cNvSpPr>
            <a:spLocks noGrp="1" noChangeArrowheads="1"/>
          </p:cNvSpPr>
          <p:nvPr>
            <p:ph idx="4294967295"/>
          </p:nvPr>
        </p:nvSpPr>
        <p:spPr>
          <a:xfrm>
            <a:off x="533400" y="1381125"/>
            <a:ext cx="8132896" cy="4824413"/>
          </a:xfrm>
        </p:spPr>
        <p:txBody>
          <a:bodyPr/>
          <a:lstStyle/>
          <a:p>
            <a:pPr>
              <a:buFontTx/>
              <a:buNone/>
            </a:pPr>
            <a:r>
              <a:rPr lang="en-US" altLang="en-US" dirty="0">
                <a:ea typeface="ＭＳ Ｐゴシック" panose="020B0600070205080204" pitchFamily="34" charset="-128"/>
              </a:rPr>
              <a:t>#!/usr/bin/python</a:t>
            </a:r>
          </a:p>
          <a:p>
            <a:pPr>
              <a:buFontTx/>
              <a:buNone/>
            </a:pPr>
            <a:r>
              <a:rPr lang="en-US" altLang="en-US" dirty="0">
                <a:ea typeface="ＭＳ Ｐゴシック" panose="020B0600070205080204" pitchFamily="34" charset="-128"/>
              </a:rPr>
              <a:t>var = 100</a:t>
            </a:r>
          </a:p>
          <a:p>
            <a:pPr>
              <a:buFontTx/>
              <a:buNone/>
            </a:pPr>
            <a:r>
              <a:rPr lang="en-US" altLang="en-US" dirty="0">
                <a:ea typeface="ＭＳ Ｐゴシック" panose="020B0600070205080204" pitchFamily="34" charset="-128"/>
              </a:rPr>
              <a:t>if var == 200:</a:t>
            </a:r>
          </a:p>
          <a:p>
            <a:pPr>
              <a:buFontTx/>
              <a:buNone/>
            </a:pPr>
            <a:r>
              <a:rPr lang="en-US" altLang="en-US" dirty="0">
                <a:ea typeface="ＭＳ Ｐゴシック" panose="020B0600070205080204" pitchFamily="34" charset="-128"/>
              </a:rPr>
              <a:t>   print "1 - Got a true expression value"</a:t>
            </a:r>
          </a:p>
          <a:p>
            <a:pPr>
              <a:buFontTx/>
              <a:buNone/>
            </a:pPr>
            <a:r>
              <a:rPr lang="en-US" altLang="en-US" dirty="0">
                <a:ea typeface="ＭＳ Ｐゴシック" panose="020B0600070205080204" pitchFamily="34" charset="-128"/>
              </a:rPr>
              <a:t>   print var</a:t>
            </a:r>
          </a:p>
          <a:p>
            <a:pPr>
              <a:buFontTx/>
              <a:buNone/>
            </a:pPr>
            <a:r>
              <a:rPr lang="en-US" altLang="en-US" dirty="0" err="1">
                <a:ea typeface="ＭＳ Ｐゴシック" panose="020B0600070205080204" pitchFamily="34" charset="-128"/>
              </a:rPr>
              <a:t>elif</a:t>
            </a:r>
            <a:r>
              <a:rPr lang="en-US" altLang="en-US" dirty="0">
                <a:ea typeface="ＭＳ Ｐゴシック" panose="020B0600070205080204" pitchFamily="34" charset="-128"/>
              </a:rPr>
              <a:t> var == 150:</a:t>
            </a:r>
          </a:p>
          <a:p>
            <a:pPr>
              <a:buFontTx/>
              <a:buNone/>
            </a:pPr>
            <a:r>
              <a:rPr lang="en-US" altLang="en-US" dirty="0">
                <a:ea typeface="ＭＳ Ｐゴシック" panose="020B0600070205080204" pitchFamily="34" charset="-128"/>
              </a:rPr>
              <a:t>   print "2 - Got a true expression value"</a:t>
            </a:r>
          </a:p>
          <a:p>
            <a:pPr>
              <a:buFontTx/>
              <a:buNone/>
            </a:pPr>
            <a:r>
              <a:rPr lang="en-US" altLang="en-US" dirty="0">
                <a:ea typeface="ＭＳ Ｐゴシック" panose="020B0600070205080204" pitchFamily="34" charset="-128"/>
              </a:rPr>
              <a:t>   print var2</a:t>
            </a:r>
          </a:p>
        </p:txBody>
      </p:sp>
      <p:sp>
        <p:nvSpPr>
          <p:cNvPr id="91140" name="Footer Placeholder 3">
            <a:extLst>
              <a:ext uri="{FF2B5EF4-FFF2-40B4-BE49-F238E27FC236}">
                <a16:creationId xmlns:a16="http://schemas.microsoft.com/office/drawing/2014/main" id="{472536C5-1149-0FFE-F0A6-8604DDDD03B2}"/>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91141" name="Slide Number Placeholder 4">
            <a:extLst>
              <a:ext uri="{FF2B5EF4-FFF2-40B4-BE49-F238E27FC236}">
                <a16:creationId xmlns:a16="http://schemas.microsoft.com/office/drawing/2014/main" id="{BADC63A4-0D8B-6145-4FF0-FE1FE0A8D7DE}"/>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9974D7A-5783-4761-9BA2-97B82141F001}" type="slidenum">
              <a:rPr lang="en-US" altLang="en-US" sz="1400"/>
              <a:pPr>
                <a:spcBef>
                  <a:spcPct val="0"/>
                </a:spcBef>
                <a:buFontTx/>
                <a:buNone/>
              </a:pPr>
              <a:t>68</a:t>
            </a:fld>
            <a:endParaRPr lang="en-US" altLang="en-US" sz="1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a:extLst>
              <a:ext uri="{FF2B5EF4-FFF2-40B4-BE49-F238E27FC236}">
                <a16:creationId xmlns:a16="http://schemas.microsoft.com/office/drawing/2014/main" id="{A5F47376-C166-C958-C202-5BF57A11685A}"/>
              </a:ext>
            </a:extLst>
          </p:cNvPr>
          <p:cNvSpPr>
            <a:spLocks noGrp="1" noChangeArrowheads="1"/>
          </p:cNvSpPr>
          <p:nvPr>
            <p:ph type="title"/>
          </p:nvPr>
        </p:nvSpPr>
        <p:spPr/>
        <p:txBody>
          <a:bodyPr/>
          <a:lstStyle/>
          <a:p>
            <a:r>
              <a:rPr lang="en-US" altLang="en-US" b="1">
                <a:ea typeface="ＭＳ Ｐゴシック" panose="020B0600070205080204" pitchFamily="34" charset="-128"/>
              </a:rPr>
              <a:t>Python IF...ELIF...ELSE Statements</a:t>
            </a:r>
            <a:endParaRPr lang="en-US" altLang="en-US">
              <a:ea typeface="ＭＳ Ｐゴシック" panose="020B0600070205080204" pitchFamily="34" charset="-128"/>
            </a:endParaRPr>
          </a:p>
        </p:txBody>
      </p:sp>
      <p:sp>
        <p:nvSpPr>
          <p:cNvPr id="92163" name="Content Placeholder 2">
            <a:extLst>
              <a:ext uri="{FF2B5EF4-FFF2-40B4-BE49-F238E27FC236}">
                <a16:creationId xmlns:a16="http://schemas.microsoft.com/office/drawing/2014/main" id="{D7FDF74B-C24B-53C3-5608-C3502AD93B0F}"/>
              </a:ext>
            </a:extLst>
          </p:cNvPr>
          <p:cNvSpPr>
            <a:spLocks noGrp="1" noChangeArrowheads="1"/>
          </p:cNvSpPr>
          <p:nvPr>
            <p:ph idx="4294967295"/>
          </p:nvPr>
        </p:nvSpPr>
        <p:spPr>
          <a:xfrm>
            <a:off x="461035" y="1381125"/>
            <a:ext cx="8205260" cy="4824413"/>
          </a:xfrm>
        </p:spPr>
        <p:txBody>
          <a:bodyPr/>
          <a:lstStyle/>
          <a:p>
            <a:pPr>
              <a:buFontTx/>
              <a:buNone/>
            </a:pPr>
            <a:r>
              <a:rPr lang="en-US" altLang="en-US" dirty="0" err="1">
                <a:ea typeface="ＭＳ Ｐゴシック" panose="020B0600070205080204" pitchFamily="34" charset="-128"/>
              </a:rPr>
              <a:t>elif</a:t>
            </a:r>
            <a:r>
              <a:rPr lang="en-US" altLang="en-US" dirty="0">
                <a:ea typeface="ＭＳ Ｐゴシック" panose="020B0600070205080204" pitchFamily="34" charset="-128"/>
              </a:rPr>
              <a:t> var == 100:</a:t>
            </a:r>
          </a:p>
          <a:p>
            <a:pPr>
              <a:buFontTx/>
              <a:buNone/>
            </a:pPr>
            <a:r>
              <a:rPr lang="en-US" altLang="en-US" dirty="0">
                <a:ea typeface="ＭＳ Ｐゴシック" panose="020B0600070205080204" pitchFamily="34" charset="-128"/>
              </a:rPr>
              <a:t>   print "3 - Got a true expression value"</a:t>
            </a:r>
          </a:p>
          <a:p>
            <a:pPr>
              <a:buFontTx/>
              <a:buNone/>
            </a:pPr>
            <a:r>
              <a:rPr lang="en-US" altLang="en-US" dirty="0">
                <a:ea typeface="ＭＳ Ｐゴシック" panose="020B0600070205080204" pitchFamily="34" charset="-128"/>
              </a:rPr>
              <a:t>   print var</a:t>
            </a:r>
          </a:p>
          <a:p>
            <a:pPr>
              <a:buFontTx/>
              <a:buNone/>
            </a:pPr>
            <a:r>
              <a:rPr lang="en-US" altLang="en-US" dirty="0">
                <a:ea typeface="ＭＳ Ｐゴシック" panose="020B0600070205080204" pitchFamily="34" charset="-128"/>
              </a:rPr>
              <a:t>else:</a:t>
            </a:r>
          </a:p>
          <a:p>
            <a:pPr>
              <a:buFontTx/>
              <a:buNone/>
            </a:pPr>
            <a:r>
              <a:rPr lang="en-US" altLang="en-US" dirty="0">
                <a:ea typeface="ＭＳ Ｐゴシック" panose="020B0600070205080204" pitchFamily="34" charset="-128"/>
              </a:rPr>
              <a:t>   print "4 - Got a false expression value"</a:t>
            </a:r>
          </a:p>
          <a:p>
            <a:pPr>
              <a:buFontTx/>
              <a:buNone/>
            </a:pPr>
            <a:r>
              <a:rPr lang="en-US" altLang="en-US" dirty="0">
                <a:ea typeface="ＭＳ Ｐゴシック" panose="020B0600070205080204" pitchFamily="34" charset="-128"/>
              </a:rPr>
              <a:t>   print var</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print "Good bye!"</a:t>
            </a:r>
          </a:p>
          <a:p>
            <a:pPr>
              <a:buFontTx/>
              <a:buNone/>
            </a:pPr>
            <a:endParaRPr lang="en-US" altLang="en-US" dirty="0">
              <a:ea typeface="ＭＳ Ｐゴシック" panose="020B0600070205080204" pitchFamily="34" charset="-128"/>
            </a:endParaRPr>
          </a:p>
        </p:txBody>
      </p:sp>
      <p:sp>
        <p:nvSpPr>
          <p:cNvPr id="92165" name="Slide Number Placeholder 4">
            <a:extLst>
              <a:ext uri="{FF2B5EF4-FFF2-40B4-BE49-F238E27FC236}">
                <a16:creationId xmlns:a16="http://schemas.microsoft.com/office/drawing/2014/main" id="{F9C58B56-AC18-7F08-6EC8-ECDF5C520FD8}"/>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F2BAA76-6580-4275-ACCE-0CEDFDE9F851}" type="slidenum">
              <a:rPr lang="en-US" altLang="en-US" sz="1400"/>
              <a:pPr>
                <a:spcBef>
                  <a:spcPct val="0"/>
                </a:spcBef>
                <a:buFontTx/>
                <a:buNone/>
              </a:pPr>
              <a:t>69</a:t>
            </a:fld>
            <a:endParaRPr lang="en-US" altLang="en-US"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3">
            <a:extLst>
              <a:ext uri="{FF2B5EF4-FFF2-40B4-BE49-F238E27FC236}">
                <a16:creationId xmlns:a16="http://schemas.microsoft.com/office/drawing/2014/main" id="{2D47B3E3-244C-2A07-6BE5-5CE3014B8893}"/>
              </a:ext>
            </a:extLst>
          </p:cNvPr>
          <p:cNvSpPr>
            <a:spLocks noGrp="1" noChangeArrowheads="1"/>
          </p:cNvSpPr>
          <p:nvPr>
            <p:ph sz="quarter" idx="12"/>
          </p:nvPr>
        </p:nvSpPr>
        <p:spPr/>
        <p:txBody>
          <a:bodyPr>
            <a:normAutofit fontScale="92500"/>
          </a:bodyPr>
          <a:lstStyle/>
          <a:p>
            <a:pPr eaLnBrk="1" hangingPunct="1"/>
            <a:r>
              <a:rPr lang="en-US" altLang="en-US" sz="2400" b="1" dirty="0">
                <a:ea typeface="ＭＳ Ｐゴシック" panose="020B0600070205080204" pitchFamily="34" charset="-128"/>
              </a:rPr>
              <a:t>High-level language</a:t>
            </a:r>
            <a:r>
              <a:rPr lang="en-US" altLang="en-US" sz="2400" dirty="0">
                <a:ea typeface="ＭＳ Ｐゴシック" panose="020B0600070205080204" pitchFamily="34" charset="-128"/>
              </a:rPr>
              <a:t>: Distinct from the low-level processor operations; closer to human language than machine language </a:t>
            </a:r>
          </a:p>
          <a:p>
            <a:pPr eaLnBrk="1" hangingPunct="1"/>
            <a:r>
              <a:rPr lang="en-US" altLang="en-US" sz="2400" dirty="0">
                <a:ea typeface="ＭＳ Ｐゴシック" panose="020B0600070205080204" pitchFamily="34" charset="-128"/>
              </a:rPr>
              <a:t>"Programming at the speed of thought"</a:t>
            </a:r>
          </a:p>
          <a:p>
            <a:pPr eaLnBrk="1" hangingPunct="1"/>
            <a:r>
              <a:rPr lang="en-US" altLang="en-US" sz="2400" dirty="0">
                <a:ea typeface="ＭＳ Ｐゴシック" panose="020B0600070205080204" pitchFamily="34" charset="-128"/>
              </a:rPr>
              <a:t>Increases productivity  </a:t>
            </a:r>
          </a:p>
          <a:p>
            <a:pPr lvl="1" eaLnBrk="1" hangingPunct="1"/>
            <a:r>
              <a:rPr lang="en-US" altLang="en-US" sz="2200" dirty="0">
                <a:ea typeface="ＭＳ Ｐゴシック" panose="020B0600070205080204" pitchFamily="34" charset="-128"/>
              </a:rPr>
              <a:t>Python programs three to five times shorter than Java </a:t>
            </a:r>
          </a:p>
          <a:p>
            <a:pPr lvl="1" eaLnBrk="1" hangingPunct="1"/>
            <a:r>
              <a:rPr lang="en-US" altLang="en-US" sz="2200" dirty="0">
                <a:ea typeface="ＭＳ Ｐゴシック" panose="020B0600070205080204" pitchFamily="34" charset="-128"/>
              </a:rPr>
              <a:t>Python programs five to ten times shorter than C++</a:t>
            </a:r>
          </a:p>
          <a:p>
            <a:pPr eaLnBrk="1" hangingPunct="1"/>
            <a:r>
              <a:rPr lang="en-US" altLang="en-US" sz="2400" dirty="0">
                <a:ea typeface="ＭＳ Ｐゴシック" panose="020B0600070205080204" pitchFamily="34" charset="-128"/>
              </a:rPr>
              <a:t>Normally, “Programming is like making fine furniture with an axe and a nail file.”</a:t>
            </a:r>
          </a:p>
          <a:p>
            <a:pPr eaLnBrk="1" hangingPunct="1"/>
            <a:r>
              <a:rPr lang="en-US" altLang="en-US" sz="2400" dirty="0">
                <a:ea typeface="ＭＳ Ｐゴシック" panose="020B0600070205080204" pitchFamily="34" charset="-128"/>
              </a:rPr>
              <a:t>Python makes it more like working with a table saw &amp; a lathe</a:t>
            </a:r>
          </a:p>
          <a:p>
            <a:pPr lvl="1" eaLnBrk="1" hangingPunct="1"/>
            <a:r>
              <a:rPr lang="en-US" altLang="en-US" sz="2200" dirty="0">
                <a:ea typeface="ＭＳ Ｐゴシック" panose="020B0600070205080204" pitchFamily="34" charset="-128"/>
              </a:rPr>
              <a:t>You still have to learn how to use them, but they’re the right tools for the job</a:t>
            </a:r>
          </a:p>
        </p:txBody>
      </p:sp>
      <p:sp>
        <p:nvSpPr>
          <p:cNvPr id="16388" name="Rectangle 2">
            <a:extLst>
              <a:ext uri="{FF2B5EF4-FFF2-40B4-BE49-F238E27FC236}">
                <a16:creationId xmlns:a16="http://schemas.microsoft.com/office/drawing/2014/main" id="{F2B483E5-E141-A542-E5B7-77835C01293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Why Python?  It’s Easy to Use</a:t>
            </a:r>
          </a:p>
        </p:txBody>
      </p:sp>
      <p:sp>
        <p:nvSpPr>
          <p:cNvPr id="16387" name="Slide Number Placeholder 4">
            <a:extLst>
              <a:ext uri="{FF2B5EF4-FFF2-40B4-BE49-F238E27FC236}">
                <a16:creationId xmlns:a16="http://schemas.microsoft.com/office/drawing/2014/main" id="{2B2333F9-2548-A505-1530-75682607BE2E}"/>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C396C7E-76B7-4EA0-A162-799476C03A95}" type="slidenum">
              <a:rPr lang="en-US" altLang="en-US" sz="1400"/>
              <a:pPr>
                <a:spcBef>
                  <a:spcPct val="0"/>
                </a:spcBef>
                <a:buFontTx/>
                <a:buNone/>
              </a:pPr>
              <a:t>7</a:t>
            </a:fld>
            <a:endParaRPr lang="en-US" altLang="en-US" sz="14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a:extLst>
              <a:ext uri="{FF2B5EF4-FFF2-40B4-BE49-F238E27FC236}">
                <a16:creationId xmlns:a16="http://schemas.microsoft.com/office/drawing/2014/main" id="{135659A4-B3E9-BC3B-3ABD-471D79041B89}"/>
              </a:ext>
            </a:extLst>
          </p:cNvPr>
          <p:cNvSpPr>
            <a:spLocks noGrp="1" noChangeArrowheads="1"/>
          </p:cNvSpPr>
          <p:nvPr>
            <p:ph type="title"/>
          </p:nvPr>
        </p:nvSpPr>
        <p:spPr/>
        <p:txBody>
          <a:bodyPr/>
          <a:lstStyle/>
          <a:p>
            <a:r>
              <a:rPr lang="en-US" altLang="en-US" b="1">
                <a:ea typeface="ＭＳ Ｐゴシック" panose="020B0600070205080204" pitchFamily="34" charset="-128"/>
              </a:rPr>
              <a:t>Python while Loop Statements</a:t>
            </a:r>
            <a:endParaRPr lang="en-US" altLang="en-US">
              <a:ea typeface="ＭＳ Ｐゴシック" panose="020B0600070205080204" pitchFamily="34" charset="-128"/>
            </a:endParaRPr>
          </a:p>
        </p:txBody>
      </p:sp>
      <p:sp>
        <p:nvSpPr>
          <p:cNvPr id="93187" name="Content Placeholder 2">
            <a:extLst>
              <a:ext uri="{FF2B5EF4-FFF2-40B4-BE49-F238E27FC236}">
                <a16:creationId xmlns:a16="http://schemas.microsoft.com/office/drawing/2014/main" id="{BB6FA7D0-7B43-4F8C-A90F-972A0F5E390A}"/>
              </a:ext>
            </a:extLst>
          </p:cNvPr>
          <p:cNvSpPr>
            <a:spLocks noGrp="1" noChangeArrowheads="1"/>
          </p:cNvSpPr>
          <p:nvPr>
            <p:ph idx="4294967295"/>
          </p:nvPr>
        </p:nvSpPr>
        <p:spPr>
          <a:xfrm>
            <a:off x="533400" y="1381125"/>
            <a:ext cx="8205261" cy="4824413"/>
          </a:xfrm>
        </p:spPr>
        <p:txBody>
          <a:bodyPr/>
          <a:lstStyle/>
          <a:p>
            <a:pPr>
              <a:buFontTx/>
              <a:buNone/>
            </a:pPr>
            <a:r>
              <a:rPr lang="en-US" altLang="en-US" dirty="0">
                <a:ea typeface="ＭＳ Ｐゴシック" panose="020B0600070205080204" pitchFamily="34" charset="-128"/>
              </a:rPr>
              <a:t>#!/usr/bin/python</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count = 0</a:t>
            </a:r>
          </a:p>
          <a:p>
            <a:pPr>
              <a:buFontTx/>
              <a:buNone/>
            </a:pPr>
            <a:r>
              <a:rPr lang="en-US" altLang="en-US" dirty="0">
                <a:ea typeface="ＭＳ Ｐゴシック" panose="020B0600070205080204" pitchFamily="34" charset="-128"/>
              </a:rPr>
              <a:t>while (count &lt; 9):</a:t>
            </a:r>
          </a:p>
          <a:p>
            <a:pPr>
              <a:buFontTx/>
              <a:buNone/>
            </a:pPr>
            <a:r>
              <a:rPr lang="en-US" altLang="en-US" dirty="0">
                <a:ea typeface="ＭＳ Ｐゴシック" panose="020B0600070205080204" pitchFamily="34" charset="-128"/>
              </a:rPr>
              <a:t>   print 'The count is:', count</a:t>
            </a:r>
          </a:p>
          <a:p>
            <a:pPr>
              <a:buFontTx/>
              <a:buNone/>
            </a:pPr>
            <a:r>
              <a:rPr lang="en-US" altLang="en-US" dirty="0">
                <a:ea typeface="ＭＳ Ｐゴシック" panose="020B0600070205080204" pitchFamily="34" charset="-128"/>
              </a:rPr>
              <a:t>   count = count + 1</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print "Good bye!"</a:t>
            </a:r>
          </a:p>
        </p:txBody>
      </p:sp>
      <p:sp>
        <p:nvSpPr>
          <p:cNvPr id="93188" name="Footer Placeholder 3">
            <a:extLst>
              <a:ext uri="{FF2B5EF4-FFF2-40B4-BE49-F238E27FC236}">
                <a16:creationId xmlns:a16="http://schemas.microsoft.com/office/drawing/2014/main" id="{C6C33193-AC69-51FE-1147-FC7E38FCF723}"/>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93189" name="Slide Number Placeholder 4">
            <a:extLst>
              <a:ext uri="{FF2B5EF4-FFF2-40B4-BE49-F238E27FC236}">
                <a16:creationId xmlns:a16="http://schemas.microsoft.com/office/drawing/2014/main" id="{72704A81-5561-8FAE-5A59-14747F529283}"/>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9E017907-0029-41F5-93C3-0D31E1BE85D0}" type="slidenum">
              <a:rPr lang="en-US" altLang="en-US" sz="1400"/>
              <a:pPr>
                <a:spcBef>
                  <a:spcPct val="0"/>
                </a:spcBef>
                <a:buFontTx/>
                <a:buNone/>
              </a:pPr>
              <a:t>70</a:t>
            </a:fld>
            <a:endParaRPr lang="en-US" altLang="en-US" sz="1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277DD2F1-398C-984A-060C-F2E9A2148E32}"/>
              </a:ext>
            </a:extLst>
          </p:cNvPr>
          <p:cNvSpPr>
            <a:spLocks noGrp="1" noChangeArrowheads="1"/>
          </p:cNvSpPr>
          <p:nvPr>
            <p:ph type="title"/>
          </p:nvPr>
        </p:nvSpPr>
        <p:spPr/>
        <p:txBody>
          <a:bodyPr/>
          <a:lstStyle/>
          <a:p>
            <a:r>
              <a:rPr lang="en-US" altLang="en-US" b="1">
                <a:ea typeface="ＭＳ Ｐゴシック" panose="020B0600070205080204" pitchFamily="34" charset="-128"/>
              </a:rPr>
              <a:t>Python for Loop Statements</a:t>
            </a:r>
            <a:endParaRPr lang="en-US" altLang="en-US">
              <a:ea typeface="ＭＳ Ｐゴシック" panose="020B0600070205080204" pitchFamily="34" charset="-128"/>
            </a:endParaRPr>
          </a:p>
        </p:txBody>
      </p:sp>
      <p:sp>
        <p:nvSpPr>
          <p:cNvPr id="94211" name="Content Placeholder 2">
            <a:extLst>
              <a:ext uri="{FF2B5EF4-FFF2-40B4-BE49-F238E27FC236}">
                <a16:creationId xmlns:a16="http://schemas.microsoft.com/office/drawing/2014/main" id="{390A1FDA-AB8E-FF52-4567-5034A0FED0C3}"/>
              </a:ext>
            </a:extLst>
          </p:cNvPr>
          <p:cNvSpPr>
            <a:spLocks noGrp="1" noChangeArrowheads="1"/>
          </p:cNvSpPr>
          <p:nvPr>
            <p:ph idx="4294967295"/>
          </p:nvPr>
        </p:nvSpPr>
        <p:spPr>
          <a:xfrm>
            <a:off x="461034" y="1381125"/>
            <a:ext cx="8205261" cy="4824413"/>
          </a:xfrm>
        </p:spPr>
        <p:txBody>
          <a:bodyPr/>
          <a:lstStyle/>
          <a:p>
            <a:pPr>
              <a:buFontTx/>
              <a:buNone/>
            </a:pPr>
            <a:r>
              <a:rPr lang="en-US" altLang="en-US" dirty="0">
                <a:ea typeface="ＭＳ Ｐゴシック" panose="020B0600070205080204" pitchFamily="34" charset="-128"/>
              </a:rPr>
              <a:t>#!/usr/bin/python</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for letter in 'Python':     # First Example</a:t>
            </a:r>
          </a:p>
          <a:p>
            <a:pPr>
              <a:buFontTx/>
              <a:buNone/>
            </a:pPr>
            <a:r>
              <a:rPr lang="en-US" altLang="en-US" dirty="0">
                <a:ea typeface="ＭＳ Ｐゴシック" panose="020B0600070205080204" pitchFamily="34" charset="-128"/>
              </a:rPr>
              <a:t>   print 'Current Letter :', letter</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fruits = ['banana', 'apple',  'mango']</a:t>
            </a:r>
          </a:p>
          <a:p>
            <a:pPr>
              <a:buFontTx/>
              <a:buNone/>
            </a:pPr>
            <a:r>
              <a:rPr lang="en-US" altLang="en-US" dirty="0">
                <a:ea typeface="ＭＳ Ｐゴシック" panose="020B0600070205080204" pitchFamily="34" charset="-128"/>
              </a:rPr>
              <a:t>for fruit in fruits:        # Second Example</a:t>
            </a:r>
          </a:p>
          <a:p>
            <a:pPr>
              <a:buFontTx/>
              <a:buNone/>
            </a:pPr>
            <a:r>
              <a:rPr lang="en-US" altLang="en-US" dirty="0">
                <a:ea typeface="ＭＳ Ｐゴシック" panose="020B0600070205080204" pitchFamily="34" charset="-128"/>
              </a:rPr>
              <a:t>   print 'Current fruit :', fruit</a:t>
            </a:r>
          </a:p>
          <a:p>
            <a:pPr>
              <a:buFontTx/>
              <a:buNone/>
            </a:pPr>
            <a:r>
              <a:rPr lang="en-US" altLang="en-US" dirty="0">
                <a:ea typeface="ＭＳ Ｐゴシック" panose="020B0600070205080204" pitchFamily="34" charset="-128"/>
              </a:rPr>
              <a:t>print "Good bye!"</a:t>
            </a:r>
          </a:p>
        </p:txBody>
      </p:sp>
      <p:sp>
        <p:nvSpPr>
          <p:cNvPr id="94212" name="Footer Placeholder 3">
            <a:extLst>
              <a:ext uri="{FF2B5EF4-FFF2-40B4-BE49-F238E27FC236}">
                <a16:creationId xmlns:a16="http://schemas.microsoft.com/office/drawing/2014/main" id="{4AAB78CF-0982-987A-0DF7-D4DF7B73E8B0}"/>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94213" name="Slide Number Placeholder 4">
            <a:extLst>
              <a:ext uri="{FF2B5EF4-FFF2-40B4-BE49-F238E27FC236}">
                <a16:creationId xmlns:a16="http://schemas.microsoft.com/office/drawing/2014/main" id="{D69C7B73-A52D-9028-3047-D74B91202028}"/>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3EC9000-A88E-4844-87DF-E8EF39C936F2}" type="slidenum">
              <a:rPr lang="en-US" altLang="en-US" sz="1400"/>
              <a:pPr>
                <a:spcBef>
                  <a:spcPct val="0"/>
                </a:spcBef>
                <a:buFontTx/>
                <a:buNone/>
              </a:pPr>
              <a:t>71</a:t>
            </a:fld>
            <a:endParaRPr lang="en-US" altLang="en-US" sz="1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595B159F-6ADD-583D-A654-59F94B5A3E4C}"/>
              </a:ext>
            </a:extLst>
          </p:cNvPr>
          <p:cNvSpPr>
            <a:spLocks noGrp="1" noChangeArrowheads="1"/>
          </p:cNvSpPr>
          <p:nvPr>
            <p:ph type="title"/>
          </p:nvPr>
        </p:nvSpPr>
        <p:spPr/>
        <p:txBody>
          <a:bodyPr/>
          <a:lstStyle/>
          <a:p>
            <a:r>
              <a:rPr lang="en-US" altLang="en-US" b="1">
                <a:ea typeface="ＭＳ Ｐゴシック" panose="020B0600070205080204" pitchFamily="34" charset="-128"/>
              </a:rPr>
              <a:t>Python nested loops</a:t>
            </a:r>
            <a:endParaRPr lang="en-US" altLang="en-US">
              <a:ea typeface="ＭＳ Ｐゴシック" panose="020B0600070205080204" pitchFamily="34" charset="-128"/>
            </a:endParaRPr>
          </a:p>
        </p:txBody>
      </p:sp>
      <p:sp>
        <p:nvSpPr>
          <p:cNvPr id="95235" name="Content Placeholder 2">
            <a:extLst>
              <a:ext uri="{FF2B5EF4-FFF2-40B4-BE49-F238E27FC236}">
                <a16:creationId xmlns:a16="http://schemas.microsoft.com/office/drawing/2014/main" id="{F01E868C-B88A-3FFB-5BE9-50F2071E6BF6}"/>
              </a:ext>
            </a:extLst>
          </p:cNvPr>
          <p:cNvSpPr>
            <a:spLocks noGrp="1" noChangeArrowheads="1"/>
          </p:cNvSpPr>
          <p:nvPr>
            <p:ph idx="4294967295"/>
          </p:nvPr>
        </p:nvSpPr>
        <p:spPr>
          <a:xfrm>
            <a:off x="461034" y="1435100"/>
            <a:ext cx="8205262" cy="4813300"/>
          </a:xfrm>
        </p:spPr>
        <p:txBody>
          <a:bodyPr>
            <a:normAutofit fontScale="92500" lnSpcReduction="10000"/>
          </a:bodyPr>
          <a:lstStyle/>
          <a:p>
            <a:pPr>
              <a:buFontTx/>
              <a:buNone/>
            </a:pPr>
            <a:r>
              <a:rPr lang="en-US" altLang="en-US" dirty="0">
                <a:ea typeface="ＭＳ Ｐゴシック" panose="020B0600070205080204" pitchFamily="34" charset="-128"/>
              </a:rPr>
              <a:t>#!/usr/bin/python</a:t>
            </a:r>
          </a:p>
          <a:p>
            <a:pPr>
              <a:buFontTx/>
              <a:buNone/>
            </a:pPr>
            <a:r>
              <a:rPr lang="en-US" altLang="en-US" dirty="0" err="1">
                <a:ea typeface="ＭＳ Ｐゴシック" panose="020B0600070205080204" pitchFamily="34" charset="-128"/>
              </a:rPr>
              <a:t>i</a:t>
            </a:r>
            <a:r>
              <a:rPr lang="en-US" altLang="en-US" dirty="0">
                <a:ea typeface="ＭＳ Ｐゴシック" panose="020B0600070205080204" pitchFamily="34" charset="-128"/>
              </a:rPr>
              <a:t> = 2</a:t>
            </a:r>
          </a:p>
          <a:p>
            <a:pPr>
              <a:buFontTx/>
              <a:buNone/>
            </a:pPr>
            <a:r>
              <a:rPr lang="en-US" altLang="en-US" dirty="0">
                <a:ea typeface="ＭＳ Ｐゴシック" panose="020B0600070205080204" pitchFamily="34" charset="-128"/>
              </a:rPr>
              <a:t>while(</a:t>
            </a:r>
            <a:r>
              <a:rPr lang="en-US" altLang="en-US" dirty="0" err="1">
                <a:ea typeface="ＭＳ Ｐゴシック" panose="020B0600070205080204" pitchFamily="34" charset="-128"/>
              </a:rPr>
              <a:t>i</a:t>
            </a:r>
            <a:r>
              <a:rPr lang="en-US" altLang="en-US" dirty="0">
                <a:ea typeface="ＭＳ Ｐゴシック" panose="020B0600070205080204" pitchFamily="34" charset="-128"/>
              </a:rPr>
              <a:t> &lt; 100):</a:t>
            </a:r>
          </a:p>
          <a:p>
            <a:pPr>
              <a:buFontTx/>
              <a:buNone/>
            </a:pPr>
            <a:r>
              <a:rPr lang="en-US" altLang="en-US" dirty="0">
                <a:ea typeface="ＭＳ Ｐゴシック" panose="020B0600070205080204" pitchFamily="34" charset="-128"/>
              </a:rPr>
              <a:t>   j = 2</a:t>
            </a:r>
          </a:p>
          <a:p>
            <a:pPr>
              <a:buFontTx/>
              <a:buNone/>
            </a:pPr>
            <a:r>
              <a:rPr lang="en-US" altLang="en-US" dirty="0">
                <a:ea typeface="ＭＳ Ｐゴシック" panose="020B0600070205080204" pitchFamily="34" charset="-128"/>
              </a:rPr>
              <a:t>   while(j &lt;= (</a:t>
            </a:r>
            <a:r>
              <a:rPr lang="en-US" altLang="en-US" dirty="0" err="1">
                <a:ea typeface="ＭＳ Ｐゴシック" panose="020B0600070205080204" pitchFamily="34" charset="-128"/>
              </a:rPr>
              <a:t>i</a:t>
            </a:r>
            <a:r>
              <a:rPr lang="en-US" altLang="en-US" dirty="0">
                <a:ea typeface="ＭＳ Ｐゴシック" panose="020B0600070205080204" pitchFamily="34" charset="-128"/>
              </a:rPr>
              <a:t>/j)):</a:t>
            </a:r>
          </a:p>
          <a:p>
            <a:pPr>
              <a:buFontTx/>
              <a:buNone/>
            </a:pPr>
            <a:r>
              <a:rPr lang="en-US" altLang="en-US" dirty="0">
                <a:ea typeface="ＭＳ Ｐゴシック" panose="020B0600070205080204" pitchFamily="34" charset="-128"/>
              </a:rPr>
              <a:t>      if not(</a:t>
            </a:r>
            <a:r>
              <a:rPr lang="en-US" altLang="en-US" dirty="0" err="1">
                <a:ea typeface="ＭＳ Ｐゴシック" panose="020B0600070205080204" pitchFamily="34" charset="-128"/>
              </a:rPr>
              <a:t>i%j</a:t>
            </a:r>
            <a:r>
              <a:rPr lang="en-US" altLang="en-US" dirty="0">
                <a:ea typeface="ＭＳ Ｐゴシック" panose="020B0600070205080204" pitchFamily="34" charset="-128"/>
              </a:rPr>
              <a:t>): break</a:t>
            </a:r>
          </a:p>
          <a:p>
            <a:pPr>
              <a:buFontTx/>
              <a:buNone/>
            </a:pPr>
            <a:r>
              <a:rPr lang="en-US" altLang="en-US" dirty="0">
                <a:ea typeface="ＭＳ Ｐゴシック" panose="020B0600070205080204" pitchFamily="34" charset="-128"/>
              </a:rPr>
              <a:t>      j = j + 1</a:t>
            </a:r>
          </a:p>
          <a:p>
            <a:pPr>
              <a:buFontTx/>
              <a:buNone/>
            </a:pPr>
            <a:r>
              <a:rPr lang="en-US" altLang="en-US" dirty="0">
                <a:ea typeface="ＭＳ Ｐゴシック" panose="020B0600070205080204" pitchFamily="34" charset="-128"/>
              </a:rPr>
              <a:t>   if (j &gt; </a:t>
            </a:r>
            <a:r>
              <a:rPr lang="en-US" altLang="en-US" dirty="0" err="1">
                <a:ea typeface="ＭＳ Ｐゴシック" panose="020B0600070205080204" pitchFamily="34" charset="-128"/>
              </a:rPr>
              <a:t>i</a:t>
            </a:r>
            <a:r>
              <a:rPr lang="en-US" altLang="en-US" dirty="0">
                <a:ea typeface="ＭＳ Ｐゴシック" panose="020B0600070205080204" pitchFamily="34" charset="-128"/>
              </a:rPr>
              <a:t>/j) : print </a:t>
            </a:r>
            <a:r>
              <a:rPr lang="en-US" altLang="en-US" dirty="0" err="1">
                <a:ea typeface="ＭＳ Ｐゴシック" panose="020B0600070205080204" pitchFamily="34" charset="-128"/>
              </a:rPr>
              <a:t>i</a:t>
            </a:r>
            <a:r>
              <a:rPr lang="en-US" altLang="en-US" dirty="0">
                <a:ea typeface="ＭＳ Ｐゴシック" panose="020B0600070205080204" pitchFamily="34" charset="-128"/>
              </a:rPr>
              <a:t>, " is prime"</a:t>
            </a:r>
          </a:p>
          <a:p>
            <a:pPr>
              <a:buFontTx/>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i</a:t>
            </a:r>
            <a:r>
              <a:rPr lang="en-US" altLang="en-US" dirty="0">
                <a:ea typeface="ＭＳ Ｐゴシック" panose="020B0600070205080204" pitchFamily="34" charset="-128"/>
              </a:rPr>
              <a:t> = </a:t>
            </a:r>
            <a:r>
              <a:rPr lang="en-US" altLang="en-US" dirty="0" err="1">
                <a:ea typeface="ＭＳ Ｐゴシック" panose="020B0600070205080204" pitchFamily="34" charset="-128"/>
              </a:rPr>
              <a:t>i</a:t>
            </a:r>
            <a:r>
              <a:rPr lang="en-US" altLang="en-US" dirty="0">
                <a:ea typeface="ＭＳ Ｐゴシック" panose="020B0600070205080204" pitchFamily="34" charset="-128"/>
              </a:rPr>
              <a:t> + 1</a:t>
            </a:r>
          </a:p>
          <a:p>
            <a:pPr>
              <a:buFontTx/>
              <a:buNone/>
            </a:pPr>
            <a:r>
              <a:rPr lang="en-US" altLang="en-US" dirty="0">
                <a:ea typeface="ＭＳ Ｐゴシック" panose="020B0600070205080204" pitchFamily="34" charset="-128"/>
              </a:rPr>
              <a:t>print "Good bye!"</a:t>
            </a:r>
          </a:p>
        </p:txBody>
      </p:sp>
      <p:sp>
        <p:nvSpPr>
          <p:cNvPr id="95236" name="Footer Placeholder 3">
            <a:extLst>
              <a:ext uri="{FF2B5EF4-FFF2-40B4-BE49-F238E27FC236}">
                <a16:creationId xmlns:a16="http://schemas.microsoft.com/office/drawing/2014/main" id="{0B7686EA-E07E-1F27-116D-57874461AE04}"/>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95237" name="Slide Number Placeholder 4">
            <a:extLst>
              <a:ext uri="{FF2B5EF4-FFF2-40B4-BE49-F238E27FC236}">
                <a16:creationId xmlns:a16="http://schemas.microsoft.com/office/drawing/2014/main" id="{547D6BCD-E67C-D649-116F-0D20C70D2591}"/>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764B8D5-82AC-46D5-BF00-918EB94F1348}" type="slidenum">
              <a:rPr lang="en-US" altLang="en-US" sz="1400"/>
              <a:pPr>
                <a:spcBef>
                  <a:spcPct val="0"/>
                </a:spcBef>
                <a:buFontTx/>
                <a:buNone/>
              </a:pPr>
              <a:t>72</a:t>
            </a:fld>
            <a:endParaRPr lang="en-US" altLang="en-US" sz="14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61768243-52B6-7DC8-51B5-4FC21EC175C2}"/>
              </a:ext>
            </a:extLst>
          </p:cNvPr>
          <p:cNvSpPr>
            <a:spLocks noGrp="1" noChangeArrowheads="1"/>
          </p:cNvSpPr>
          <p:nvPr>
            <p:ph type="title"/>
          </p:nvPr>
        </p:nvSpPr>
        <p:spPr/>
        <p:txBody>
          <a:bodyPr/>
          <a:lstStyle/>
          <a:p>
            <a:r>
              <a:rPr lang="en-US" altLang="en-US" b="1">
                <a:ea typeface="ＭＳ Ｐゴシック" panose="020B0600070205080204" pitchFamily="34" charset="-128"/>
              </a:rPr>
              <a:t>Python break statement</a:t>
            </a:r>
            <a:endParaRPr lang="en-US" altLang="en-US">
              <a:ea typeface="ＭＳ Ｐゴシック" panose="020B0600070205080204" pitchFamily="34" charset="-128"/>
            </a:endParaRPr>
          </a:p>
        </p:txBody>
      </p:sp>
      <p:sp>
        <p:nvSpPr>
          <p:cNvPr id="96259" name="Content Placeholder 2">
            <a:extLst>
              <a:ext uri="{FF2B5EF4-FFF2-40B4-BE49-F238E27FC236}">
                <a16:creationId xmlns:a16="http://schemas.microsoft.com/office/drawing/2014/main" id="{BD1BBD45-A609-6F87-03BC-B0C7E24FABEE}"/>
              </a:ext>
            </a:extLst>
          </p:cNvPr>
          <p:cNvSpPr>
            <a:spLocks noGrp="1" noChangeArrowheads="1"/>
          </p:cNvSpPr>
          <p:nvPr>
            <p:ph idx="4294967295"/>
          </p:nvPr>
        </p:nvSpPr>
        <p:spPr>
          <a:xfrm>
            <a:off x="533400" y="1452303"/>
            <a:ext cx="8077200" cy="5024697"/>
          </a:xfrm>
        </p:spPr>
        <p:txBody>
          <a:bodyPr>
            <a:normAutofit fontScale="85000" lnSpcReduction="20000"/>
          </a:bodyPr>
          <a:lstStyle/>
          <a:p>
            <a:pPr>
              <a:buFontTx/>
              <a:buNone/>
            </a:pPr>
            <a:r>
              <a:rPr lang="en-US" altLang="en-US" dirty="0">
                <a:ea typeface="ＭＳ Ｐゴシック" panose="020B0600070205080204" pitchFamily="34" charset="-128"/>
              </a:rPr>
              <a:t>#!/usr/bin/python </a:t>
            </a:r>
          </a:p>
          <a:p>
            <a:pPr>
              <a:buFontTx/>
              <a:buNone/>
            </a:pPr>
            <a:r>
              <a:rPr lang="en-US" altLang="en-US" dirty="0">
                <a:ea typeface="ＭＳ Ｐゴシック" panose="020B0600070205080204" pitchFamily="34" charset="-128"/>
              </a:rPr>
              <a:t>for letter in </a:t>
            </a:r>
            <a:r>
              <a:rPr lang="en-US" altLang="en-US" b="1" dirty="0">
                <a:ea typeface="ＭＳ Ｐゴシック" panose="020B0600070205080204" pitchFamily="34" charset="-128"/>
              </a:rPr>
              <a:t>'Python'</a:t>
            </a:r>
            <a:r>
              <a:rPr lang="en-US" altLang="en-US" dirty="0">
                <a:ea typeface="ＭＳ Ｐゴシック" panose="020B0600070205080204" pitchFamily="34" charset="-128"/>
              </a:rPr>
              <a:t>: # First Example </a:t>
            </a:r>
          </a:p>
          <a:p>
            <a:pPr>
              <a:buFontTx/>
              <a:buNone/>
            </a:pPr>
            <a:r>
              <a:rPr lang="en-US" altLang="en-US" dirty="0">
                <a:ea typeface="ＭＳ Ｐゴシック" panose="020B0600070205080204" pitchFamily="34" charset="-128"/>
              </a:rPr>
              <a:t>if letter == 'h': </a:t>
            </a:r>
          </a:p>
          <a:p>
            <a:pPr>
              <a:buFontTx/>
              <a:buNone/>
            </a:pPr>
            <a:r>
              <a:rPr lang="en-US" altLang="en-US" b="1" dirty="0">
                <a:ea typeface="ＭＳ Ｐゴシック" panose="020B0600070205080204" pitchFamily="34" charset="-128"/>
              </a:rPr>
              <a:t>	break</a:t>
            </a:r>
            <a:r>
              <a:rPr lang="en-US" altLang="en-US" dirty="0">
                <a:ea typeface="ＭＳ Ｐゴシック" panose="020B0600070205080204" pitchFamily="34" charset="-128"/>
              </a:rPr>
              <a:t> </a:t>
            </a:r>
          </a:p>
          <a:p>
            <a:pPr>
              <a:buFontTx/>
              <a:buNone/>
            </a:pPr>
            <a:r>
              <a:rPr lang="en-US" altLang="en-US" dirty="0">
                <a:ea typeface="ＭＳ Ｐゴシック" panose="020B0600070205080204" pitchFamily="34" charset="-128"/>
              </a:rPr>
              <a:t> print 'Current Letter :', letter </a:t>
            </a:r>
          </a:p>
          <a:p>
            <a:pPr>
              <a:buFontTx/>
              <a:buNone/>
            </a:pPr>
            <a:r>
              <a:rPr lang="en-US" altLang="en-US" dirty="0">
                <a:ea typeface="ＭＳ Ｐゴシック" panose="020B0600070205080204" pitchFamily="34" charset="-128"/>
              </a:rPr>
              <a:t>var = 10 # Second Example </a:t>
            </a:r>
          </a:p>
          <a:p>
            <a:pPr>
              <a:buFontTx/>
              <a:buNone/>
            </a:pPr>
            <a:r>
              <a:rPr lang="en-US" altLang="en-US" dirty="0">
                <a:ea typeface="ＭＳ Ｐゴシック" panose="020B0600070205080204" pitchFamily="34" charset="-128"/>
              </a:rPr>
              <a:t>while var &gt; 0: </a:t>
            </a:r>
          </a:p>
          <a:p>
            <a:pPr>
              <a:buFontTx/>
              <a:buNone/>
            </a:pPr>
            <a:r>
              <a:rPr lang="en-US" altLang="en-US" dirty="0">
                <a:ea typeface="ＭＳ Ｐゴシック" panose="020B0600070205080204" pitchFamily="34" charset="-128"/>
              </a:rPr>
              <a:t>	print 'Current variable value :',</a:t>
            </a:r>
          </a:p>
          <a:p>
            <a:pPr>
              <a:buFontTx/>
              <a:buNone/>
            </a:pPr>
            <a:r>
              <a:rPr lang="en-US" altLang="en-US" dirty="0">
                <a:ea typeface="ＭＳ Ｐゴシック" panose="020B0600070205080204" pitchFamily="34" charset="-128"/>
              </a:rPr>
              <a:t> 	var </a:t>
            </a:r>
            <a:r>
              <a:rPr lang="en-US" altLang="en-US" dirty="0" err="1">
                <a:ea typeface="ＭＳ Ｐゴシック" panose="020B0600070205080204" pitchFamily="34" charset="-128"/>
              </a:rPr>
              <a:t>var</a:t>
            </a:r>
            <a:r>
              <a:rPr lang="en-US" altLang="en-US" dirty="0">
                <a:ea typeface="ＭＳ Ｐゴシック" panose="020B0600070205080204" pitchFamily="34" charset="-128"/>
              </a:rPr>
              <a:t> = var -1</a:t>
            </a:r>
          </a:p>
          <a:p>
            <a:pPr>
              <a:buFontTx/>
              <a:buNone/>
            </a:pPr>
            <a:r>
              <a:rPr lang="en-US" altLang="en-US" dirty="0">
                <a:ea typeface="ＭＳ Ｐゴシック" panose="020B0600070205080204" pitchFamily="34" charset="-128"/>
              </a:rPr>
              <a:t>	 if var == 5:</a:t>
            </a:r>
          </a:p>
          <a:p>
            <a:pPr>
              <a:buFontTx/>
              <a:buNone/>
            </a:pPr>
            <a:r>
              <a:rPr lang="en-US" altLang="en-US" dirty="0">
                <a:ea typeface="ＭＳ Ｐゴシック" panose="020B0600070205080204" pitchFamily="34" charset="-128"/>
              </a:rPr>
              <a:t> 		</a:t>
            </a:r>
            <a:r>
              <a:rPr lang="en-US" altLang="en-US" b="1" dirty="0">
                <a:ea typeface="ＭＳ Ｐゴシック" panose="020B0600070205080204" pitchFamily="34" charset="-128"/>
              </a:rPr>
              <a:t>break</a:t>
            </a:r>
          </a:p>
          <a:p>
            <a:pPr>
              <a:buFontTx/>
              <a:buNone/>
            </a:pPr>
            <a:r>
              <a:rPr lang="en-US" altLang="en-US" dirty="0">
                <a:ea typeface="ＭＳ Ｐゴシック" panose="020B0600070205080204" pitchFamily="34" charset="-128"/>
              </a:rPr>
              <a:t> print "Good bye!"</a:t>
            </a:r>
          </a:p>
        </p:txBody>
      </p:sp>
      <p:sp>
        <p:nvSpPr>
          <p:cNvPr id="96260" name="Footer Placeholder 3">
            <a:extLst>
              <a:ext uri="{FF2B5EF4-FFF2-40B4-BE49-F238E27FC236}">
                <a16:creationId xmlns:a16="http://schemas.microsoft.com/office/drawing/2014/main" id="{4D87926B-6225-84D3-358C-7B1593DFED2A}"/>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96261" name="Slide Number Placeholder 4">
            <a:extLst>
              <a:ext uri="{FF2B5EF4-FFF2-40B4-BE49-F238E27FC236}">
                <a16:creationId xmlns:a16="http://schemas.microsoft.com/office/drawing/2014/main" id="{A47D3BB3-506C-4DD7-5779-5C1B20126FA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FB94B1D1-BD6F-4C8E-B285-A7F191503D80}" type="slidenum">
              <a:rPr lang="en-US" altLang="en-US" sz="1400"/>
              <a:pPr>
                <a:spcBef>
                  <a:spcPct val="0"/>
                </a:spcBef>
                <a:buFontTx/>
                <a:buNone/>
              </a:pPr>
              <a:t>73</a:t>
            </a:fld>
            <a:endParaRPr lang="en-US" altLang="en-US" sz="14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BDBBE99-6120-EE96-EA29-07ED9849768B}"/>
              </a:ext>
            </a:extLst>
          </p:cNvPr>
          <p:cNvSpPr>
            <a:spLocks noGrp="1" noChangeArrowheads="1"/>
          </p:cNvSpPr>
          <p:nvPr>
            <p:ph type="title"/>
          </p:nvPr>
        </p:nvSpPr>
        <p:spPr/>
        <p:txBody>
          <a:bodyPr/>
          <a:lstStyle/>
          <a:p>
            <a:r>
              <a:rPr lang="en-US" altLang="en-US" b="1">
                <a:ea typeface="ＭＳ Ｐゴシック" panose="020B0600070205080204" pitchFamily="34" charset="-128"/>
              </a:rPr>
              <a:t>Python pass statement</a:t>
            </a:r>
            <a:endParaRPr lang="en-US" altLang="en-US">
              <a:ea typeface="ＭＳ Ｐゴシック" panose="020B0600070205080204" pitchFamily="34" charset="-128"/>
            </a:endParaRPr>
          </a:p>
        </p:txBody>
      </p:sp>
      <p:sp>
        <p:nvSpPr>
          <p:cNvPr id="97283" name="Content Placeholder 2">
            <a:extLst>
              <a:ext uri="{FF2B5EF4-FFF2-40B4-BE49-F238E27FC236}">
                <a16:creationId xmlns:a16="http://schemas.microsoft.com/office/drawing/2014/main" id="{79BF75CF-F6A0-6E43-56A9-7EC6E863B76F}"/>
              </a:ext>
            </a:extLst>
          </p:cNvPr>
          <p:cNvSpPr>
            <a:spLocks noGrp="1" noChangeArrowheads="1"/>
          </p:cNvSpPr>
          <p:nvPr>
            <p:ph idx="4294967295"/>
          </p:nvPr>
        </p:nvSpPr>
        <p:spPr>
          <a:xfrm>
            <a:off x="461034" y="1381125"/>
            <a:ext cx="8301965" cy="4824413"/>
          </a:xfrm>
        </p:spPr>
        <p:txBody>
          <a:bodyPr/>
          <a:lstStyle/>
          <a:p>
            <a:r>
              <a:rPr lang="en-US" altLang="en-US" dirty="0">
                <a:ea typeface="ＭＳ Ｐゴシック" panose="020B0600070205080204" pitchFamily="34" charset="-128"/>
              </a:rPr>
              <a:t>The </a:t>
            </a:r>
            <a:r>
              <a:rPr lang="en-US" altLang="en-US" b="1" dirty="0">
                <a:ea typeface="ＭＳ Ｐゴシック" panose="020B0600070205080204" pitchFamily="34" charset="-128"/>
              </a:rPr>
              <a:t>pass</a:t>
            </a:r>
            <a:r>
              <a:rPr lang="en-US" altLang="en-US" dirty="0">
                <a:ea typeface="ＭＳ Ｐゴシック" panose="020B0600070205080204" pitchFamily="34" charset="-128"/>
              </a:rPr>
              <a:t> statement in Python is used when a statement is required syntactically but you do not want any command or code to execute.</a:t>
            </a:r>
          </a:p>
          <a:p>
            <a:r>
              <a:rPr lang="en-US" altLang="en-US" dirty="0">
                <a:ea typeface="ＭＳ Ｐゴシック" panose="020B0600070205080204" pitchFamily="34" charset="-128"/>
              </a:rPr>
              <a:t>The </a:t>
            </a:r>
            <a:r>
              <a:rPr lang="en-US" altLang="en-US" b="1" dirty="0">
                <a:ea typeface="ＭＳ Ｐゴシック" panose="020B0600070205080204" pitchFamily="34" charset="-128"/>
              </a:rPr>
              <a:t>pass</a:t>
            </a:r>
            <a:r>
              <a:rPr lang="en-US" altLang="en-US" dirty="0">
                <a:ea typeface="ＭＳ Ｐゴシック" panose="020B0600070205080204" pitchFamily="34" charset="-128"/>
              </a:rPr>
              <a:t> statement is a </a:t>
            </a:r>
            <a:r>
              <a:rPr lang="en-US" altLang="en-US" i="1" dirty="0">
                <a:ea typeface="ＭＳ Ｐゴシック" panose="020B0600070205080204" pitchFamily="34" charset="-128"/>
              </a:rPr>
              <a:t>null</a:t>
            </a:r>
            <a:r>
              <a:rPr lang="en-US" altLang="en-US" dirty="0">
                <a:ea typeface="ＭＳ Ｐゴシック" panose="020B0600070205080204" pitchFamily="34" charset="-128"/>
              </a:rPr>
              <a:t> operation; nothing happens when it executes. </a:t>
            </a:r>
          </a:p>
          <a:p>
            <a:r>
              <a:rPr lang="en-US" altLang="en-US" dirty="0">
                <a:ea typeface="ＭＳ Ｐゴシック" panose="020B0600070205080204" pitchFamily="34" charset="-128"/>
              </a:rPr>
              <a:t>The </a:t>
            </a:r>
            <a:r>
              <a:rPr lang="en-US" altLang="en-US" b="1" dirty="0">
                <a:ea typeface="ＭＳ Ｐゴシック" panose="020B0600070205080204" pitchFamily="34" charset="-128"/>
              </a:rPr>
              <a:t>pass</a:t>
            </a:r>
            <a:r>
              <a:rPr lang="en-US" altLang="en-US" dirty="0">
                <a:ea typeface="ＭＳ Ｐゴシック" panose="020B0600070205080204" pitchFamily="34" charset="-128"/>
              </a:rPr>
              <a:t> is also useful in places where your code will eventually go, but has not been written yet (e.g., in stubs for example):</a:t>
            </a:r>
          </a:p>
          <a:p>
            <a:endParaRPr lang="en-US" altLang="en-US" dirty="0">
              <a:ea typeface="ＭＳ Ｐゴシック" panose="020B0600070205080204" pitchFamily="34" charset="-128"/>
            </a:endParaRPr>
          </a:p>
        </p:txBody>
      </p:sp>
      <p:sp>
        <p:nvSpPr>
          <p:cNvPr id="97284" name="Footer Placeholder 3">
            <a:extLst>
              <a:ext uri="{FF2B5EF4-FFF2-40B4-BE49-F238E27FC236}">
                <a16:creationId xmlns:a16="http://schemas.microsoft.com/office/drawing/2014/main" id="{C0290DD4-BA73-C17F-3C5D-242D7A546F8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97285" name="Slide Number Placeholder 4">
            <a:extLst>
              <a:ext uri="{FF2B5EF4-FFF2-40B4-BE49-F238E27FC236}">
                <a16:creationId xmlns:a16="http://schemas.microsoft.com/office/drawing/2014/main" id="{A90825DF-480E-5EDA-C6A3-1D62125B625C}"/>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CD74789E-880F-49E2-9D29-49AB40B8E2A9}" type="slidenum">
              <a:rPr lang="en-US" altLang="en-US" sz="1400"/>
              <a:pPr>
                <a:spcBef>
                  <a:spcPct val="0"/>
                </a:spcBef>
                <a:buFontTx/>
                <a:buNone/>
              </a:pPr>
              <a:t>74</a:t>
            </a:fld>
            <a:endParaRPr lang="en-US" altLang="en-US" sz="14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1F4AE421-3064-E06B-BAD6-38834E0ACC15}"/>
              </a:ext>
            </a:extLst>
          </p:cNvPr>
          <p:cNvSpPr>
            <a:spLocks noGrp="1" noChangeArrowheads="1"/>
          </p:cNvSpPr>
          <p:nvPr>
            <p:ph type="title"/>
          </p:nvPr>
        </p:nvSpPr>
        <p:spPr/>
        <p:txBody>
          <a:bodyPr/>
          <a:lstStyle/>
          <a:p>
            <a:r>
              <a:rPr lang="en-US" altLang="en-US" b="1">
                <a:ea typeface="ＭＳ Ｐゴシック" panose="020B0600070205080204" pitchFamily="34" charset="-128"/>
              </a:rPr>
              <a:t>Python pass statement</a:t>
            </a:r>
            <a:endParaRPr lang="en-US" altLang="en-US">
              <a:ea typeface="ＭＳ Ｐゴシック" panose="020B0600070205080204" pitchFamily="34" charset="-128"/>
            </a:endParaRPr>
          </a:p>
        </p:txBody>
      </p:sp>
      <p:sp>
        <p:nvSpPr>
          <p:cNvPr id="98307" name="Content Placeholder 2">
            <a:extLst>
              <a:ext uri="{FF2B5EF4-FFF2-40B4-BE49-F238E27FC236}">
                <a16:creationId xmlns:a16="http://schemas.microsoft.com/office/drawing/2014/main" id="{AB7C1033-9F3F-643E-AC84-516D2D4D891A}"/>
              </a:ext>
            </a:extLst>
          </p:cNvPr>
          <p:cNvSpPr>
            <a:spLocks noGrp="1" noChangeArrowheads="1"/>
          </p:cNvSpPr>
          <p:nvPr>
            <p:ph idx="4294967295"/>
          </p:nvPr>
        </p:nvSpPr>
        <p:spPr>
          <a:xfrm>
            <a:off x="461034" y="1381125"/>
            <a:ext cx="8205261" cy="4824413"/>
          </a:xfrm>
        </p:spPr>
        <p:txBody>
          <a:bodyPr/>
          <a:lstStyle/>
          <a:p>
            <a:pPr>
              <a:buFontTx/>
              <a:buNone/>
            </a:pPr>
            <a:r>
              <a:rPr lang="en-US" altLang="en-US" dirty="0">
                <a:ea typeface="ＭＳ Ｐゴシック" panose="020B0600070205080204" pitchFamily="34" charset="-128"/>
              </a:rPr>
              <a:t>for letter in 'Python': </a:t>
            </a:r>
          </a:p>
          <a:p>
            <a:pPr>
              <a:buFontTx/>
              <a:buNone/>
            </a:pPr>
            <a:r>
              <a:rPr lang="en-US" altLang="en-US" dirty="0">
                <a:ea typeface="ＭＳ Ｐゴシック" panose="020B0600070205080204" pitchFamily="34" charset="-128"/>
              </a:rPr>
              <a:t>   if letter == 'h':</a:t>
            </a:r>
          </a:p>
          <a:p>
            <a:pPr>
              <a:buFontTx/>
              <a:buNone/>
            </a:pPr>
            <a:r>
              <a:rPr lang="en-US" altLang="en-US" dirty="0">
                <a:ea typeface="ＭＳ Ｐゴシック" panose="020B0600070205080204" pitchFamily="34" charset="-128"/>
              </a:rPr>
              <a:t>      pass</a:t>
            </a:r>
          </a:p>
          <a:p>
            <a:pPr>
              <a:buFontTx/>
              <a:buNone/>
            </a:pPr>
            <a:r>
              <a:rPr lang="en-US" altLang="en-US" dirty="0">
                <a:ea typeface="ＭＳ Ｐゴシック" panose="020B0600070205080204" pitchFamily="34" charset="-128"/>
              </a:rPr>
              <a:t>      print 'This is pass block'</a:t>
            </a:r>
          </a:p>
          <a:p>
            <a:pPr>
              <a:buFontTx/>
              <a:buNone/>
            </a:pPr>
            <a:r>
              <a:rPr lang="en-US" altLang="en-US" dirty="0">
                <a:ea typeface="ＭＳ Ｐゴシック" panose="020B0600070205080204" pitchFamily="34" charset="-128"/>
              </a:rPr>
              <a:t>   print 'Current Letter :', letter</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print "Good bye!"</a:t>
            </a:r>
          </a:p>
        </p:txBody>
      </p:sp>
      <p:sp>
        <p:nvSpPr>
          <p:cNvPr id="98309" name="Slide Number Placeholder 4">
            <a:extLst>
              <a:ext uri="{FF2B5EF4-FFF2-40B4-BE49-F238E27FC236}">
                <a16:creationId xmlns:a16="http://schemas.microsoft.com/office/drawing/2014/main" id="{C7E2D779-C558-05C2-64E3-BD7F92D68229}"/>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CFE0357-161A-4C99-B966-B779F55F9ED7}" type="slidenum">
              <a:rPr lang="en-US" altLang="en-US" sz="1400"/>
              <a:pPr>
                <a:spcBef>
                  <a:spcPct val="0"/>
                </a:spcBef>
                <a:buFontTx/>
                <a:buNone/>
              </a:pPr>
              <a:t>75</a:t>
            </a:fld>
            <a:endParaRPr lang="en-US" altLang="en-US" sz="1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19660059-0230-2ED8-254A-128DC6FC30D3}"/>
              </a:ext>
            </a:extLst>
          </p:cNvPr>
          <p:cNvSpPr>
            <a:spLocks noGrp="1" noChangeArrowheads="1"/>
          </p:cNvSpPr>
          <p:nvPr>
            <p:ph type="title"/>
          </p:nvPr>
        </p:nvSpPr>
        <p:spPr/>
        <p:txBody>
          <a:bodyPr/>
          <a:lstStyle/>
          <a:p>
            <a:r>
              <a:rPr lang="en-US" altLang="en-US" b="1">
                <a:ea typeface="ＭＳ Ｐゴシック" panose="020B0600070205080204" pitchFamily="34" charset="-128"/>
              </a:rPr>
              <a:t>Mathematical Functions</a:t>
            </a:r>
            <a:endParaRPr lang="en-US" altLang="en-US">
              <a:ea typeface="ＭＳ Ｐゴシック" panose="020B0600070205080204" pitchFamily="34" charset="-128"/>
            </a:endParaRPr>
          </a:p>
        </p:txBody>
      </p:sp>
      <p:sp>
        <p:nvSpPr>
          <p:cNvPr id="99332" name="Slide Number Placeholder 4">
            <a:extLst>
              <a:ext uri="{FF2B5EF4-FFF2-40B4-BE49-F238E27FC236}">
                <a16:creationId xmlns:a16="http://schemas.microsoft.com/office/drawing/2014/main" id="{698F6CCF-2428-DA50-0D53-B481E6134143}"/>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6B59616-D46C-4A14-A208-3B209DE5AD9B}" type="slidenum">
              <a:rPr lang="en-US" altLang="en-US" sz="1400"/>
              <a:pPr>
                <a:spcBef>
                  <a:spcPct val="0"/>
                </a:spcBef>
                <a:buFontTx/>
                <a:buNone/>
              </a:pPr>
              <a:t>76</a:t>
            </a:fld>
            <a:endParaRPr lang="en-US" altLang="en-US" sz="1400"/>
          </a:p>
        </p:txBody>
      </p:sp>
      <p:graphicFrame>
        <p:nvGraphicFramePr>
          <p:cNvPr id="6" name="Table 5">
            <a:extLst>
              <a:ext uri="{FF2B5EF4-FFF2-40B4-BE49-F238E27FC236}">
                <a16:creationId xmlns:a16="http://schemas.microsoft.com/office/drawing/2014/main" id="{5E06DD75-943E-65EC-0E24-75F51AC81D16}"/>
              </a:ext>
            </a:extLst>
          </p:cNvPr>
          <p:cNvGraphicFramePr>
            <a:graphicFrameLocks noGrp="1"/>
          </p:cNvGraphicFramePr>
          <p:nvPr>
            <p:extLst>
              <p:ext uri="{D42A27DB-BD31-4B8C-83A1-F6EECF244321}">
                <p14:modId xmlns:p14="http://schemas.microsoft.com/office/powerpoint/2010/main" val="2257287947"/>
              </p:ext>
            </p:extLst>
          </p:nvPr>
        </p:nvGraphicFramePr>
        <p:xfrm>
          <a:off x="533400" y="1479550"/>
          <a:ext cx="8343900" cy="4921249"/>
        </p:xfrm>
        <a:graphic>
          <a:graphicData uri="http://schemas.openxmlformats.org/drawingml/2006/table">
            <a:tbl>
              <a:tblPr/>
              <a:tblGrid>
                <a:gridCol w="1769505">
                  <a:extLst>
                    <a:ext uri="{9D8B030D-6E8A-4147-A177-3AD203B41FA5}">
                      <a16:colId xmlns:a16="http://schemas.microsoft.com/office/drawing/2014/main" val="20000"/>
                    </a:ext>
                  </a:extLst>
                </a:gridCol>
                <a:gridCol w="6574395">
                  <a:extLst>
                    <a:ext uri="{9D8B030D-6E8A-4147-A177-3AD203B41FA5}">
                      <a16:colId xmlns:a16="http://schemas.microsoft.com/office/drawing/2014/main" val="20001"/>
                    </a:ext>
                  </a:extLst>
                </a:gridCol>
              </a:tblGrid>
              <a:tr h="429432">
                <a:tc>
                  <a:txBody>
                    <a:bodyPr/>
                    <a:lstStyle/>
                    <a:p>
                      <a:r>
                        <a:rPr lang="en-US" sz="1700"/>
                        <a:t>Function</a:t>
                      </a:r>
                    </a:p>
                  </a:txBody>
                  <a:tcPr marL="88346" marR="88346" marT="44171" marB="44171" anchor="ctr">
                    <a:lnL>
                      <a:noFill/>
                    </a:lnL>
                    <a:lnR>
                      <a:noFill/>
                    </a:lnR>
                    <a:lnT>
                      <a:noFill/>
                    </a:lnT>
                    <a:lnB>
                      <a:noFill/>
                    </a:lnB>
                  </a:tcPr>
                </a:tc>
                <a:tc>
                  <a:txBody>
                    <a:bodyPr/>
                    <a:lstStyle/>
                    <a:p>
                      <a:r>
                        <a:rPr lang="en-US" sz="1700"/>
                        <a:t>Returns ( description )</a:t>
                      </a:r>
                    </a:p>
                  </a:txBody>
                  <a:tcPr marL="88346" marR="88346" marT="44171" marB="44171" anchor="ctr">
                    <a:lnL>
                      <a:noFill/>
                    </a:lnL>
                    <a:lnR>
                      <a:noFill/>
                    </a:lnR>
                    <a:lnT>
                      <a:noFill/>
                    </a:lnT>
                    <a:lnB>
                      <a:noFill/>
                    </a:lnB>
                  </a:tcPr>
                </a:tc>
                <a:extLst>
                  <a:ext uri="{0D108BD9-81ED-4DB2-BD59-A6C34878D82A}">
                    <a16:rowId xmlns:a16="http://schemas.microsoft.com/office/drawing/2014/main" val="10000"/>
                  </a:ext>
                </a:extLst>
              </a:tr>
              <a:tr h="1069895">
                <a:tc>
                  <a:txBody>
                    <a:bodyPr/>
                    <a:lstStyle/>
                    <a:p>
                      <a:r>
                        <a:rPr lang="en-US" sz="1700" dirty="0">
                          <a:hlinkClick r:id="rId2" action="ppaction://hlinkfile"/>
                        </a:rPr>
                        <a:t>abs(x)</a:t>
                      </a:r>
                      <a:endParaRPr lang="en-US" sz="1700" dirty="0"/>
                    </a:p>
                  </a:txBody>
                  <a:tcPr marL="88346" marR="88346" marT="44171" marB="44171" anchor="ctr">
                    <a:lnL>
                      <a:noFill/>
                    </a:lnL>
                    <a:lnR>
                      <a:noFill/>
                    </a:lnR>
                    <a:lnT>
                      <a:noFill/>
                    </a:lnT>
                    <a:lnB>
                      <a:noFill/>
                    </a:lnB>
                  </a:tcPr>
                </a:tc>
                <a:tc>
                  <a:txBody>
                    <a:bodyPr/>
                    <a:lstStyle/>
                    <a:p>
                      <a:r>
                        <a:rPr lang="en-US" sz="1700"/>
                        <a:t>The absolute value of x: the (positive) distance between x and zero. </a:t>
                      </a:r>
                    </a:p>
                  </a:txBody>
                  <a:tcPr marL="88346" marR="88346" marT="44171" marB="44171" anchor="ctr">
                    <a:lnL>
                      <a:noFill/>
                    </a:lnL>
                    <a:lnR>
                      <a:noFill/>
                    </a:lnR>
                    <a:lnT>
                      <a:noFill/>
                    </a:lnT>
                    <a:lnB>
                      <a:noFill/>
                    </a:lnB>
                  </a:tcPr>
                </a:tc>
                <a:extLst>
                  <a:ext uri="{0D108BD9-81ED-4DB2-BD59-A6C34878D82A}">
                    <a16:rowId xmlns:a16="http://schemas.microsoft.com/office/drawing/2014/main" val="10001"/>
                  </a:ext>
                </a:extLst>
              </a:tr>
              <a:tr h="1066702">
                <a:tc>
                  <a:txBody>
                    <a:bodyPr/>
                    <a:lstStyle/>
                    <a:p>
                      <a:r>
                        <a:rPr lang="en-US" sz="1700">
                          <a:hlinkClick r:id="rId3" action="ppaction://hlinkfile"/>
                        </a:rPr>
                        <a:t>ceil(x) </a:t>
                      </a:r>
                      <a:endParaRPr lang="en-US" sz="1700"/>
                    </a:p>
                  </a:txBody>
                  <a:tcPr marL="88346" marR="88346" marT="44171" marB="44171" anchor="ctr">
                    <a:lnL>
                      <a:noFill/>
                    </a:lnL>
                    <a:lnR>
                      <a:noFill/>
                    </a:lnR>
                    <a:lnT>
                      <a:noFill/>
                    </a:lnT>
                    <a:lnB>
                      <a:noFill/>
                    </a:lnB>
                  </a:tcPr>
                </a:tc>
                <a:tc>
                  <a:txBody>
                    <a:bodyPr/>
                    <a:lstStyle/>
                    <a:p>
                      <a:r>
                        <a:rPr lang="en-US" sz="1700"/>
                        <a:t>The ceiling of x: the smallest integer not less than x</a:t>
                      </a:r>
                    </a:p>
                  </a:txBody>
                  <a:tcPr marL="88346" marR="88346" marT="44171" marB="44171" anchor="ctr">
                    <a:lnL>
                      <a:noFill/>
                    </a:lnL>
                    <a:lnR>
                      <a:noFill/>
                    </a:lnR>
                    <a:lnT>
                      <a:noFill/>
                    </a:lnT>
                    <a:lnB>
                      <a:noFill/>
                    </a:lnB>
                  </a:tcPr>
                </a:tc>
                <a:extLst>
                  <a:ext uri="{0D108BD9-81ED-4DB2-BD59-A6C34878D82A}">
                    <a16:rowId xmlns:a16="http://schemas.microsoft.com/office/drawing/2014/main" val="10002"/>
                  </a:ext>
                </a:extLst>
              </a:tr>
              <a:tr h="746692">
                <a:tc>
                  <a:txBody>
                    <a:bodyPr/>
                    <a:lstStyle/>
                    <a:p>
                      <a:r>
                        <a:rPr lang="en-US" sz="1700">
                          <a:hlinkClick r:id="rId4" action="ppaction://hlinkfile"/>
                        </a:rPr>
                        <a:t>cmp(x, y)</a:t>
                      </a:r>
                      <a:endParaRPr lang="en-US" sz="1700"/>
                    </a:p>
                  </a:txBody>
                  <a:tcPr marL="88346" marR="88346" marT="44171" marB="44171" anchor="ctr">
                    <a:lnL>
                      <a:noFill/>
                    </a:lnL>
                    <a:lnR>
                      <a:noFill/>
                    </a:lnR>
                    <a:lnT>
                      <a:noFill/>
                    </a:lnT>
                    <a:lnB>
                      <a:noFill/>
                    </a:lnB>
                  </a:tcPr>
                </a:tc>
                <a:tc>
                  <a:txBody>
                    <a:bodyPr/>
                    <a:lstStyle/>
                    <a:p>
                      <a:r>
                        <a:rPr lang="en-US" sz="1700"/>
                        <a:t>-1 if x &lt; y, 0 if x == y, or 1 if x &gt; y </a:t>
                      </a:r>
                    </a:p>
                  </a:txBody>
                  <a:tcPr marL="88346" marR="88346" marT="44171" marB="44171" anchor="ctr">
                    <a:lnL>
                      <a:noFill/>
                    </a:lnL>
                    <a:lnR>
                      <a:noFill/>
                    </a:lnR>
                    <a:lnT>
                      <a:noFill/>
                    </a:lnT>
                    <a:lnB>
                      <a:noFill/>
                    </a:lnB>
                  </a:tcPr>
                </a:tc>
                <a:extLst>
                  <a:ext uri="{0D108BD9-81ED-4DB2-BD59-A6C34878D82A}">
                    <a16:rowId xmlns:a16="http://schemas.microsoft.com/office/drawing/2014/main" val="10003"/>
                  </a:ext>
                </a:extLst>
              </a:tr>
              <a:tr h="429432">
                <a:tc>
                  <a:txBody>
                    <a:bodyPr/>
                    <a:lstStyle/>
                    <a:p>
                      <a:r>
                        <a:rPr lang="en-US" sz="1700">
                          <a:hlinkClick r:id="rId5" action="ppaction://hlinkfile"/>
                        </a:rPr>
                        <a:t>exp(x) </a:t>
                      </a:r>
                      <a:endParaRPr lang="en-US" sz="1700"/>
                    </a:p>
                  </a:txBody>
                  <a:tcPr marL="88346" marR="88346" marT="44171" marB="44171" anchor="ctr">
                    <a:lnL>
                      <a:noFill/>
                    </a:lnL>
                    <a:lnR>
                      <a:noFill/>
                    </a:lnR>
                    <a:lnT>
                      <a:noFill/>
                    </a:lnT>
                    <a:lnB>
                      <a:noFill/>
                    </a:lnB>
                  </a:tcPr>
                </a:tc>
                <a:tc>
                  <a:txBody>
                    <a:bodyPr/>
                    <a:lstStyle/>
                    <a:p>
                      <a:r>
                        <a:rPr lang="en-US" sz="1700"/>
                        <a:t>The exponential of x: e</a:t>
                      </a:r>
                      <a:r>
                        <a:rPr lang="en-US" sz="1700" baseline="30000"/>
                        <a:t>x</a:t>
                      </a:r>
                      <a:r>
                        <a:rPr lang="en-US" sz="1700"/>
                        <a:t> </a:t>
                      </a:r>
                    </a:p>
                  </a:txBody>
                  <a:tcPr marL="88346" marR="88346" marT="44171" marB="44171" anchor="ctr">
                    <a:lnL>
                      <a:noFill/>
                    </a:lnL>
                    <a:lnR>
                      <a:noFill/>
                    </a:lnR>
                    <a:lnT>
                      <a:noFill/>
                    </a:lnT>
                    <a:lnB>
                      <a:noFill/>
                    </a:lnB>
                  </a:tcPr>
                </a:tc>
                <a:extLst>
                  <a:ext uri="{0D108BD9-81ED-4DB2-BD59-A6C34878D82A}">
                    <a16:rowId xmlns:a16="http://schemas.microsoft.com/office/drawing/2014/main" val="10004"/>
                  </a:ext>
                </a:extLst>
              </a:tr>
              <a:tr h="429432">
                <a:tc>
                  <a:txBody>
                    <a:bodyPr/>
                    <a:lstStyle/>
                    <a:p>
                      <a:r>
                        <a:rPr lang="en-US" sz="1700">
                          <a:hlinkClick r:id="rId6" action="ppaction://hlinkfile"/>
                        </a:rPr>
                        <a:t>fabs(x)</a:t>
                      </a:r>
                      <a:endParaRPr lang="en-US" sz="1700"/>
                    </a:p>
                  </a:txBody>
                  <a:tcPr marL="88346" marR="88346" marT="44171" marB="44171" anchor="ctr">
                    <a:lnL>
                      <a:noFill/>
                    </a:lnL>
                    <a:lnR>
                      <a:noFill/>
                    </a:lnR>
                    <a:lnT>
                      <a:noFill/>
                    </a:lnT>
                    <a:lnB>
                      <a:noFill/>
                    </a:lnB>
                  </a:tcPr>
                </a:tc>
                <a:tc>
                  <a:txBody>
                    <a:bodyPr/>
                    <a:lstStyle/>
                    <a:p>
                      <a:r>
                        <a:rPr lang="en-US" sz="1700"/>
                        <a:t>The absolute value of x.</a:t>
                      </a:r>
                    </a:p>
                  </a:txBody>
                  <a:tcPr marL="88346" marR="88346" marT="44171" marB="44171" anchor="ctr">
                    <a:lnL>
                      <a:noFill/>
                    </a:lnL>
                    <a:lnR>
                      <a:noFill/>
                    </a:lnR>
                    <a:lnT>
                      <a:noFill/>
                    </a:lnT>
                    <a:lnB>
                      <a:noFill/>
                    </a:lnB>
                  </a:tcPr>
                </a:tc>
                <a:extLst>
                  <a:ext uri="{0D108BD9-81ED-4DB2-BD59-A6C34878D82A}">
                    <a16:rowId xmlns:a16="http://schemas.microsoft.com/office/drawing/2014/main" val="10005"/>
                  </a:ext>
                </a:extLst>
              </a:tr>
              <a:tr h="749664">
                <a:tc>
                  <a:txBody>
                    <a:bodyPr/>
                    <a:lstStyle/>
                    <a:p>
                      <a:r>
                        <a:rPr lang="en-US" sz="1700">
                          <a:hlinkClick r:id="rId7" action="ppaction://hlinkfile"/>
                        </a:rPr>
                        <a:t>floor(x) </a:t>
                      </a:r>
                      <a:endParaRPr lang="en-US" sz="1700"/>
                    </a:p>
                  </a:txBody>
                  <a:tcPr marL="88346" marR="88346" marT="44171" marB="44171" anchor="ctr">
                    <a:lnL>
                      <a:noFill/>
                    </a:lnL>
                    <a:lnR>
                      <a:noFill/>
                    </a:lnR>
                    <a:lnT>
                      <a:noFill/>
                    </a:lnT>
                    <a:lnB>
                      <a:noFill/>
                    </a:lnB>
                  </a:tcPr>
                </a:tc>
                <a:tc>
                  <a:txBody>
                    <a:bodyPr/>
                    <a:lstStyle/>
                    <a:p>
                      <a:r>
                        <a:rPr lang="en-US" sz="1700" dirty="0"/>
                        <a:t>The floor of x: the largest integer not greater than x</a:t>
                      </a:r>
                    </a:p>
                  </a:txBody>
                  <a:tcPr marL="88346" marR="88346" marT="44171" marB="44171"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1213DDB0-4511-9AF8-6945-123F16FA3F43}"/>
              </a:ext>
            </a:extLst>
          </p:cNvPr>
          <p:cNvSpPr>
            <a:spLocks noGrp="1" noChangeArrowheads="1"/>
          </p:cNvSpPr>
          <p:nvPr>
            <p:ph type="title"/>
          </p:nvPr>
        </p:nvSpPr>
        <p:spPr/>
        <p:txBody>
          <a:bodyPr/>
          <a:lstStyle/>
          <a:p>
            <a:r>
              <a:rPr lang="en-US" altLang="en-US" b="1">
                <a:ea typeface="ＭＳ Ｐゴシック" panose="020B0600070205080204" pitchFamily="34" charset="-128"/>
              </a:rPr>
              <a:t>Mathematical Functions</a:t>
            </a:r>
            <a:endParaRPr lang="en-US" altLang="en-US">
              <a:ea typeface="ＭＳ Ｐゴシック" panose="020B0600070205080204" pitchFamily="34" charset="-128"/>
            </a:endParaRPr>
          </a:p>
        </p:txBody>
      </p:sp>
      <p:sp>
        <p:nvSpPr>
          <p:cNvPr id="100356" name="Slide Number Placeholder 4">
            <a:extLst>
              <a:ext uri="{FF2B5EF4-FFF2-40B4-BE49-F238E27FC236}">
                <a16:creationId xmlns:a16="http://schemas.microsoft.com/office/drawing/2014/main" id="{3990F77B-18D3-DE88-A7AB-0614057472CB}"/>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75E06872-E62B-47B2-946B-4F83199DF01D}" type="slidenum">
              <a:rPr lang="en-US" altLang="en-US" sz="1400"/>
              <a:pPr>
                <a:spcBef>
                  <a:spcPct val="0"/>
                </a:spcBef>
                <a:buFontTx/>
                <a:buNone/>
              </a:pPr>
              <a:t>77</a:t>
            </a:fld>
            <a:endParaRPr lang="en-US" altLang="en-US" sz="1400"/>
          </a:p>
        </p:txBody>
      </p:sp>
      <p:graphicFrame>
        <p:nvGraphicFramePr>
          <p:cNvPr id="6" name="Table 5">
            <a:extLst>
              <a:ext uri="{FF2B5EF4-FFF2-40B4-BE49-F238E27FC236}">
                <a16:creationId xmlns:a16="http://schemas.microsoft.com/office/drawing/2014/main" id="{BCE1B172-5DCB-8AF6-79A0-94A69A2CDB62}"/>
              </a:ext>
            </a:extLst>
          </p:cNvPr>
          <p:cNvGraphicFramePr>
            <a:graphicFrameLocks noGrp="1"/>
          </p:cNvGraphicFramePr>
          <p:nvPr>
            <p:extLst>
              <p:ext uri="{D42A27DB-BD31-4B8C-83A1-F6EECF244321}">
                <p14:modId xmlns:p14="http://schemas.microsoft.com/office/powerpoint/2010/main" val="3780757844"/>
              </p:ext>
            </p:extLst>
          </p:nvPr>
        </p:nvGraphicFramePr>
        <p:xfrm>
          <a:off x="461035" y="1397000"/>
          <a:ext cx="8378165" cy="5080001"/>
        </p:xfrm>
        <a:graphic>
          <a:graphicData uri="http://schemas.openxmlformats.org/drawingml/2006/table">
            <a:tbl>
              <a:tblPr/>
              <a:tblGrid>
                <a:gridCol w="2233230">
                  <a:extLst>
                    <a:ext uri="{9D8B030D-6E8A-4147-A177-3AD203B41FA5}">
                      <a16:colId xmlns:a16="http://schemas.microsoft.com/office/drawing/2014/main" val="20000"/>
                    </a:ext>
                  </a:extLst>
                </a:gridCol>
                <a:gridCol w="6144935">
                  <a:extLst>
                    <a:ext uri="{9D8B030D-6E8A-4147-A177-3AD203B41FA5}">
                      <a16:colId xmlns:a16="http://schemas.microsoft.com/office/drawing/2014/main" val="20001"/>
                    </a:ext>
                  </a:extLst>
                </a:gridCol>
              </a:tblGrid>
              <a:tr h="456937">
                <a:tc>
                  <a:txBody>
                    <a:bodyPr/>
                    <a:lstStyle/>
                    <a:p>
                      <a:r>
                        <a:rPr lang="en-US" sz="1600">
                          <a:hlinkClick r:id="rId2" action="ppaction://hlinkfile"/>
                        </a:rPr>
                        <a:t>log(x) </a:t>
                      </a:r>
                      <a:endParaRPr lang="en-US" sz="1600"/>
                    </a:p>
                  </a:txBody>
                  <a:tcPr marL="52774" marR="52774" marT="26386" marB="26386" anchor="ctr">
                    <a:lnL>
                      <a:noFill/>
                    </a:lnL>
                    <a:lnR>
                      <a:noFill/>
                    </a:lnR>
                    <a:lnT>
                      <a:noFill/>
                    </a:lnT>
                    <a:lnB>
                      <a:noFill/>
                    </a:lnB>
                  </a:tcPr>
                </a:tc>
                <a:tc>
                  <a:txBody>
                    <a:bodyPr/>
                    <a:lstStyle/>
                    <a:p>
                      <a:r>
                        <a:rPr lang="en-US" sz="1600"/>
                        <a:t>The natural logarithm of x, for x&gt; 0 </a:t>
                      </a:r>
                    </a:p>
                  </a:txBody>
                  <a:tcPr marL="52774" marR="52774" marT="26386" marB="26386" anchor="ctr">
                    <a:lnL>
                      <a:noFill/>
                    </a:lnL>
                    <a:lnR>
                      <a:noFill/>
                    </a:lnR>
                    <a:lnT>
                      <a:noFill/>
                    </a:lnT>
                    <a:lnB>
                      <a:noFill/>
                    </a:lnB>
                  </a:tcPr>
                </a:tc>
                <a:extLst>
                  <a:ext uri="{0D108BD9-81ED-4DB2-BD59-A6C34878D82A}">
                    <a16:rowId xmlns:a16="http://schemas.microsoft.com/office/drawing/2014/main" val="10000"/>
                  </a:ext>
                </a:extLst>
              </a:tr>
              <a:tr h="456937">
                <a:tc>
                  <a:txBody>
                    <a:bodyPr/>
                    <a:lstStyle/>
                    <a:p>
                      <a:r>
                        <a:rPr lang="en-US" sz="1600">
                          <a:hlinkClick r:id="rId3" action="ppaction://hlinkfile"/>
                        </a:rPr>
                        <a:t>log10(x) </a:t>
                      </a:r>
                      <a:endParaRPr lang="en-US" sz="1600"/>
                    </a:p>
                  </a:txBody>
                  <a:tcPr marL="52774" marR="52774" marT="26386" marB="26386" anchor="ctr">
                    <a:lnL>
                      <a:noFill/>
                    </a:lnL>
                    <a:lnR>
                      <a:noFill/>
                    </a:lnR>
                    <a:lnT>
                      <a:noFill/>
                    </a:lnT>
                    <a:lnB>
                      <a:noFill/>
                    </a:lnB>
                  </a:tcPr>
                </a:tc>
                <a:tc>
                  <a:txBody>
                    <a:bodyPr/>
                    <a:lstStyle/>
                    <a:p>
                      <a:r>
                        <a:rPr lang="en-US" sz="1600"/>
                        <a:t>The base-10 logarithm of x for x&gt; 0 .</a:t>
                      </a:r>
                    </a:p>
                  </a:txBody>
                  <a:tcPr marL="52774" marR="52774" marT="26386" marB="26386" anchor="ctr">
                    <a:lnL>
                      <a:noFill/>
                    </a:lnL>
                    <a:lnR>
                      <a:noFill/>
                    </a:lnR>
                    <a:lnT>
                      <a:noFill/>
                    </a:lnT>
                    <a:lnB>
                      <a:noFill/>
                    </a:lnB>
                  </a:tcPr>
                </a:tc>
                <a:extLst>
                  <a:ext uri="{0D108BD9-81ED-4DB2-BD59-A6C34878D82A}">
                    <a16:rowId xmlns:a16="http://schemas.microsoft.com/office/drawing/2014/main" val="10001"/>
                  </a:ext>
                </a:extLst>
              </a:tr>
              <a:tr h="652765">
                <a:tc>
                  <a:txBody>
                    <a:bodyPr/>
                    <a:lstStyle/>
                    <a:p>
                      <a:r>
                        <a:rPr lang="en-US" sz="1600">
                          <a:hlinkClick r:id="rId4" action="ppaction://hlinkfile"/>
                        </a:rPr>
                        <a:t>max(x1, x2,...) </a:t>
                      </a:r>
                      <a:endParaRPr lang="en-US" sz="1600"/>
                    </a:p>
                  </a:txBody>
                  <a:tcPr marL="52774" marR="52774" marT="26386" marB="26386" anchor="ctr">
                    <a:lnL>
                      <a:noFill/>
                    </a:lnL>
                    <a:lnR>
                      <a:noFill/>
                    </a:lnR>
                    <a:lnT>
                      <a:noFill/>
                    </a:lnT>
                    <a:lnB>
                      <a:noFill/>
                    </a:lnB>
                  </a:tcPr>
                </a:tc>
                <a:tc>
                  <a:txBody>
                    <a:bodyPr/>
                    <a:lstStyle/>
                    <a:p>
                      <a:r>
                        <a:rPr lang="en-US" sz="1600"/>
                        <a:t>The largest of its arguments: the value closest to positive infinity </a:t>
                      </a:r>
                    </a:p>
                  </a:txBody>
                  <a:tcPr marL="52774" marR="52774" marT="26386" marB="26386" anchor="ctr">
                    <a:lnL>
                      <a:noFill/>
                    </a:lnL>
                    <a:lnR>
                      <a:noFill/>
                    </a:lnR>
                    <a:lnT>
                      <a:noFill/>
                    </a:lnT>
                    <a:lnB>
                      <a:noFill/>
                    </a:lnB>
                  </a:tcPr>
                </a:tc>
                <a:extLst>
                  <a:ext uri="{0D108BD9-81ED-4DB2-BD59-A6C34878D82A}">
                    <a16:rowId xmlns:a16="http://schemas.microsoft.com/office/drawing/2014/main" val="10002"/>
                  </a:ext>
                </a:extLst>
              </a:tr>
              <a:tr h="652765">
                <a:tc>
                  <a:txBody>
                    <a:bodyPr/>
                    <a:lstStyle/>
                    <a:p>
                      <a:r>
                        <a:rPr lang="en-US" sz="1600">
                          <a:hlinkClick r:id="rId5" action="ppaction://hlinkfile"/>
                        </a:rPr>
                        <a:t>min(x1, x2,...) </a:t>
                      </a:r>
                      <a:endParaRPr lang="en-US" sz="1600"/>
                    </a:p>
                  </a:txBody>
                  <a:tcPr marL="52774" marR="52774" marT="26386" marB="26386" anchor="ctr">
                    <a:lnL>
                      <a:noFill/>
                    </a:lnL>
                    <a:lnR>
                      <a:noFill/>
                    </a:lnR>
                    <a:lnT>
                      <a:noFill/>
                    </a:lnT>
                    <a:lnB>
                      <a:noFill/>
                    </a:lnB>
                  </a:tcPr>
                </a:tc>
                <a:tc>
                  <a:txBody>
                    <a:bodyPr/>
                    <a:lstStyle/>
                    <a:p>
                      <a:r>
                        <a:rPr lang="en-US" sz="1600"/>
                        <a:t>The smallest of its arguments: the value closest to negative infinity </a:t>
                      </a:r>
                    </a:p>
                  </a:txBody>
                  <a:tcPr marL="52774" marR="52774" marT="26386" marB="26386" anchor="ctr">
                    <a:lnL>
                      <a:noFill/>
                    </a:lnL>
                    <a:lnR>
                      <a:noFill/>
                    </a:lnR>
                    <a:lnT>
                      <a:noFill/>
                    </a:lnT>
                    <a:lnB>
                      <a:noFill/>
                    </a:lnB>
                  </a:tcPr>
                </a:tc>
                <a:extLst>
                  <a:ext uri="{0D108BD9-81ED-4DB2-BD59-A6C34878D82A}">
                    <a16:rowId xmlns:a16="http://schemas.microsoft.com/office/drawing/2014/main" val="10003"/>
                  </a:ext>
                </a:extLst>
              </a:tr>
              <a:tr h="1044424">
                <a:tc>
                  <a:txBody>
                    <a:bodyPr/>
                    <a:lstStyle/>
                    <a:p>
                      <a:r>
                        <a:rPr lang="en-US" sz="1600">
                          <a:hlinkClick r:id="rId6" action="ppaction://hlinkfile"/>
                        </a:rPr>
                        <a:t>modf(x) </a:t>
                      </a:r>
                      <a:endParaRPr lang="en-US" sz="1600"/>
                    </a:p>
                  </a:txBody>
                  <a:tcPr marL="52774" marR="52774" marT="26386" marB="26386" anchor="ctr">
                    <a:lnL>
                      <a:noFill/>
                    </a:lnL>
                    <a:lnR>
                      <a:noFill/>
                    </a:lnR>
                    <a:lnT>
                      <a:noFill/>
                    </a:lnT>
                    <a:lnB>
                      <a:noFill/>
                    </a:lnB>
                  </a:tcPr>
                </a:tc>
                <a:tc>
                  <a:txBody>
                    <a:bodyPr/>
                    <a:lstStyle/>
                    <a:p>
                      <a:r>
                        <a:rPr lang="en-US" sz="1600"/>
                        <a:t>The fractional and integer parts of x in a two-item tuple. Both parts have the same sign as x. The integer part is returned as a float.</a:t>
                      </a:r>
                    </a:p>
                  </a:txBody>
                  <a:tcPr marL="52774" marR="52774" marT="26386" marB="26386" anchor="ctr">
                    <a:lnL>
                      <a:noFill/>
                    </a:lnL>
                    <a:lnR>
                      <a:noFill/>
                    </a:lnR>
                    <a:lnT>
                      <a:noFill/>
                    </a:lnT>
                    <a:lnB>
                      <a:noFill/>
                    </a:lnB>
                  </a:tcPr>
                </a:tc>
                <a:extLst>
                  <a:ext uri="{0D108BD9-81ED-4DB2-BD59-A6C34878D82A}">
                    <a16:rowId xmlns:a16="http://schemas.microsoft.com/office/drawing/2014/main" val="10004"/>
                  </a:ext>
                </a:extLst>
              </a:tr>
              <a:tr h="314812">
                <a:tc>
                  <a:txBody>
                    <a:bodyPr/>
                    <a:lstStyle/>
                    <a:p>
                      <a:r>
                        <a:rPr lang="en-US" sz="1600">
                          <a:hlinkClick r:id="rId7" action="ppaction://hlinkfile"/>
                        </a:rPr>
                        <a:t>pow(x, y)</a:t>
                      </a:r>
                      <a:endParaRPr lang="en-US" sz="1600"/>
                    </a:p>
                  </a:txBody>
                  <a:tcPr marL="52774" marR="52774" marT="26386" marB="26386" anchor="ctr">
                    <a:lnL>
                      <a:noFill/>
                    </a:lnL>
                    <a:lnR>
                      <a:noFill/>
                    </a:lnR>
                    <a:lnT>
                      <a:noFill/>
                    </a:lnT>
                    <a:lnB>
                      <a:noFill/>
                    </a:lnB>
                  </a:tcPr>
                </a:tc>
                <a:tc>
                  <a:txBody>
                    <a:bodyPr/>
                    <a:lstStyle/>
                    <a:p>
                      <a:r>
                        <a:rPr lang="en-US" sz="1600"/>
                        <a:t>The value of x**y.</a:t>
                      </a:r>
                    </a:p>
                  </a:txBody>
                  <a:tcPr marL="52774" marR="52774" marT="26386" marB="26386" anchor="ctr">
                    <a:lnL>
                      <a:noFill/>
                    </a:lnL>
                    <a:lnR>
                      <a:noFill/>
                    </a:lnR>
                    <a:lnT>
                      <a:noFill/>
                    </a:lnT>
                    <a:lnB>
                      <a:noFill/>
                    </a:lnB>
                  </a:tcPr>
                </a:tc>
                <a:extLst>
                  <a:ext uri="{0D108BD9-81ED-4DB2-BD59-A6C34878D82A}">
                    <a16:rowId xmlns:a16="http://schemas.microsoft.com/office/drawing/2014/main" val="10005"/>
                  </a:ext>
                </a:extLst>
              </a:tr>
              <a:tr h="1044424">
                <a:tc>
                  <a:txBody>
                    <a:bodyPr/>
                    <a:lstStyle/>
                    <a:p>
                      <a:r>
                        <a:rPr lang="en-US" sz="1600">
                          <a:hlinkClick r:id="rId8" action="ppaction://hlinkfile"/>
                        </a:rPr>
                        <a:t>round(x [,n])</a:t>
                      </a:r>
                      <a:endParaRPr lang="en-US" sz="1600"/>
                    </a:p>
                  </a:txBody>
                  <a:tcPr marL="52774" marR="52774" marT="26386" marB="26386" anchor="ctr">
                    <a:lnL>
                      <a:noFill/>
                    </a:lnL>
                    <a:lnR>
                      <a:noFill/>
                    </a:lnR>
                    <a:lnT>
                      <a:noFill/>
                    </a:lnT>
                    <a:lnB>
                      <a:noFill/>
                    </a:lnB>
                  </a:tcPr>
                </a:tc>
                <a:tc>
                  <a:txBody>
                    <a:bodyPr/>
                    <a:lstStyle/>
                    <a:p>
                      <a:r>
                        <a:rPr lang="en-US" sz="1600" b="1"/>
                        <a:t>x</a:t>
                      </a:r>
                      <a:r>
                        <a:rPr lang="en-US" sz="1600"/>
                        <a:t> rounded to n digits from the decimal point. Python rounds away from zero as a tie-breaker: round(0.5) is 1.0 and round(-0.5) is -1.0.</a:t>
                      </a:r>
                    </a:p>
                  </a:txBody>
                  <a:tcPr marL="52774" marR="52774" marT="26386" marB="26386" anchor="ctr">
                    <a:lnL>
                      <a:noFill/>
                    </a:lnL>
                    <a:lnR>
                      <a:noFill/>
                    </a:lnR>
                    <a:lnT>
                      <a:noFill/>
                    </a:lnT>
                    <a:lnB>
                      <a:noFill/>
                    </a:lnB>
                  </a:tcPr>
                </a:tc>
                <a:extLst>
                  <a:ext uri="{0D108BD9-81ED-4DB2-BD59-A6C34878D82A}">
                    <a16:rowId xmlns:a16="http://schemas.microsoft.com/office/drawing/2014/main" val="10006"/>
                  </a:ext>
                </a:extLst>
              </a:tr>
              <a:tr h="456937">
                <a:tc>
                  <a:txBody>
                    <a:bodyPr/>
                    <a:lstStyle/>
                    <a:p>
                      <a:r>
                        <a:rPr lang="en-US" sz="1600">
                          <a:hlinkClick r:id="rId9" action="ppaction://hlinkfile"/>
                        </a:rPr>
                        <a:t>sqrt(x) </a:t>
                      </a:r>
                      <a:endParaRPr lang="en-US" sz="1600"/>
                    </a:p>
                  </a:txBody>
                  <a:tcPr marL="52774" marR="52774" marT="26386" marB="26386" anchor="ctr">
                    <a:lnL>
                      <a:noFill/>
                    </a:lnL>
                    <a:lnR>
                      <a:noFill/>
                    </a:lnR>
                    <a:lnT>
                      <a:noFill/>
                    </a:lnT>
                    <a:lnB>
                      <a:noFill/>
                    </a:lnB>
                  </a:tcPr>
                </a:tc>
                <a:tc>
                  <a:txBody>
                    <a:bodyPr/>
                    <a:lstStyle/>
                    <a:p>
                      <a:r>
                        <a:rPr lang="en-US" sz="1600" dirty="0"/>
                        <a:t>The square root of x for x &gt; 0</a:t>
                      </a:r>
                    </a:p>
                  </a:txBody>
                  <a:tcPr marL="52774" marR="52774" marT="26386" marB="26386" anchor="ctr">
                    <a:lnL>
                      <a:noFill/>
                    </a:lnL>
                    <a:lnR>
                      <a:noFill/>
                    </a:lnR>
                    <a:lnT>
                      <a:noFill/>
                    </a:lnT>
                    <a:lnB>
                      <a:noFill/>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41C85C4C-0194-4AFA-17C7-161AC35BBE7A}"/>
              </a:ext>
            </a:extLst>
          </p:cNvPr>
          <p:cNvSpPr>
            <a:spLocks noGrp="1" noChangeArrowheads="1"/>
          </p:cNvSpPr>
          <p:nvPr>
            <p:ph type="title"/>
          </p:nvPr>
        </p:nvSpPr>
        <p:spPr/>
        <p:txBody>
          <a:bodyPr/>
          <a:lstStyle/>
          <a:p>
            <a:r>
              <a:rPr lang="en-US" altLang="en-US" b="1">
                <a:ea typeface="ＭＳ Ｐゴシック" panose="020B0600070205080204" pitchFamily="34" charset="-128"/>
              </a:rPr>
              <a:t>Random Number Functions</a:t>
            </a:r>
            <a:endParaRPr lang="en-US" altLang="en-US">
              <a:ea typeface="ＭＳ Ｐゴシック" panose="020B0600070205080204" pitchFamily="34" charset="-128"/>
            </a:endParaRPr>
          </a:p>
        </p:txBody>
      </p:sp>
      <p:sp>
        <p:nvSpPr>
          <p:cNvPr id="101379" name="Footer Placeholder 3">
            <a:extLst>
              <a:ext uri="{FF2B5EF4-FFF2-40B4-BE49-F238E27FC236}">
                <a16:creationId xmlns:a16="http://schemas.microsoft.com/office/drawing/2014/main" id="{95D5D349-D510-6883-74DB-89CE2D56C468}"/>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01380" name="Slide Number Placeholder 4">
            <a:extLst>
              <a:ext uri="{FF2B5EF4-FFF2-40B4-BE49-F238E27FC236}">
                <a16:creationId xmlns:a16="http://schemas.microsoft.com/office/drawing/2014/main" id="{E2B22369-6A3B-DB94-C562-1290A003ADA4}"/>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81DF5FD-0DEA-458F-8A62-14C1AE81DE97}" type="slidenum">
              <a:rPr lang="en-US" altLang="en-US" sz="1400"/>
              <a:pPr>
                <a:spcBef>
                  <a:spcPct val="0"/>
                </a:spcBef>
                <a:buFontTx/>
                <a:buNone/>
              </a:pPr>
              <a:t>78</a:t>
            </a:fld>
            <a:endParaRPr lang="en-US" altLang="en-US" sz="1400"/>
          </a:p>
        </p:txBody>
      </p:sp>
      <p:graphicFrame>
        <p:nvGraphicFramePr>
          <p:cNvPr id="6" name="Table 5">
            <a:extLst>
              <a:ext uri="{FF2B5EF4-FFF2-40B4-BE49-F238E27FC236}">
                <a16:creationId xmlns:a16="http://schemas.microsoft.com/office/drawing/2014/main" id="{6D837207-6A9D-1AB4-356F-7FC8640A8707}"/>
              </a:ext>
            </a:extLst>
          </p:cNvPr>
          <p:cNvGraphicFramePr>
            <a:graphicFrameLocks noGrp="1"/>
          </p:cNvGraphicFramePr>
          <p:nvPr/>
        </p:nvGraphicFramePr>
        <p:xfrm>
          <a:off x="506413" y="1387475"/>
          <a:ext cx="8285162" cy="4633913"/>
        </p:xfrm>
        <a:graphic>
          <a:graphicData uri="http://schemas.openxmlformats.org/drawingml/2006/table">
            <a:tbl>
              <a:tblPr/>
              <a:tblGrid>
                <a:gridCol w="2813299">
                  <a:extLst>
                    <a:ext uri="{9D8B030D-6E8A-4147-A177-3AD203B41FA5}">
                      <a16:colId xmlns:a16="http://schemas.microsoft.com/office/drawing/2014/main" val="20000"/>
                    </a:ext>
                  </a:extLst>
                </a:gridCol>
                <a:gridCol w="5471863">
                  <a:extLst>
                    <a:ext uri="{9D8B030D-6E8A-4147-A177-3AD203B41FA5}">
                      <a16:colId xmlns:a16="http://schemas.microsoft.com/office/drawing/2014/main" val="20001"/>
                    </a:ext>
                  </a:extLst>
                </a:gridCol>
              </a:tblGrid>
              <a:tr h="304520">
                <a:tc>
                  <a:txBody>
                    <a:bodyPr/>
                    <a:lstStyle/>
                    <a:p>
                      <a:r>
                        <a:rPr lang="en-US" sz="1600"/>
                        <a:t>Function</a:t>
                      </a:r>
                    </a:p>
                  </a:txBody>
                  <a:tcPr marL="60652" marR="60652" marT="30330" marB="30330" anchor="ctr">
                    <a:lnL>
                      <a:noFill/>
                    </a:lnL>
                    <a:lnR>
                      <a:noFill/>
                    </a:lnR>
                    <a:lnT>
                      <a:noFill/>
                    </a:lnT>
                    <a:lnB>
                      <a:noFill/>
                    </a:lnB>
                  </a:tcPr>
                </a:tc>
                <a:tc>
                  <a:txBody>
                    <a:bodyPr/>
                    <a:lstStyle/>
                    <a:p>
                      <a:r>
                        <a:rPr lang="en-US" sz="1600"/>
                        <a:t>Description</a:t>
                      </a:r>
                    </a:p>
                  </a:txBody>
                  <a:tcPr marL="60652" marR="60652" marT="30330" marB="30330" anchor="ctr">
                    <a:lnL>
                      <a:noFill/>
                    </a:lnL>
                    <a:lnR>
                      <a:noFill/>
                    </a:lnR>
                    <a:lnT>
                      <a:noFill/>
                    </a:lnT>
                    <a:lnB>
                      <a:noFill/>
                    </a:lnB>
                  </a:tcPr>
                </a:tc>
                <a:extLst>
                  <a:ext uri="{0D108BD9-81ED-4DB2-BD59-A6C34878D82A}">
                    <a16:rowId xmlns:a16="http://schemas.microsoft.com/office/drawing/2014/main" val="10000"/>
                  </a:ext>
                </a:extLst>
              </a:tr>
              <a:tr h="481044">
                <a:tc>
                  <a:txBody>
                    <a:bodyPr/>
                    <a:lstStyle/>
                    <a:p>
                      <a:r>
                        <a:rPr lang="en-US" sz="1600">
                          <a:hlinkClick r:id="rId2" action="ppaction://hlinkfile"/>
                        </a:rPr>
                        <a:t>choice(seq)</a:t>
                      </a:r>
                      <a:endParaRPr lang="en-US" sz="1600"/>
                    </a:p>
                  </a:txBody>
                  <a:tcPr marL="60652" marR="60652" marT="30330" marB="30330" anchor="ctr">
                    <a:lnL>
                      <a:noFill/>
                    </a:lnL>
                    <a:lnR>
                      <a:noFill/>
                    </a:lnR>
                    <a:lnT>
                      <a:noFill/>
                    </a:lnT>
                    <a:lnB>
                      <a:noFill/>
                    </a:lnB>
                  </a:tcPr>
                </a:tc>
                <a:tc>
                  <a:txBody>
                    <a:bodyPr/>
                    <a:lstStyle/>
                    <a:p>
                      <a:r>
                        <a:rPr lang="en-US" sz="1600"/>
                        <a:t>A random item from a list, tuple, or string.</a:t>
                      </a:r>
                    </a:p>
                  </a:txBody>
                  <a:tcPr marL="60652" marR="60652" marT="30330" marB="30330" anchor="ctr">
                    <a:lnL>
                      <a:noFill/>
                    </a:lnL>
                    <a:lnR>
                      <a:noFill/>
                    </a:lnR>
                    <a:lnT>
                      <a:noFill/>
                    </a:lnT>
                    <a:lnB>
                      <a:noFill/>
                    </a:lnB>
                  </a:tcPr>
                </a:tc>
                <a:extLst>
                  <a:ext uri="{0D108BD9-81ED-4DB2-BD59-A6C34878D82A}">
                    <a16:rowId xmlns:a16="http://schemas.microsoft.com/office/drawing/2014/main" val="10001"/>
                  </a:ext>
                </a:extLst>
              </a:tr>
              <a:tr h="687205">
                <a:tc>
                  <a:txBody>
                    <a:bodyPr/>
                    <a:lstStyle/>
                    <a:p>
                      <a:r>
                        <a:rPr lang="en-US" sz="1600">
                          <a:hlinkClick r:id="rId3" action="ppaction://hlinkfile"/>
                        </a:rPr>
                        <a:t>randrange ([start,] stop [,step]) </a:t>
                      </a:r>
                      <a:endParaRPr lang="en-US" sz="1600"/>
                    </a:p>
                  </a:txBody>
                  <a:tcPr marL="60652" marR="60652" marT="30330" marB="30330" anchor="ctr">
                    <a:lnL>
                      <a:noFill/>
                    </a:lnL>
                    <a:lnR>
                      <a:noFill/>
                    </a:lnR>
                    <a:lnT>
                      <a:noFill/>
                    </a:lnT>
                    <a:lnB>
                      <a:noFill/>
                    </a:lnB>
                  </a:tcPr>
                </a:tc>
                <a:tc>
                  <a:txBody>
                    <a:bodyPr/>
                    <a:lstStyle/>
                    <a:p>
                      <a:r>
                        <a:rPr lang="en-US" sz="1600"/>
                        <a:t>A randomly selected element from range(start, stop, step)</a:t>
                      </a:r>
                    </a:p>
                  </a:txBody>
                  <a:tcPr marL="60652" marR="60652" marT="30330" marB="30330" anchor="ctr">
                    <a:lnL>
                      <a:noFill/>
                    </a:lnL>
                    <a:lnR>
                      <a:noFill/>
                    </a:lnR>
                    <a:lnT>
                      <a:noFill/>
                    </a:lnT>
                    <a:lnB>
                      <a:noFill/>
                    </a:lnB>
                  </a:tcPr>
                </a:tc>
                <a:extLst>
                  <a:ext uri="{0D108BD9-81ED-4DB2-BD59-A6C34878D82A}">
                    <a16:rowId xmlns:a16="http://schemas.microsoft.com/office/drawing/2014/main" val="10002"/>
                  </a:ext>
                </a:extLst>
              </a:tr>
              <a:tr h="687205">
                <a:tc>
                  <a:txBody>
                    <a:bodyPr/>
                    <a:lstStyle/>
                    <a:p>
                      <a:r>
                        <a:rPr lang="en-US" sz="1600">
                          <a:hlinkClick r:id="rId4" action="ppaction://hlinkfile"/>
                        </a:rPr>
                        <a:t>random() </a:t>
                      </a:r>
                      <a:endParaRPr lang="en-US" sz="1600"/>
                    </a:p>
                  </a:txBody>
                  <a:tcPr marL="60652" marR="60652" marT="30330" marB="30330" anchor="ctr">
                    <a:lnL>
                      <a:noFill/>
                    </a:lnL>
                    <a:lnR>
                      <a:noFill/>
                    </a:lnR>
                    <a:lnT>
                      <a:noFill/>
                    </a:lnT>
                    <a:lnB>
                      <a:noFill/>
                    </a:lnB>
                  </a:tcPr>
                </a:tc>
                <a:tc>
                  <a:txBody>
                    <a:bodyPr/>
                    <a:lstStyle/>
                    <a:p>
                      <a:r>
                        <a:rPr lang="en-US" sz="1600"/>
                        <a:t>A random float r, such that 0 is less than or equal to r and r is less than 1</a:t>
                      </a:r>
                    </a:p>
                  </a:txBody>
                  <a:tcPr marL="60652" marR="60652" marT="30330" marB="30330" anchor="ctr">
                    <a:lnL>
                      <a:noFill/>
                    </a:lnL>
                    <a:lnR>
                      <a:noFill/>
                    </a:lnR>
                    <a:lnT>
                      <a:noFill/>
                    </a:lnT>
                    <a:lnB>
                      <a:noFill/>
                    </a:lnB>
                  </a:tcPr>
                </a:tc>
                <a:extLst>
                  <a:ext uri="{0D108BD9-81ED-4DB2-BD59-A6C34878D82A}">
                    <a16:rowId xmlns:a16="http://schemas.microsoft.com/office/drawing/2014/main" val="10003"/>
                  </a:ext>
                </a:extLst>
              </a:tr>
              <a:tr h="1305690">
                <a:tc>
                  <a:txBody>
                    <a:bodyPr/>
                    <a:lstStyle/>
                    <a:p>
                      <a:r>
                        <a:rPr lang="en-US" sz="1600">
                          <a:hlinkClick r:id="rId5" action="ppaction://hlinkfile"/>
                        </a:rPr>
                        <a:t>seed([x]) </a:t>
                      </a:r>
                      <a:endParaRPr lang="en-US" sz="1600"/>
                    </a:p>
                  </a:txBody>
                  <a:tcPr marL="60652" marR="60652" marT="30330" marB="30330" anchor="ctr">
                    <a:lnL>
                      <a:noFill/>
                    </a:lnL>
                    <a:lnR>
                      <a:noFill/>
                    </a:lnR>
                    <a:lnT>
                      <a:noFill/>
                    </a:lnT>
                    <a:lnB>
                      <a:noFill/>
                    </a:lnB>
                  </a:tcPr>
                </a:tc>
                <a:tc>
                  <a:txBody>
                    <a:bodyPr/>
                    <a:lstStyle/>
                    <a:p>
                      <a:r>
                        <a:rPr lang="en-US" sz="1600"/>
                        <a:t>Sets the integer starting value used in generating random numbers. Call this function before calling any other random module function. Returns None.</a:t>
                      </a:r>
                    </a:p>
                  </a:txBody>
                  <a:tcPr marL="60652" marR="60652" marT="30330" marB="30330" anchor="ctr">
                    <a:lnL>
                      <a:noFill/>
                    </a:lnL>
                    <a:lnR>
                      <a:noFill/>
                    </a:lnR>
                    <a:lnT>
                      <a:noFill/>
                    </a:lnT>
                    <a:lnB>
                      <a:noFill/>
                    </a:lnB>
                  </a:tcPr>
                </a:tc>
                <a:extLst>
                  <a:ext uri="{0D108BD9-81ED-4DB2-BD59-A6C34878D82A}">
                    <a16:rowId xmlns:a16="http://schemas.microsoft.com/office/drawing/2014/main" val="10004"/>
                  </a:ext>
                </a:extLst>
              </a:tr>
              <a:tr h="481044">
                <a:tc>
                  <a:txBody>
                    <a:bodyPr/>
                    <a:lstStyle/>
                    <a:p>
                      <a:r>
                        <a:rPr lang="en-US" sz="1600">
                          <a:hlinkClick r:id="rId6" action="ppaction://hlinkfile"/>
                        </a:rPr>
                        <a:t>shuffle(lst) </a:t>
                      </a:r>
                      <a:endParaRPr lang="en-US" sz="1600"/>
                    </a:p>
                  </a:txBody>
                  <a:tcPr marL="60652" marR="60652" marT="30330" marB="30330" anchor="ctr">
                    <a:lnL>
                      <a:noFill/>
                    </a:lnL>
                    <a:lnR>
                      <a:noFill/>
                    </a:lnR>
                    <a:lnT>
                      <a:noFill/>
                    </a:lnT>
                    <a:lnB>
                      <a:noFill/>
                    </a:lnB>
                  </a:tcPr>
                </a:tc>
                <a:tc>
                  <a:txBody>
                    <a:bodyPr/>
                    <a:lstStyle/>
                    <a:p>
                      <a:r>
                        <a:rPr lang="en-US" sz="1600"/>
                        <a:t>Randomizes the items of a list in place. Returns None.</a:t>
                      </a:r>
                    </a:p>
                  </a:txBody>
                  <a:tcPr marL="60652" marR="60652" marT="30330" marB="30330" anchor="ctr">
                    <a:lnL>
                      <a:noFill/>
                    </a:lnL>
                    <a:lnR>
                      <a:noFill/>
                    </a:lnR>
                    <a:lnT>
                      <a:noFill/>
                    </a:lnT>
                    <a:lnB>
                      <a:noFill/>
                    </a:lnB>
                  </a:tcPr>
                </a:tc>
                <a:extLst>
                  <a:ext uri="{0D108BD9-81ED-4DB2-BD59-A6C34878D82A}">
                    <a16:rowId xmlns:a16="http://schemas.microsoft.com/office/drawing/2014/main" val="10005"/>
                  </a:ext>
                </a:extLst>
              </a:tr>
              <a:tr h="687205">
                <a:tc>
                  <a:txBody>
                    <a:bodyPr/>
                    <a:lstStyle/>
                    <a:p>
                      <a:r>
                        <a:rPr lang="en-US" sz="1600">
                          <a:hlinkClick r:id="rId7" action="ppaction://hlinkfile"/>
                        </a:rPr>
                        <a:t>uniform(x, y)</a:t>
                      </a:r>
                      <a:endParaRPr lang="en-US" sz="1600"/>
                    </a:p>
                  </a:txBody>
                  <a:tcPr marL="60652" marR="60652" marT="30330" marB="30330" anchor="ctr">
                    <a:lnL>
                      <a:noFill/>
                    </a:lnL>
                    <a:lnR>
                      <a:noFill/>
                    </a:lnR>
                    <a:lnT>
                      <a:noFill/>
                    </a:lnT>
                    <a:lnB>
                      <a:noFill/>
                    </a:lnB>
                  </a:tcPr>
                </a:tc>
                <a:tc>
                  <a:txBody>
                    <a:bodyPr/>
                    <a:lstStyle/>
                    <a:p>
                      <a:r>
                        <a:rPr lang="en-US" sz="1600" dirty="0"/>
                        <a:t>A random float r, such that x is less than or equal to r and r is less than y </a:t>
                      </a:r>
                    </a:p>
                  </a:txBody>
                  <a:tcPr marL="60652" marR="60652" marT="30330" marB="30330"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F87D50D5-B6FB-CD16-B40C-CD758CECA698}"/>
              </a:ext>
            </a:extLst>
          </p:cNvPr>
          <p:cNvSpPr>
            <a:spLocks noGrp="1" noChangeArrowheads="1"/>
          </p:cNvSpPr>
          <p:nvPr>
            <p:ph type="title"/>
          </p:nvPr>
        </p:nvSpPr>
        <p:spPr/>
        <p:txBody>
          <a:bodyPr/>
          <a:lstStyle/>
          <a:p>
            <a:r>
              <a:rPr lang="en-US" altLang="en-US" b="1">
                <a:ea typeface="ＭＳ Ｐゴシック" panose="020B0600070205080204" pitchFamily="34" charset="-128"/>
              </a:rPr>
              <a:t>Trigonometric Functions</a:t>
            </a:r>
            <a:endParaRPr lang="en-US" altLang="en-US">
              <a:ea typeface="ＭＳ Ｐゴシック" panose="020B0600070205080204" pitchFamily="34" charset="-128"/>
            </a:endParaRPr>
          </a:p>
        </p:txBody>
      </p:sp>
      <p:sp>
        <p:nvSpPr>
          <p:cNvPr id="102404" name="Slide Number Placeholder 4">
            <a:extLst>
              <a:ext uri="{FF2B5EF4-FFF2-40B4-BE49-F238E27FC236}">
                <a16:creationId xmlns:a16="http://schemas.microsoft.com/office/drawing/2014/main" id="{50D6D1DB-F983-6DB1-605D-1E44DE1599B8}"/>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02B439A-EC10-4FBF-AEEA-82DF1B40E8E4}" type="slidenum">
              <a:rPr lang="en-US" altLang="en-US" sz="1400"/>
              <a:pPr>
                <a:spcBef>
                  <a:spcPct val="0"/>
                </a:spcBef>
                <a:buFontTx/>
                <a:buNone/>
              </a:pPr>
              <a:t>79</a:t>
            </a:fld>
            <a:endParaRPr lang="en-US" altLang="en-US" sz="1400"/>
          </a:p>
        </p:txBody>
      </p:sp>
      <p:graphicFrame>
        <p:nvGraphicFramePr>
          <p:cNvPr id="6" name="Table 5">
            <a:extLst>
              <a:ext uri="{FF2B5EF4-FFF2-40B4-BE49-F238E27FC236}">
                <a16:creationId xmlns:a16="http://schemas.microsoft.com/office/drawing/2014/main" id="{87BF2C42-8B61-BC3E-DA08-22A8D933EE35}"/>
              </a:ext>
            </a:extLst>
          </p:cNvPr>
          <p:cNvGraphicFramePr>
            <a:graphicFrameLocks noGrp="1"/>
          </p:cNvGraphicFramePr>
          <p:nvPr>
            <p:extLst>
              <p:ext uri="{D42A27DB-BD31-4B8C-83A1-F6EECF244321}">
                <p14:modId xmlns:p14="http://schemas.microsoft.com/office/powerpoint/2010/main" val="3369850001"/>
              </p:ext>
            </p:extLst>
          </p:nvPr>
        </p:nvGraphicFramePr>
        <p:xfrm>
          <a:off x="489477" y="1397000"/>
          <a:ext cx="8502123" cy="4805361"/>
        </p:xfrm>
        <a:graphic>
          <a:graphicData uri="http://schemas.openxmlformats.org/drawingml/2006/table">
            <a:tbl>
              <a:tblPr/>
              <a:tblGrid>
                <a:gridCol w="1796623">
                  <a:extLst>
                    <a:ext uri="{9D8B030D-6E8A-4147-A177-3AD203B41FA5}">
                      <a16:colId xmlns:a16="http://schemas.microsoft.com/office/drawing/2014/main" val="20000"/>
                    </a:ext>
                  </a:extLst>
                </a:gridCol>
                <a:gridCol w="6705500">
                  <a:extLst>
                    <a:ext uri="{9D8B030D-6E8A-4147-A177-3AD203B41FA5}">
                      <a16:colId xmlns:a16="http://schemas.microsoft.com/office/drawing/2014/main" val="20001"/>
                    </a:ext>
                  </a:extLst>
                </a:gridCol>
              </a:tblGrid>
              <a:tr h="301104">
                <a:tc>
                  <a:txBody>
                    <a:bodyPr/>
                    <a:lstStyle/>
                    <a:p>
                      <a:r>
                        <a:rPr lang="en-US" sz="1600"/>
                        <a:t>Function</a:t>
                      </a:r>
                    </a:p>
                  </a:txBody>
                  <a:tcPr marL="57241" marR="57241" marT="28622" marB="28622" anchor="ctr">
                    <a:lnL>
                      <a:noFill/>
                    </a:lnL>
                    <a:lnR>
                      <a:noFill/>
                    </a:lnR>
                    <a:lnT>
                      <a:noFill/>
                    </a:lnT>
                    <a:lnB>
                      <a:noFill/>
                    </a:lnB>
                  </a:tcPr>
                </a:tc>
                <a:tc>
                  <a:txBody>
                    <a:bodyPr/>
                    <a:lstStyle/>
                    <a:p>
                      <a:r>
                        <a:rPr lang="en-US" sz="1600"/>
                        <a:t>Description</a:t>
                      </a:r>
                    </a:p>
                  </a:txBody>
                  <a:tcPr marL="57241" marR="57241" marT="28622" marB="28622" anchor="ctr">
                    <a:lnL>
                      <a:noFill/>
                    </a:lnL>
                    <a:lnR>
                      <a:noFill/>
                    </a:lnR>
                    <a:lnT>
                      <a:noFill/>
                    </a:lnT>
                    <a:lnB>
                      <a:noFill/>
                    </a:lnB>
                  </a:tcPr>
                </a:tc>
                <a:extLst>
                  <a:ext uri="{0D108BD9-81ED-4DB2-BD59-A6C34878D82A}">
                    <a16:rowId xmlns:a16="http://schemas.microsoft.com/office/drawing/2014/main" val="10000"/>
                  </a:ext>
                </a:extLst>
              </a:tr>
              <a:tr h="467017">
                <a:tc>
                  <a:txBody>
                    <a:bodyPr/>
                    <a:lstStyle/>
                    <a:p>
                      <a:r>
                        <a:rPr lang="en-US" sz="1600">
                          <a:hlinkClick r:id="rId2" action="ppaction://hlinkfile"/>
                        </a:rPr>
                        <a:t>acos(x)</a:t>
                      </a:r>
                      <a:endParaRPr lang="en-US" sz="1600"/>
                    </a:p>
                  </a:txBody>
                  <a:tcPr marL="57241" marR="57241" marT="28622" marB="28622" anchor="ctr">
                    <a:lnL>
                      <a:noFill/>
                    </a:lnL>
                    <a:lnR>
                      <a:noFill/>
                    </a:lnR>
                    <a:lnT>
                      <a:noFill/>
                    </a:lnT>
                    <a:lnB>
                      <a:noFill/>
                    </a:lnB>
                  </a:tcPr>
                </a:tc>
                <a:tc>
                  <a:txBody>
                    <a:bodyPr/>
                    <a:lstStyle/>
                    <a:p>
                      <a:r>
                        <a:rPr lang="en-US" sz="1600"/>
                        <a:t>Return the arc cosine of x, in radians.</a:t>
                      </a:r>
                    </a:p>
                  </a:txBody>
                  <a:tcPr marL="57241" marR="57241" marT="28622" marB="28622" anchor="ctr">
                    <a:lnL>
                      <a:noFill/>
                    </a:lnL>
                    <a:lnR>
                      <a:noFill/>
                    </a:lnR>
                    <a:lnT>
                      <a:noFill/>
                    </a:lnT>
                    <a:lnB>
                      <a:noFill/>
                    </a:lnB>
                  </a:tcPr>
                </a:tc>
                <a:extLst>
                  <a:ext uri="{0D108BD9-81ED-4DB2-BD59-A6C34878D82A}">
                    <a16:rowId xmlns:a16="http://schemas.microsoft.com/office/drawing/2014/main" val="10001"/>
                  </a:ext>
                </a:extLst>
              </a:tr>
              <a:tr h="467017">
                <a:tc>
                  <a:txBody>
                    <a:bodyPr/>
                    <a:lstStyle/>
                    <a:p>
                      <a:r>
                        <a:rPr lang="en-US" sz="1600">
                          <a:hlinkClick r:id="rId3" action="ppaction://hlinkfile"/>
                        </a:rPr>
                        <a:t>asin(x)</a:t>
                      </a:r>
                      <a:endParaRPr lang="en-US" sz="1600"/>
                    </a:p>
                  </a:txBody>
                  <a:tcPr marL="57241" marR="57241" marT="28622" marB="28622" anchor="ctr">
                    <a:lnL>
                      <a:noFill/>
                    </a:lnL>
                    <a:lnR>
                      <a:noFill/>
                    </a:lnR>
                    <a:lnT>
                      <a:noFill/>
                    </a:lnT>
                    <a:lnB>
                      <a:noFill/>
                    </a:lnB>
                  </a:tcPr>
                </a:tc>
                <a:tc>
                  <a:txBody>
                    <a:bodyPr/>
                    <a:lstStyle/>
                    <a:p>
                      <a:r>
                        <a:rPr lang="en-US" sz="1600"/>
                        <a:t>Return the arc sine of x, in radians.</a:t>
                      </a:r>
                    </a:p>
                  </a:txBody>
                  <a:tcPr marL="57241" marR="57241" marT="28622" marB="28622" anchor="ctr">
                    <a:lnL>
                      <a:noFill/>
                    </a:lnL>
                    <a:lnR>
                      <a:noFill/>
                    </a:lnR>
                    <a:lnT>
                      <a:noFill/>
                    </a:lnT>
                    <a:lnB>
                      <a:noFill/>
                    </a:lnB>
                  </a:tcPr>
                </a:tc>
                <a:extLst>
                  <a:ext uri="{0D108BD9-81ED-4DB2-BD59-A6C34878D82A}">
                    <a16:rowId xmlns:a16="http://schemas.microsoft.com/office/drawing/2014/main" val="10002"/>
                  </a:ext>
                </a:extLst>
              </a:tr>
              <a:tr h="467017">
                <a:tc>
                  <a:txBody>
                    <a:bodyPr/>
                    <a:lstStyle/>
                    <a:p>
                      <a:r>
                        <a:rPr lang="en-US" sz="1600">
                          <a:hlinkClick r:id="rId4" action="ppaction://hlinkfile"/>
                        </a:rPr>
                        <a:t>atan(x)</a:t>
                      </a:r>
                      <a:endParaRPr lang="en-US" sz="1600"/>
                    </a:p>
                  </a:txBody>
                  <a:tcPr marL="57241" marR="57241" marT="28622" marB="28622" anchor="ctr">
                    <a:lnL>
                      <a:noFill/>
                    </a:lnL>
                    <a:lnR>
                      <a:noFill/>
                    </a:lnR>
                    <a:lnT>
                      <a:noFill/>
                    </a:lnT>
                    <a:lnB>
                      <a:noFill/>
                    </a:lnB>
                  </a:tcPr>
                </a:tc>
                <a:tc>
                  <a:txBody>
                    <a:bodyPr/>
                    <a:lstStyle/>
                    <a:p>
                      <a:r>
                        <a:rPr lang="en-US" sz="1600"/>
                        <a:t>Return the arc tangent of x, in radians.</a:t>
                      </a:r>
                    </a:p>
                  </a:txBody>
                  <a:tcPr marL="57241" marR="57241" marT="28622" marB="28622" anchor="ctr">
                    <a:lnL>
                      <a:noFill/>
                    </a:lnL>
                    <a:lnR>
                      <a:noFill/>
                    </a:lnR>
                    <a:lnT>
                      <a:noFill/>
                    </a:lnT>
                    <a:lnB>
                      <a:noFill/>
                    </a:lnB>
                  </a:tcPr>
                </a:tc>
                <a:extLst>
                  <a:ext uri="{0D108BD9-81ED-4DB2-BD59-A6C34878D82A}">
                    <a16:rowId xmlns:a16="http://schemas.microsoft.com/office/drawing/2014/main" val="10003"/>
                  </a:ext>
                </a:extLst>
              </a:tr>
              <a:tr h="467017">
                <a:tc>
                  <a:txBody>
                    <a:bodyPr/>
                    <a:lstStyle/>
                    <a:p>
                      <a:r>
                        <a:rPr lang="en-US" sz="1600">
                          <a:hlinkClick r:id="rId5" action="ppaction://hlinkfile"/>
                        </a:rPr>
                        <a:t>atan2(y, x)</a:t>
                      </a:r>
                      <a:endParaRPr lang="en-US" sz="1600"/>
                    </a:p>
                  </a:txBody>
                  <a:tcPr marL="57241" marR="57241" marT="28622" marB="28622" anchor="ctr">
                    <a:lnL>
                      <a:noFill/>
                    </a:lnL>
                    <a:lnR>
                      <a:noFill/>
                    </a:lnR>
                    <a:lnT>
                      <a:noFill/>
                    </a:lnT>
                    <a:lnB>
                      <a:noFill/>
                    </a:lnB>
                  </a:tcPr>
                </a:tc>
                <a:tc>
                  <a:txBody>
                    <a:bodyPr/>
                    <a:lstStyle/>
                    <a:p>
                      <a:r>
                        <a:rPr lang="en-US" sz="1600"/>
                        <a:t>Return atan(y / x), in radians. </a:t>
                      </a:r>
                    </a:p>
                  </a:txBody>
                  <a:tcPr marL="57241" marR="57241" marT="28622" marB="28622" anchor="ctr">
                    <a:lnL>
                      <a:noFill/>
                    </a:lnL>
                    <a:lnR>
                      <a:noFill/>
                    </a:lnR>
                    <a:lnT>
                      <a:noFill/>
                    </a:lnT>
                    <a:lnB>
                      <a:noFill/>
                    </a:lnB>
                  </a:tcPr>
                </a:tc>
                <a:extLst>
                  <a:ext uri="{0D108BD9-81ED-4DB2-BD59-A6C34878D82A}">
                    <a16:rowId xmlns:a16="http://schemas.microsoft.com/office/drawing/2014/main" val="10004"/>
                  </a:ext>
                </a:extLst>
              </a:tr>
              <a:tr h="467017">
                <a:tc>
                  <a:txBody>
                    <a:bodyPr/>
                    <a:lstStyle/>
                    <a:p>
                      <a:r>
                        <a:rPr lang="en-US" sz="1600">
                          <a:hlinkClick r:id="rId6" action="ppaction://hlinkfile"/>
                        </a:rPr>
                        <a:t>cos(x)</a:t>
                      </a:r>
                      <a:endParaRPr lang="en-US" sz="1600"/>
                    </a:p>
                  </a:txBody>
                  <a:tcPr marL="57241" marR="57241" marT="28622" marB="28622" anchor="ctr">
                    <a:lnL>
                      <a:noFill/>
                    </a:lnL>
                    <a:lnR>
                      <a:noFill/>
                    </a:lnR>
                    <a:lnT>
                      <a:noFill/>
                    </a:lnT>
                    <a:lnB>
                      <a:noFill/>
                    </a:lnB>
                  </a:tcPr>
                </a:tc>
                <a:tc>
                  <a:txBody>
                    <a:bodyPr/>
                    <a:lstStyle/>
                    <a:p>
                      <a:r>
                        <a:rPr lang="en-US" sz="1600"/>
                        <a:t>Return the cosine of x radians.</a:t>
                      </a:r>
                    </a:p>
                  </a:txBody>
                  <a:tcPr marL="57241" marR="57241" marT="28622" marB="28622" anchor="ctr">
                    <a:lnL>
                      <a:noFill/>
                    </a:lnL>
                    <a:lnR>
                      <a:noFill/>
                    </a:lnR>
                    <a:lnT>
                      <a:noFill/>
                    </a:lnT>
                    <a:lnB>
                      <a:noFill/>
                    </a:lnB>
                  </a:tcPr>
                </a:tc>
                <a:extLst>
                  <a:ext uri="{0D108BD9-81ED-4DB2-BD59-A6C34878D82A}">
                    <a16:rowId xmlns:a16="http://schemas.microsoft.com/office/drawing/2014/main" val="10005"/>
                  </a:ext>
                </a:extLst>
              </a:tr>
              <a:tr h="467017">
                <a:tc>
                  <a:txBody>
                    <a:bodyPr/>
                    <a:lstStyle/>
                    <a:p>
                      <a:r>
                        <a:rPr lang="en-US" sz="1600">
                          <a:hlinkClick r:id="rId7" action="ppaction://hlinkfile"/>
                        </a:rPr>
                        <a:t>hypot(x, y)</a:t>
                      </a:r>
                      <a:endParaRPr lang="en-US" sz="1600"/>
                    </a:p>
                  </a:txBody>
                  <a:tcPr marL="57241" marR="57241" marT="28622" marB="28622" anchor="ctr">
                    <a:lnL>
                      <a:noFill/>
                    </a:lnL>
                    <a:lnR>
                      <a:noFill/>
                    </a:lnR>
                    <a:lnT>
                      <a:noFill/>
                    </a:lnT>
                    <a:lnB>
                      <a:noFill/>
                    </a:lnB>
                  </a:tcPr>
                </a:tc>
                <a:tc>
                  <a:txBody>
                    <a:bodyPr/>
                    <a:lstStyle/>
                    <a:p>
                      <a:r>
                        <a:rPr lang="en-US" sz="1600"/>
                        <a:t>Return the Euclidean norm, sqrt(x*x + y*y). </a:t>
                      </a:r>
                    </a:p>
                  </a:txBody>
                  <a:tcPr marL="57241" marR="57241" marT="28622" marB="28622" anchor="ctr">
                    <a:lnL>
                      <a:noFill/>
                    </a:lnL>
                    <a:lnR>
                      <a:noFill/>
                    </a:lnR>
                    <a:lnT>
                      <a:noFill/>
                    </a:lnT>
                    <a:lnB>
                      <a:noFill/>
                    </a:lnB>
                  </a:tcPr>
                </a:tc>
                <a:extLst>
                  <a:ext uri="{0D108BD9-81ED-4DB2-BD59-A6C34878D82A}">
                    <a16:rowId xmlns:a16="http://schemas.microsoft.com/office/drawing/2014/main" val="10006"/>
                  </a:ext>
                </a:extLst>
              </a:tr>
              <a:tr h="301104">
                <a:tc>
                  <a:txBody>
                    <a:bodyPr/>
                    <a:lstStyle/>
                    <a:p>
                      <a:r>
                        <a:rPr lang="en-US" sz="1600">
                          <a:hlinkClick r:id="rId8" action="ppaction://hlinkfile"/>
                        </a:rPr>
                        <a:t>sin(x)</a:t>
                      </a:r>
                      <a:endParaRPr lang="en-US" sz="1600"/>
                    </a:p>
                  </a:txBody>
                  <a:tcPr marL="57241" marR="57241" marT="28622" marB="28622" anchor="ctr">
                    <a:lnL>
                      <a:noFill/>
                    </a:lnL>
                    <a:lnR>
                      <a:noFill/>
                    </a:lnR>
                    <a:lnT>
                      <a:noFill/>
                    </a:lnT>
                    <a:lnB>
                      <a:noFill/>
                    </a:lnB>
                  </a:tcPr>
                </a:tc>
                <a:tc>
                  <a:txBody>
                    <a:bodyPr/>
                    <a:lstStyle/>
                    <a:p>
                      <a:r>
                        <a:rPr lang="en-US" sz="1600"/>
                        <a:t>Return the sine of x radians.</a:t>
                      </a:r>
                    </a:p>
                  </a:txBody>
                  <a:tcPr marL="57241" marR="57241" marT="28622" marB="28622" anchor="ctr">
                    <a:lnL>
                      <a:noFill/>
                    </a:lnL>
                    <a:lnR>
                      <a:noFill/>
                    </a:lnR>
                    <a:lnT>
                      <a:noFill/>
                    </a:lnT>
                    <a:lnB>
                      <a:noFill/>
                    </a:lnB>
                  </a:tcPr>
                </a:tc>
                <a:extLst>
                  <a:ext uri="{0D108BD9-81ED-4DB2-BD59-A6C34878D82A}">
                    <a16:rowId xmlns:a16="http://schemas.microsoft.com/office/drawing/2014/main" val="10007"/>
                  </a:ext>
                </a:extLst>
              </a:tr>
              <a:tr h="467017">
                <a:tc>
                  <a:txBody>
                    <a:bodyPr/>
                    <a:lstStyle/>
                    <a:p>
                      <a:r>
                        <a:rPr lang="en-US" sz="1600">
                          <a:hlinkClick r:id="rId9" action="ppaction://hlinkfile"/>
                        </a:rPr>
                        <a:t>tan(x)</a:t>
                      </a:r>
                      <a:endParaRPr lang="en-US" sz="1600"/>
                    </a:p>
                  </a:txBody>
                  <a:tcPr marL="57241" marR="57241" marT="28622" marB="28622" anchor="ctr">
                    <a:lnL>
                      <a:noFill/>
                    </a:lnL>
                    <a:lnR>
                      <a:noFill/>
                    </a:lnR>
                    <a:lnT>
                      <a:noFill/>
                    </a:lnT>
                    <a:lnB>
                      <a:noFill/>
                    </a:lnB>
                  </a:tcPr>
                </a:tc>
                <a:tc>
                  <a:txBody>
                    <a:bodyPr/>
                    <a:lstStyle/>
                    <a:p>
                      <a:r>
                        <a:rPr lang="en-US" sz="1600"/>
                        <a:t>Return the tangent of x radians.</a:t>
                      </a:r>
                    </a:p>
                  </a:txBody>
                  <a:tcPr marL="57241" marR="57241" marT="28622" marB="28622" anchor="ctr">
                    <a:lnL>
                      <a:noFill/>
                    </a:lnL>
                    <a:lnR>
                      <a:noFill/>
                    </a:lnR>
                    <a:lnT>
                      <a:noFill/>
                    </a:lnT>
                    <a:lnB>
                      <a:noFill/>
                    </a:lnB>
                  </a:tcPr>
                </a:tc>
                <a:extLst>
                  <a:ext uri="{0D108BD9-81ED-4DB2-BD59-A6C34878D82A}">
                    <a16:rowId xmlns:a16="http://schemas.microsoft.com/office/drawing/2014/main" val="10008"/>
                  </a:ext>
                </a:extLst>
              </a:tr>
              <a:tr h="467017">
                <a:tc>
                  <a:txBody>
                    <a:bodyPr/>
                    <a:lstStyle/>
                    <a:p>
                      <a:r>
                        <a:rPr lang="en-US" sz="1600">
                          <a:hlinkClick r:id="rId10" action="ppaction://hlinkfile"/>
                        </a:rPr>
                        <a:t>degrees(x)</a:t>
                      </a:r>
                      <a:endParaRPr lang="en-US" sz="1600"/>
                    </a:p>
                  </a:txBody>
                  <a:tcPr marL="57241" marR="57241" marT="28622" marB="28622" anchor="ctr">
                    <a:lnL>
                      <a:noFill/>
                    </a:lnL>
                    <a:lnR>
                      <a:noFill/>
                    </a:lnR>
                    <a:lnT>
                      <a:noFill/>
                    </a:lnT>
                    <a:lnB>
                      <a:noFill/>
                    </a:lnB>
                  </a:tcPr>
                </a:tc>
                <a:tc>
                  <a:txBody>
                    <a:bodyPr/>
                    <a:lstStyle/>
                    <a:p>
                      <a:r>
                        <a:rPr lang="en-US" sz="1600"/>
                        <a:t>Converts angle x from radians to degrees.</a:t>
                      </a:r>
                    </a:p>
                  </a:txBody>
                  <a:tcPr marL="57241" marR="57241" marT="28622" marB="28622" anchor="ctr">
                    <a:lnL>
                      <a:noFill/>
                    </a:lnL>
                    <a:lnR>
                      <a:noFill/>
                    </a:lnR>
                    <a:lnT>
                      <a:noFill/>
                    </a:lnT>
                    <a:lnB>
                      <a:noFill/>
                    </a:lnB>
                  </a:tcPr>
                </a:tc>
                <a:extLst>
                  <a:ext uri="{0D108BD9-81ED-4DB2-BD59-A6C34878D82A}">
                    <a16:rowId xmlns:a16="http://schemas.microsoft.com/office/drawing/2014/main" val="10009"/>
                  </a:ext>
                </a:extLst>
              </a:tr>
              <a:tr h="467017">
                <a:tc>
                  <a:txBody>
                    <a:bodyPr/>
                    <a:lstStyle/>
                    <a:p>
                      <a:r>
                        <a:rPr lang="en-US" sz="1600">
                          <a:hlinkClick r:id="rId11" action="ppaction://hlinkfile"/>
                        </a:rPr>
                        <a:t>radians(x)</a:t>
                      </a:r>
                      <a:endParaRPr lang="en-US" sz="1600"/>
                    </a:p>
                  </a:txBody>
                  <a:tcPr marL="57241" marR="57241" marT="28622" marB="28622" anchor="ctr">
                    <a:lnL>
                      <a:noFill/>
                    </a:lnL>
                    <a:lnR>
                      <a:noFill/>
                    </a:lnR>
                    <a:lnT>
                      <a:noFill/>
                    </a:lnT>
                    <a:lnB>
                      <a:noFill/>
                    </a:lnB>
                  </a:tcPr>
                </a:tc>
                <a:tc>
                  <a:txBody>
                    <a:bodyPr/>
                    <a:lstStyle/>
                    <a:p>
                      <a:r>
                        <a:rPr lang="en-US" sz="1600" dirty="0"/>
                        <a:t>Converts angle x from degrees to radians.</a:t>
                      </a:r>
                    </a:p>
                  </a:txBody>
                  <a:tcPr marL="57241" marR="57241" marT="28622" marB="28622" anchor="ctr">
                    <a:lnL>
                      <a:noFill/>
                    </a:lnL>
                    <a:lnR>
                      <a:noFill/>
                    </a:lnR>
                    <a:lnT>
                      <a:noFill/>
                    </a:lnT>
                    <a:lnB>
                      <a:noFill/>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3">
            <a:extLst>
              <a:ext uri="{FF2B5EF4-FFF2-40B4-BE49-F238E27FC236}">
                <a16:creationId xmlns:a16="http://schemas.microsoft.com/office/drawing/2014/main" id="{EBFC05F9-3E29-AE6E-5E3A-DEDCDDC90713}"/>
              </a:ext>
            </a:extLst>
          </p:cNvPr>
          <p:cNvSpPr>
            <a:spLocks noGrp="1" noChangeArrowheads="1"/>
          </p:cNvSpPr>
          <p:nvPr>
            <p:ph sz="quarter" idx="12"/>
          </p:nvPr>
        </p:nvSpPr>
        <p:spPr/>
        <p:txBody>
          <a:bodyPr/>
          <a:lstStyle/>
          <a:p>
            <a:pPr eaLnBrk="1" hangingPunct="1"/>
            <a:r>
              <a:rPr lang="en-US" altLang="en-US">
                <a:ea typeface="ＭＳ Ｐゴシック" panose="020B0600070205080204" pitchFamily="34" charset="-128"/>
              </a:rPr>
              <a:t>Python Program</a:t>
            </a:r>
          </a:p>
          <a:p>
            <a:pPr lvl="1" eaLnBrk="1" hangingPunct="1">
              <a:buFontTx/>
              <a:buNone/>
            </a:pPr>
            <a:r>
              <a:rPr lang="en-US" altLang="en-US" sz="1800">
                <a:latin typeface="Courier New" panose="02070309020205020404" pitchFamily="49" charset="0"/>
                <a:ea typeface="ＭＳ Ｐゴシック" panose="020B0600070205080204" pitchFamily="34" charset="-128"/>
              </a:rPr>
              <a:t>print "Game Over!" </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C++ Program</a:t>
            </a:r>
          </a:p>
          <a:p>
            <a:pPr lvl="1" eaLnBrk="1" hangingPunct="1">
              <a:buFontTx/>
              <a:buNone/>
            </a:pPr>
            <a:r>
              <a:rPr lang="en-US" altLang="en-US" sz="1800">
                <a:latin typeface="Courier New" panose="02070309020205020404" pitchFamily="49" charset="0"/>
                <a:ea typeface="ＭＳ Ｐゴシック" panose="020B0600070205080204" pitchFamily="34" charset="-128"/>
              </a:rPr>
              <a:t>#include &lt;iostream&gt;</a:t>
            </a:r>
          </a:p>
          <a:p>
            <a:pPr lvl="1" eaLnBrk="1" hangingPunct="1">
              <a:buFontTx/>
              <a:buNone/>
            </a:pPr>
            <a:endParaRPr lang="en-US" altLang="en-US" sz="1800">
              <a:latin typeface="Courier New" panose="02070309020205020404" pitchFamily="49" charset="0"/>
              <a:ea typeface="ＭＳ Ｐゴシック" panose="020B0600070205080204" pitchFamily="34" charset="-128"/>
            </a:endParaRPr>
          </a:p>
          <a:p>
            <a:pPr lvl="1" eaLnBrk="1" hangingPunct="1">
              <a:buFontTx/>
              <a:buNone/>
            </a:pPr>
            <a:r>
              <a:rPr lang="en-US" altLang="en-US" sz="1800">
                <a:latin typeface="Courier New" panose="02070309020205020404" pitchFamily="49" charset="0"/>
                <a:ea typeface="ＭＳ Ｐゴシック" panose="020B0600070205080204" pitchFamily="34" charset="-128"/>
              </a:rPr>
              <a:t>int main()</a:t>
            </a:r>
          </a:p>
          <a:p>
            <a:pPr lvl="1" eaLnBrk="1" hangingPunct="1">
              <a:buFontTx/>
              <a:buNone/>
            </a:pPr>
            <a:r>
              <a:rPr lang="en-US" altLang="en-US" sz="1800">
                <a:latin typeface="Courier New" panose="02070309020205020404" pitchFamily="49" charset="0"/>
                <a:ea typeface="ＭＳ Ｐゴシック" panose="020B0600070205080204" pitchFamily="34" charset="-128"/>
              </a:rPr>
              <a:t>{</a:t>
            </a:r>
          </a:p>
          <a:p>
            <a:pPr lvl="1" eaLnBrk="1" hangingPunct="1">
              <a:buFontTx/>
              <a:buNone/>
            </a:pPr>
            <a:r>
              <a:rPr lang="en-US" altLang="en-US" sz="1800">
                <a:latin typeface="Courier New" panose="02070309020205020404" pitchFamily="49" charset="0"/>
                <a:ea typeface="ＭＳ Ｐゴシック" panose="020B0600070205080204" pitchFamily="34" charset="-128"/>
              </a:rPr>
              <a:t>	std::cout &lt;&lt; "Game Over!" &lt;&lt; std::endl;</a:t>
            </a:r>
          </a:p>
          <a:p>
            <a:pPr lvl="1" eaLnBrk="1" hangingPunct="1">
              <a:buFontTx/>
              <a:buNone/>
            </a:pPr>
            <a:r>
              <a:rPr lang="en-US" altLang="en-US" sz="1800">
                <a:latin typeface="Courier New" panose="02070309020205020404" pitchFamily="49" charset="0"/>
                <a:ea typeface="ＭＳ Ｐゴシック" panose="020B0600070205080204" pitchFamily="34" charset="-128"/>
              </a:rPr>
              <a:t>	return 0;</a:t>
            </a:r>
          </a:p>
          <a:p>
            <a:pPr lvl="1" eaLnBrk="1" hangingPunct="1">
              <a:buFontTx/>
              <a:buNone/>
            </a:pPr>
            <a:r>
              <a:rPr lang="en-US" altLang="en-US" sz="1800">
                <a:latin typeface="Courier New" panose="02070309020205020404" pitchFamily="49" charset="0"/>
                <a:ea typeface="ＭＳ Ｐゴシック" panose="020B0600070205080204" pitchFamily="34" charset="-128"/>
              </a:rPr>
              <a:t>}</a:t>
            </a:r>
          </a:p>
          <a:p>
            <a:pPr eaLnBrk="1" hangingPunct="1">
              <a:buFontTx/>
              <a:buNone/>
            </a:pPr>
            <a:endParaRPr lang="en-US" altLang="en-US" sz="2000">
              <a:latin typeface="Courier New" panose="02070309020205020404" pitchFamily="49" charset="0"/>
              <a:ea typeface="ＭＳ Ｐゴシック" panose="020B0600070205080204" pitchFamily="34" charset="-128"/>
            </a:endParaRPr>
          </a:p>
          <a:p>
            <a:pPr eaLnBrk="1" hangingPunct="1">
              <a:buFontTx/>
              <a:buNone/>
            </a:pPr>
            <a:endParaRPr lang="en-US" altLang="en-US">
              <a:ea typeface="ＭＳ Ｐゴシック" panose="020B0600070205080204" pitchFamily="34" charset="-128"/>
            </a:endParaRPr>
          </a:p>
        </p:txBody>
      </p:sp>
      <p:sp>
        <p:nvSpPr>
          <p:cNvPr id="18436" name="Rectangle 2">
            <a:extLst>
              <a:ext uri="{FF2B5EF4-FFF2-40B4-BE49-F238E27FC236}">
                <a16:creationId xmlns:a16="http://schemas.microsoft.com/office/drawing/2014/main" id="{132073AD-C380-8B0E-D445-B705F4FC1C01}"/>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Python Is Easy to Use (continued)</a:t>
            </a:r>
          </a:p>
        </p:txBody>
      </p:sp>
      <p:sp>
        <p:nvSpPr>
          <p:cNvPr id="18435" name="Slide Number Placeholder 4">
            <a:extLst>
              <a:ext uri="{FF2B5EF4-FFF2-40B4-BE49-F238E27FC236}">
                <a16:creationId xmlns:a16="http://schemas.microsoft.com/office/drawing/2014/main" id="{E371B276-1999-816A-2D5D-42FCB97C7C5C}"/>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1820043-DAB0-40EA-94EE-A30BB7011AAB}" type="slidenum">
              <a:rPr lang="en-US" altLang="en-US" sz="1400"/>
              <a:pPr>
                <a:spcBef>
                  <a:spcPct val="0"/>
                </a:spcBef>
                <a:buFontTx/>
                <a:buNone/>
              </a:pPr>
              <a:t>8</a:t>
            </a:fld>
            <a:endParaRPr lang="en-US" altLang="en-US" sz="14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a:extLst>
              <a:ext uri="{FF2B5EF4-FFF2-40B4-BE49-F238E27FC236}">
                <a16:creationId xmlns:a16="http://schemas.microsoft.com/office/drawing/2014/main" id="{74F186DF-49D8-5677-6EA0-3353B1DFBC52}"/>
              </a:ext>
            </a:extLst>
          </p:cNvPr>
          <p:cNvSpPr>
            <a:spLocks noGrp="1" noChangeArrowheads="1"/>
          </p:cNvSpPr>
          <p:nvPr>
            <p:ph type="title"/>
          </p:nvPr>
        </p:nvSpPr>
        <p:spPr/>
        <p:txBody>
          <a:bodyPr/>
          <a:lstStyle/>
          <a:p>
            <a:r>
              <a:rPr lang="en-US" altLang="en-US" b="1">
                <a:ea typeface="ＭＳ Ｐゴシック" panose="020B0600070205080204" pitchFamily="34" charset="-128"/>
              </a:rPr>
              <a:t>Mathematical Constants</a:t>
            </a:r>
            <a:endParaRPr lang="en-US" altLang="en-US">
              <a:ea typeface="ＭＳ Ｐゴシック" panose="020B0600070205080204" pitchFamily="34" charset="-128"/>
            </a:endParaRPr>
          </a:p>
        </p:txBody>
      </p:sp>
      <p:sp>
        <p:nvSpPr>
          <p:cNvPr id="103427" name="Footer Placeholder 3">
            <a:extLst>
              <a:ext uri="{FF2B5EF4-FFF2-40B4-BE49-F238E27FC236}">
                <a16:creationId xmlns:a16="http://schemas.microsoft.com/office/drawing/2014/main" id="{AD357C49-E9CD-E192-F259-96BA3274B9F0}"/>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03428" name="Slide Number Placeholder 4">
            <a:extLst>
              <a:ext uri="{FF2B5EF4-FFF2-40B4-BE49-F238E27FC236}">
                <a16:creationId xmlns:a16="http://schemas.microsoft.com/office/drawing/2014/main" id="{B08093DF-032E-E24A-8B00-E9DC5414BD90}"/>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21A018F-B3C4-4205-B8D1-4935989589EB}" type="slidenum">
              <a:rPr lang="en-US" altLang="en-US" sz="1400"/>
              <a:pPr>
                <a:spcBef>
                  <a:spcPct val="0"/>
                </a:spcBef>
                <a:buFontTx/>
                <a:buNone/>
              </a:pPr>
              <a:t>80</a:t>
            </a:fld>
            <a:endParaRPr lang="en-US" altLang="en-US" sz="1400"/>
          </a:p>
        </p:txBody>
      </p:sp>
      <p:graphicFrame>
        <p:nvGraphicFramePr>
          <p:cNvPr id="6" name="Table 5">
            <a:extLst>
              <a:ext uri="{FF2B5EF4-FFF2-40B4-BE49-F238E27FC236}">
                <a16:creationId xmlns:a16="http://schemas.microsoft.com/office/drawing/2014/main" id="{5AAB775D-4D71-0124-5201-8952CD88B534}"/>
              </a:ext>
            </a:extLst>
          </p:cNvPr>
          <p:cNvGraphicFramePr>
            <a:graphicFrameLocks noGrp="1"/>
          </p:cNvGraphicFramePr>
          <p:nvPr>
            <p:extLst>
              <p:ext uri="{D42A27DB-BD31-4B8C-83A1-F6EECF244321}">
                <p14:modId xmlns:p14="http://schemas.microsoft.com/office/powerpoint/2010/main" val="3911883337"/>
              </p:ext>
            </p:extLst>
          </p:nvPr>
        </p:nvGraphicFramePr>
        <p:xfrm>
          <a:off x="609600" y="2268538"/>
          <a:ext cx="7924800" cy="2303463"/>
        </p:xfrm>
        <a:graphic>
          <a:graphicData uri="http://schemas.openxmlformats.org/drawingml/2006/table">
            <a:tbl>
              <a:tblPr/>
              <a:tblGrid>
                <a:gridCol w="2901697">
                  <a:extLst>
                    <a:ext uri="{9D8B030D-6E8A-4147-A177-3AD203B41FA5}">
                      <a16:colId xmlns:a16="http://schemas.microsoft.com/office/drawing/2014/main" val="20000"/>
                    </a:ext>
                  </a:extLst>
                </a:gridCol>
                <a:gridCol w="5023103">
                  <a:extLst>
                    <a:ext uri="{9D8B030D-6E8A-4147-A177-3AD203B41FA5}">
                      <a16:colId xmlns:a16="http://schemas.microsoft.com/office/drawing/2014/main" val="20001"/>
                    </a:ext>
                  </a:extLst>
                </a:gridCol>
              </a:tblGrid>
              <a:tr h="767821">
                <a:tc>
                  <a:txBody>
                    <a:bodyPr/>
                    <a:lstStyle/>
                    <a:p>
                      <a:r>
                        <a:rPr lang="en-US" sz="1800"/>
                        <a:t>Constants</a:t>
                      </a:r>
                    </a:p>
                  </a:txBody>
                  <a:tcPr marT="45669" marB="45669" anchor="ctr">
                    <a:lnL>
                      <a:noFill/>
                    </a:lnL>
                    <a:lnR>
                      <a:noFill/>
                    </a:lnR>
                    <a:lnT>
                      <a:noFill/>
                    </a:lnT>
                    <a:lnB>
                      <a:noFill/>
                    </a:lnB>
                  </a:tcPr>
                </a:tc>
                <a:tc>
                  <a:txBody>
                    <a:bodyPr/>
                    <a:lstStyle/>
                    <a:p>
                      <a:r>
                        <a:rPr lang="en-US" sz="1800" dirty="0"/>
                        <a:t>Description</a:t>
                      </a:r>
                    </a:p>
                  </a:txBody>
                  <a:tcPr marT="45669" marB="45669" anchor="ctr">
                    <a:lnL>
                      <a:noFill/>
                    </a:lnL>
                    <a:lnR>
                      <a:noFill/>
                    </a:lnR>
                    <a:lnT>
                      <a:noFill/>
                    </a:lnT>
                    <a:lnB>
                      <a:noFill/>
                    </a:lnB>
                  </a:tcPr>
                </a:tc>
                <a:extLst>
                  <a:ext uri="{0D108BD9-81ED-4DB2-BD59-A6C34878D82A}">
                    <a16:rowId xmlns:a16="http://schemas.microsoft.com/office/drawing/2014/main" val="10000"/>
                  </a:ext>
                </a:extLst>
              </a:tr>
              <a:tr h="767821">
                <a:tc>
                  <a:txBody>
                    <a:bodyPr/>
                    <a:lstStyle/>
                    <a:p>
                      <a:r>
                        <a:rPr lang="en-US" sz="1800"/>
                        <a:t>pi</a:t>
                      </a:r>
                    </a:p>
                  </a:txBody>
                  <a:tcPr marT="45669" marB="45669" anchor="ctr">
                    <a:lnL>
                      <a:noFill/>
                    </a:lnL>
                    <a:lnR>
                      <a:noFill/>
                    </a:lnR>
                    <a:lnT>
                      <a:noFill/>
                    </a:lnT>
                    <a:lnB>
                      <a:noFill/>
                    </a:lnB>
                  </a:tcPr>
                </a:tc>
                <a:tc>
                  <a:txBody>
                    <a:bodyPr/>
                    <a:lstStyle/>
                    <a:p>
                      <a:r>
                        <a:rPr lang="en-US" sz="1800"/>
                        <a:t>The mathematical constant pi.</a:t>
                      </a:r>
                    </a:p>
                  </a:txBody>
                  <a:tcPr marT="45669" marB="45669" anchor="ctr">
                    <a:lnL>
                      <a:noFill/>
                    </a:lnL>
                    <a:lnR>
                      <a:noFill/>
                    </a:lnR>
                    <a:lnT>
                      <a:noFill/>
                    </a:lnT>
                    <a:lnB>
                      <a:noFill/>
                    </a:lnB>
                  </a:tcPr>
                </a:tc>
                <a:extLst>
                  <a:ext uri="{0D108BD9-81ED-4DB2-BD59-A6C34878D82A}">
                    <a16:rowId xmlns:a16="http://schemas.microsoft.com/office/drawing/2014/main" val="10001"/>
                  </a:ext>
                </a:extLst>
              </a:tr>
              <a:tr h="767821">
                <a:tc>
                  <a:txBody>
                    <a:bodyPr/>
                    <a:lstStyle/>
                    <a:p>
                      <a:r>
                        <a:rPr lang="en-US" sz="1800"/>
                        <a:t>e</a:t>
                      </a:r>
                    </a:p>
                  </a:txBody>
                  <a:tcPr marT="45669" marB="45669" anchor="ctr">
                    <a:lnL>
                      <a:noFill/>
                    </a:lnL>
                    <a:lnR>
                      <a:noFill/>
                    </a:lnR>
                    <a:lnT>
                      <a:noFill/>
                    </a:lnT>
                    <a:lnB>
                      <a:noFill/>
                    </a:lnB>
                  </a:tcPr>
                </a:tc>
                <a:tc>
                  <a:txBody>
                    <a:bodyPr/>
                    <a:lstStyle/>
                    <a:p>
                      <a:r>
                        <a:rPr lang="en-US" sz="1800" dirty="0"/>
                        <a:t>The mathematical constant e.</a:t>
                      </a:r>
                    </a:p>
                  </a:txBody>
                  <a:tcPr marT="45669" marB="45669" anchor="ctr">
                    <a:lnL>
                      <a:noFill/>
                    </a:lnL>
                    <a:lnR>
                      <a:noFill/>
                    </a:lnR>
                    <a:lnT>
                      <a:noFill/>
                    </a:lnT>
                    <a:lnB>
                      <a:noFill/>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A2E04E35-3C4B-6E41-C1BE-63ACCA78FDD4}"/>
              </a:ext>
            </a:extLst>
          </p:cNvPr>
          <p:cNvSpPr>
            <a:spLocks noGrp="1" noChangeArrowheads="1"/>
          </p:cNvSpPr>
          <p:nvPr>
            <p:ph type="title"/>
          </p:nvPr>
        </p:nvSpPr>
        <p:spPr/>
        <p:txBody>
          <a:bodyPr/>
          <a:lstStyle/>
          <a:p>
            <a:r>
              <a:rPr lang="en-US" altLang="en-US" b="1">
                <a:ea typeface="ＭＳ Ｐゴシック" panose="020B0600070205080204" pitchFamily="34" charset="-128"/>
              </a:rPr>
              <a:t>Python Strings</a:t>
            </a:r>
            <a:endParaRPr lang="en-US" altLang="en-US">
              <a:ea typeface="ＭＳ Ｐゴシック" panose="020B0600070205080204" pitchFamily="34" charset="-128"/>
            </a:endParaRPr>
          </a:p>
        </p:txBody>
      </p:sp>
      <p:sp>
        <p:nvSpPr>
          <p:cNvPr id="104451" name="Content Placeholder 2">
            <a:extLst>
              <a:ext uri="{FF2B5EF4-FFF2-40B4-BE49-F238E27FC236}">
                <a16:creationId xmlns:a16="http://schemas.microsoft.com/office/drawing/2014/main" id="{9934DA12-B1D4-6E30-57FC-D9A47214716D}"/>
              </a:ext>
            </a:extLst>
          </p:cNvPr>
          <p:cNvSpPr>
            <a:spLocks noGrp="1" noChangeArrowheads="1"/>
          </p:cNvSpPr>
          <p:nvPr>
            <p:ph idx="4294967295"/>
          </p:nvPr>
        </p:nvSpPr>
        <p:spPr>
          <a:xfrm>
            <a:off x="471921" y="1524000"/>
            <a:ext cx="8228013" cy="4824413"/>
          </a:xfrm>
        </p:spPr>
        <p:txBody>
          <a:bodyPr/>
          <a:lstStyle/>
          <a:p>
            <a:r>
              <a:rPr lang="en-US" altLang="en-US" dirty="0">
                <a:ea typeface="ＭＳ Ｐゴシック" panose="020B0600070205080204" pitchFamily="34" charset="-128"/>
              </a:rPr>
              <a:t>Strings in Python are identified as a contiguous set of characters in between quotation marks.</a:t>
            </a:r>
          </a:p>
          <a:p>
            <a:r>
              <a:rPr lang="en-US" altLang="en-US" dirty="0">
                <a:ea typeface="ＭＳ Ｐゴシック" panose="020B0600070205080204" pitchFamily="34" charset="-128"/>
              </a:rPr>
              <a:t>Python allows for either pairs of single or double quotes. </a:t>
            </a:r>
          </a:p>
          <a:p>
            <a:r>
              <a:rPr lang="en-US" altLang="en-US" dirty="0">
                <a:ea typeface="ＭＳ Ｐゴシック" panose="020B0600070205080204" pitchFamily="34" charset="-128"/>
              </a:rPr>
              <a:t>Subsets of strings can be taken using the slice operator ( [ ] and [ : ] ) with indexes starting at 0 in the beginning of the string and working their way from -1 at the end.</a:t>
            </a:r>
          </a:p>
        </p:txBody>
      </p:sp>
      <p:sp>
        <p:nvSpPr>
          <p:cNvPr id="104453" name="Slide Number Placeholder 4">
            <a:extLst>
              <a:ext uri="{FF2B5EF4-FFF2-40B4-BE49-F238E27FC236}">
                <a16:creationId xmlns:a16="http://schemas.microsoft.com/office/drawing/2014/main" id="{840EAB5F-CAC0-46AE-49FB-AA8EEB096DE6}"/>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CB85859-ACA5-46FE-BB30-903590B516D3}" type="slidenum">
              <a:rPr lang="en-US" altLang="en-US" sz="1400"/>
              <a:pPr>
                <a:spcBef>
                  <a:spcPct val="0"/>
                </a:spcBef>
                <a:buFontTx/>
                <a:buNone/>
              </a:pPr>
              <a:t>81</a:t>
            </a:fld>
            <a:endParaRPr lang="en-US" altLang="en-US" sz="14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Content Placeholder 2">
            <a:extLst>
              <a:ext uri="{FF2B5EF4-FFF2-40B4-BE49-F238E27FC236}">
                <a16:creationId xmlns:a16="http://schemas.microsoft.com/office/drawing/2014/main" id="{E4D8CAF5-FF9E-03F8-6E33-F9F9AE333B3B}"/>
              </a:ext>
            </a:extLst>
          </p:cNvPr>
          <p:cNvSpPr>
            <a:spLocks noGrp="1" noChangeArrowheads="1"/>
          </p:cNvSpPr>
          <p:nvPr>
            <p:ph sz="quarter" idx="12"/>
          </p:nvPr>
        </p:nvSpPr>
        <p:spPr/>
        <p:txBody>
          <a:bodyPr/>
          <a:lstStyle/>
          <a:p>
            <a:pPr>
              <a:buFontTx/>
              <a:buNone/>
            </a:pPr>
            <a:r>
              <a:rPr lang="en-US" altLang="en-US">
                <a:ea typeface="ＭＳ Ｐゴシック" panose="020B0600070205080204" pitchFamily="34" charset="-128"/>
              </a:rPr>
              <a:t>#!/usr/bin/python </a:t>
            </a:r>
          </a:p>
          <a:p>
            <a:pPr>
              <a:buFontTx/>
              <a:buNone/>
            </a:pPr>
            <a:r>
              <a:rPr lang="en-US" altLang="en-US">
                <a:ea typeface="ＭＳ Ｐゴシック" panose="020B0600070205080204" pitchFamily="34" charset="-128"/>
              </a:rPr>
              <a:t>str = 'Hello World!' </a:t>
            </a:r>
          </a:p>
          <a:p>
            <a:pPr>
              <a:buFontTx/>
              <a:buNone/>
            </a:pPr>
            <a:r>
              <a:rPr lang="en-US" altLang="en-US">
                <a:ea typeface="ＭＳ Ｐゴシック" panose="020B0600070205080204" pitchFamily="34" charset="-128"/>
              </a:rPr>
              <a:t>print str # Prints complete string </a:t>
            </a:r>
          </a:p>
          <a:p>
            <a:pPr>
              <a:buFontTx/>
              <a:buNone/>
            </a:pPr>
            <a:r>
              <a:rPr lang="en-US" altLang="en-US">
                <a:ea typeface="ＭＳ Ｐゴシック" panose="020B0600070205080204" pitchFamily="34" charset="-128"/>
              </a:rPr>
              <a:t>print str[0] # Prints first character of the string</a:t>
            </a:r>
          </a:p>
          <a:p>
            <a:pPr>
              <a:buFontTx/>
              <a:buNone/>
            </a:pPr>
            <a:r>
              <a:rPr lang="en-US" altLang="en-US">
                <a:ea typeface="ＭＳ Ｐゴシック" panose="020B0600070205080204" pitchFamily="34" charset="-128"/>
              </a:rPr>
              <a:t> print str[2:5] # Prints characters starting from 3rd to 5</a:t>
            </a:r>
            <a:r>
              <a:rPr lang="en-US" altLang="en-US" baseline="30000">
                <a:ea typeface="ＭＳ Ｐゴシック" panose="020B0600070205080204" pitchFamily="34" charset="-128"/>
              </a:rPr>
              <a:t>th</a:t>
            </a:r>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 print str[2:] # Prints string starting from 3rd character print str * 2 # Prints string two times</a:t>
            </a:r>
          </a:p>
          <a:p>
            <a:pPr>
              <a:buFontTx/>
              <a:buNone/>
            </a:pPr>
            <a:r>
              <a:rPr lang="en-US" altLang="en-US">
                <a:ea typeface="ＭＳ Ｐゴシック" panose="020B0600070205080204" pitchFamily="34" charset="-128"/>
              </a:rPr>
              <a:t> print str + "TEST" # Prints concatenated string</a:t>
            </a:r>
          </a:p>
        </p:txBody>
      </p:sp>
      <p:sp>
        <p:nvSpPr>
          <p:cNvPr id="105474" name="Title 1">
            <a:extLst>
              <a:ext uri="{FF2B5EF4-FFF2-40B4-BE49-F238E27FC236}">
                <a16:creationId xmlns:a16="http://schemas.microsoft.com/office/drawing/2014/main" id="{EFA7FB6F-75EE-D722-203B-22646E29A541}"/>
              </a:ext>
            </a:extLst>
          </p:cNvPr>
          <p:cNvSpPr>
            <a:spLocks noGrp="1" noChangeArrowheads="1"/>
          </p:cNvSpPr>
          <p:nvPr>
            <p:ph type="title"/>
          </p:nvPr>
        </p:nvSpPr>
        <p:spPr/>
        <p:txBody>
          <a:bodyPr/>
          <a:lstStyle/>
          <a:p>
            <a:r>
              <a:rPr lang="en-US" altLang="en-US" b="1">
                <a:ea typeface="ＭＳ Ｐゴシック" panose="020B0600070205080204" pitchFamily="34" charset="-128"/>
              </a:rPr>
              <a:t>Python Strings</a:t>
            </a:r>
            <a:endParaRPr lang="en-US" altLang="en-US">
              <a:ea typeface="ＭＳ Ｐゴシック" panose="020B0600070205080204" pitchFamily="34" charset="-128"/>
            </a:endParaRPr>
          </a:p>
        </p:txBody>
      </p:sp>
      <p:sp>
        <p:nvSpPr>
          <p:cNvPr id="105476" name="Footer Placeholder 3">
            <a:extLst>
              <a:ext uri="{FF2B5EF4-FFF2-40B4-BE49-F238E27FC236}">
                <a16:creationId xmlns:a16="http://schemas.microsoft.com/office/drawing/2014/main" id="{3EDE0BEB-2F66-A6DF-5F83-7407D1A7A004}"/>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05477" name="Slide Number Placeholder 4">
            <a:extLst>
              <a:ext uri="{FF2B5EF4-FFF2-40B4-BE49-F238E27FC236}">
                <a16:creationId xmlns:a16="http://schemas.microsoft.com/office/drawing/2014/main" id="{722D8E72-E037-B641-4886-F358C701B058}"/>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0EEBB45F-D98F-435A-B3FF-7CBF180CF8D8}" type="slidenum">
              <a:rPr lang="en-US" altLang="en-US" sz="1400"/>
              <a:pPr>
                <a:spcBef>
                  <a:spcPct val="0"/>
                </a:spcBef>
                <a:buFontTx/>
                <a:buNone/>
              </a:pPr>
              <a:t>82</a:t>
            </a:fld>
            <a:endParaRPr lang="en-US" altLang="en-US" sz="14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Content Placeholder 2">
            <a:extLst>
              <a:ext uri="{FF2B5EF4-FFF2-40B4-BE49-F238E27FC236}">
                <a16:creationId xmlns:a16="http://schemas.microsoft.com/office/drawing/2014/main" id="{21267AC6-A684-0BE4-0F65-992FA32065B0}"/>
              </a:ext>
            </a:extLst>
          </p:cNvPr>
          <p:cNvSpPr>
            <a:spLocks noGrp="1" noChangeArrowheads="1"/>
          </p:cNvSpPr>
          <p:nvPr>
            <p:ph sz="quarter" idx="12"/>
          </p:nvPr>
        </p:nvSpPr>
        <p:spPr/>
        <p:txBody>
          <a:bodyPr/>
          <a:lstStyle/>
          <a:p>
            <a:r>
              <a:rPr lang="en-US" altLang="en-US" b="1" dirty="0">
                <a:ea typeface="ＭＳ Ｐゴシック" panose="020B0600070205080204" pitchFamily="34" charset="-128"/>
              </a:rPr>
              <a:t>Accessing Values in Strings</a:t>
            </a:r>
          </a:p>
          <a:p>
            <a:pPr>
              <a:buFontTx/>
              <a:buNone/>
            </a:pPr>
            <a:r>
              <a:rPr lang="en-US" altLang="en-US" dirty="0">
                <a:ea typeface="ＭＳ Ｐゴシック" panose="020B0600070205080204" pitchFamily="34" charset="-128"/>
              </a:rPr>
              <a:t>#!/usr/bin/python</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var1 = 'Hello World!'</a:t>
            </a:r>
          </a:p>
          <a:p>
            <a:pPr>
              <a:buFontTx/>
              <a:buNone/>
            </a:pPr>
            <a:r>
              <a:rPr lang="en-US" altLang="en-US" dirty="0">
                <a:ea typeface="ＭＳ Ｐゴシック" panose="020B0600070205080204" pitchFamily="34" charset="-128"/>
              </a:rPr>
              <a:t>var2 = "Python Programming"</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print "var1[0]: ", var1[0]</a:t>
            </a:r>
          </a:p>
          <a:p>
            <a:pPr>
              <a:buFontTx/>
              <a:buNone/>
            </a:pPr>
            <a:r>
              <a:rPr lang="en-US" altLang="en-US" dirty="0">
                <a:ea typeface="ＭＳ Ｐゴシック" panose="020B0600070205080204" pitchFamily="34" charset="-128"/>
              </a:rPr>
              <a:t>print "var2[1:5]: ", var2[1:5]</a:t>
            </a:r>
          </a:p>
        </p:txBody>
      </p:sp>
      <p:sp>
        <p:nvSpPr>
          <p:cNvPr id="106498" name="Title 1">
            <a:extLst>
              <a:ext uri="{FF2B5EF4-FFF2-40B4-BE49-F238E27FC236}">
                <a16:creationId xmlns:a16="http://schemas.microsoft.com/office/drawing/2014/main" id="{9B418965-34AE-E5AA-392B-B3A26CC6870B}"/>
              </a:ext>
            </a:extLst>
          </p:cNvPr>
          <p:cNvSpPr>
            <a:spLocks noGrp="1" noChangeArrowheads="1"/>
          </p:cNvSpPr>
          <p:nvPr>
            <p:ph type="title"/>
          </p:nvPr>
        </p:nvSpPr>
        <p:spPr/>
        <p:txBody>
          <a:bodyPr/>
          <a:lstStyle/>
          <a:p>
            <a:r>
              <a:rPr lang="en-US" altLang="en-US" b="1">
                <a:ea typeface="ＭＳ Ｐゴシック" panose="020B0600070205080204" pitchFamily="34" charset="-128"/>
              </a:rPr>
              <a:t>Python Strings</a:t>
            </a:r>
            <a:endParaRPr lang="en-US" altLang="en-US">
              <a:ea typeface="ＭＳ Ｐゴシック" panose="020B0600070205080204" pitchFamily="34" charset="-128"/>
            </a:endParaRPr>
          </a:p>
        </p:txBody>
      </p:sp>
      <p:sp>
        <p:nvSpPr>
          <p:cNvPr id="106500" name="Footer Placeholder 3">
            <a:extLst>
              <a:ext uri="{FF2B5EF4-FFF2-40B4-BE49-F238E27FC236}">
                <a16:creationId xmlns:a16="http://schemas.microsoft.com/office/drawing/2014/main" id="{E323383E-FFE3-B817-B957-816FC631FF08}"/>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06501" name="Slide Number Placeholder 4">
            <a:extLst>
              <a:ext uri="{FF2B5EF4-FFF2-40B4-BE49-F238E27FC236}">
                <a16:creationId xmlns:a16="http://schemas.microsoft.com/office/drawing/2014/main" id="{56ACEC51-4ABA-39D4-F1D7-1940F006EC2F}"/>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42443008-C882-4FC7-9297-ED25F865D85D}" type="slidenum">
              <a:rPr lang="en-US" altLang="en-US" sz="1400"/>
              <a:pPr>
                <a:spcBef>
                  <a:spcPct val="0"/>
                </a:spcBef>
                <a:buFontTx/>
                <a:buNone/>
              </a:pPr>
              <a:t>83</a:t>
            </a:fld>
            <a:endParaRPr lang="en-US" altLang="en-US" sz="1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Content Placeholder 2">
            <a:extLst>
              <a:ext uri="{FF2B5EF4-FFF2-40B4-BE49-F238E27FC236}">
                <a16:creationId xmlns:a16="http://schemas.microsoft.com/office/drawing/2014/main" id="{C8A5745F-F548-B52B-EDFB-077ABE9C3C07}"/>
              </a:ext>
            </a:extLst>
          </p:cNvPr>
          <p:cNvSpPr>
            <a:spLocks noGrp="1" noChangeArrowheads="1"/>
          </p:cNvSpPr>
          <p:nvPr>
            <p:ph sz="quarter" idx="12"/>
          </p:nvPr>
        </p:nvSpPr>
        <p:spPr/>
        <p:txBody>
          <a:bodyPr/>
          <a:lstStyle/>
          <a:p>
            <a:pPr>
              <a:buFontTx/>
              <a:buNone/>
            </a:pPr>
            <a:r>
              <a:rPr lang="en-US" altLang="en-US">
                <a:ea typeface="ＭＳ Ｐゴシック" panose="020B0600070205080204" pitchFamily="34" charset="-128"/>
              </a:rPr>
              <a:t>#!/usr/bin/python</a:t>
            </a:r>
          </a:p>
          <a:p>
            <a:pPr>
              <a:buFontTx/>
              <a:buNone/>
            </a:pPr>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var1 = 'Hello World!'</a:t>
            </a:r>
          </a:p>
          <a:p>
            <a:pPr>
              <a:buFontTx/>
              <a:buNone/>
            </a:pPr>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print "Updated String :- ", var1[:6] + 'Python'</a:t>
            </a:r>
          </a:p>
        </p:txBody>
      </p:sp>
      <p:sp>
        <p:nvSpPr>
          <p:cNvPr id="107522" name="Title 1">
            <a:extLst>
              <a:ext uri="{FF2B5EF4-FFF2-40B4-BE49-F238E27FC236}">
                <a16:creationId xmlns:a16="http://schemas.microsoft.com/office/drawing/2014/main" id="{5E40FE4A-2ACD-C43B-AE54-A3484D858458}"/>
              </a:ext>
            </a:extLst>
          </p:cNvPr>
          <p:cNvSpPr>
            <a:spLocks noGrp="1" noChangeArrowheads="1"/>
          </p:cNvSpPr>
          <p:nvPr>
            <p:ph type="title"/>
          </p:nvPr>
        </p:nvSpPr>
        <p:spPr/>
        <p:txBody>
          <a:bodyPr/>
          <a:lstStyle/>
          <a:p>
            <a:r>
              <a:rPr lang="en-US" altLang="en-US" b="1">
                <a:ea typeface="ＭＳ Ｐゴシック" panose="020B0600070205080204" pitchFamily="34" charset="-128"/>
              </a:rPr>
              <a:t>Updating Strings</a:t>
            </a:r>
            <a:endParaRPr lang="en-US" altLang="en-US">
              <a:ea typeface="ＭＳ Ｐゴシック" panose="020B0600070205080204" pitchFamily="34" charset="-128"/>
            </a:endParaRPr>
          </a:p>
        </p:txBody>
      </p:sp>
      <p:sp>
        <p:nvSpPr>
          <p:cNvPr id="107524" name="Footer Placeholder 3">
            <a:extLst>
              <a:ext uri="{FF2B5EF4-FFF2-40B4-BE49-F238E27FC236}">
                <a16:creationId xmlns:a16="http://schemas.microsoft.com/office/drawing/2014/main" id="{2BDC1835-EE7A-3CBA-D36A-15713DFCAB7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07525" name="Slide Number Placeholder 4">
            <a:extLst>
              <a:ext uri="{FF2B5EF4-FFF2-40B4-BE49-F238E27FC236}">
                <a16:creationId xmlns:a16="http://schemas.microsoft.com/office/drawing/2014/main" id="{94F2833D-54A0-EEE4-1065-1865855BCD37}"/>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DB5C7164-6AAA-4967-AAA0-86C23B11B045}" type="slidenum">
              <a:rPr lang="en-US" altLang="en-US" sz="1400"/>
              <a:pPr>
                <a:spcBef>
                  <a:spcPct val="0"/>
                </a:spcBef>
                <a:buFontTx/>
                <a:buNone/>
              </a:pPr>
              <a:t>84</a:t>
            </a:fld>
            <a:endParaRPr lang="en-US" altLang="en-US" sz="14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a:extLst>
              <a:ext uri="{FF2B5EF4-FFF2-40B4-BE49-F238E27FC236}">
                <a16:creationId xmlns:a16="http://schemas.microsoft.com/office/drawing/2014/main" id="{F065B5C4-867F-B6E5-E0DB-0B5CACE3D0FF}"/>
              </a:ext>
            </a:extLst>
          </p:cNvPr>
          <p:cNvSpPr>
            <a:spLocks noGrp="1" noChangeArrowheads="1"/>
          </p:cNvSpPr>
          <p:nvPr>
            <p:ph type="title"/>
          </p:nvPr>
        </p:nvSpPr>
        <p:spPr/>
        <p:txBody>
          <a:bodyPr/>
          <a:lstStyle/>
          <a:p>
            <a:r>
              <a:rPr lang="en-US" altLang="en-US" b="1">
                <a:ea typeface="ＭＳ Ｐゴシック" panose="020B0600070205080204" pitchFamily="34" charset="-128"/>
              </a:rPr>
              <a:t>Escape Characters</a:t>
            </a:r>
            <a:endParaRPr lang="en-US" altLang="en-US">
              <a:ea typeface="ＭＳ Ｐゴシック" panose="020B0600070205080204" pitchFamily="34" charset="-128"/>
            </a:endParaRPr>
          </a:p>
        </p:txBody>
      </p:sp>
      <p:sp>
        <p:nvSpPr>
          <p:cNvPr id="108547" name="Footer Placeholder 3">
            <a:extLst>
              <a:ext uri="{FF2B5EF4-FFF2-40B4-BE49-F238E27FC236}">
                <a16:creationId xmlns:a16="http://schemas.microsoft.com/office/drawing/2014/main" id="{F1A165B8-AB1D-4401-731C-12D585066AE4}"/>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08548" name="Slide Number Placeholder 4">
            <a:extLst>
              <a:ext uri="{FF2B5EF4-FFF2-40B4-BE49-F238E27FC236}">
                <a16:creationId xmlns:a16="http://schemas.microsoft.com/office/drawing/2014/main" id="{B0F48EA5-DD42-78F0-1674-9F128C2166C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9B8F73D-9421-4DA6-84D4-46B24AEEBD22}" type="slidenum">
              <a:rPr lang="en-US" altLang="en-US" sz="1400"/>
              <a:pPr>
                <a:spcBef>
                  <a:spcPct val="0"/>
                </a:spcBef>
                <a:buFontTx/>
                <a:buNone/>
              </a:pPr>
              <a:t>85</a:t>
            </a:fld>
            <a:endParaRPr lang="en-US" altLang="en-US" sz="1400"/>
          </a:p>
        </p:txBody>
      </p:sp>
      <p:graphicFrame>
        <p:nvGraphicFramePr>
          <p:cNvPr id="6" name="Table 5">
            <a:extLst>
              <a:ext uri="{FF2B5EF4-FFF2-40B4-BE49-F238E27FC236}">
                <a16:creationId xmlns:a16="http://schemas.microsoft.com/office/drawing/2014/main" id="{7D193D1F-D657-96AE-6C45-3767AC037236}"/>
              </a:ext>
            </a:extLst>
          </p:cNvPr>
          <p:cNvGraphicFramePr>
            <a:graphicFrameLocks noGrp="1"/>
          </p:cNvGraphicFramePr>
          <p:nvPr>
            <p:extLst>
              <p:ext uri="{D42A27DB-BD31-4B8C-83A1-F6EECF244321}">
                <p14:modId xmlns:p14="http://schemas.microsoft.com/office/powerpoint/2010/main" val="2541356868"/>
              </p:ext>
            </p:extLst>
          </p:nvPr>
        </p:nvGraphicFramePr>
        <p:xfrm>
          <a:off x="450850" y="1674813"/>
          <a:ext cx="8397874" cy="4344989"/>
        </p:xfrm>
        <a:graphic>
          <a:graphicData uri="http://schemas.openxmlformats.org/drawingml/2006/table">
            <a:tbl>
              <a:tblPr/>
              <a:tblGrid>
                <a:gridCol w="1477014">
                  <a:extLst>
                    <a:ext uri="{9D8B030D-6E8A-4147-A177-3AD203B41FA5}">
                      <a16:colId xmlns:a16="http://schemas.microsoft.com/office/drawing/2014/main" val="20000"/>
                    </a:ext>
                  </a:extLst>
                </a:gridCol>
                <a:gridCol w="2757091">
                  <a:extLst>
                    <a:ext uri="{9D8B030D-6E8A-4147-A177-3AD203B41FA5}">
                      <a16:colId xmlns:a16="http://schemas.microsoft.com/office/drawing/2014/main" val="20001"/>
                    </a:ext>
                  </a:extLst>
                </a:gridCol>
                <a:gridCol w="4163769">
                  <a:extLst>
                    <a:ext uri="{9D8B030D-6E8A-4147-A177-3AD203B41FA5}">
                      <a16:colId xmlns:a16="http://schemas.microsoft.com/office/drawing/2014/main" val="20002"/>
                    </a:ext>
                  </a:extLst>
                </a:gridCol>
              </a:tblGrid>
              <a:tr h="779869">
                <a:tc>
                  <a:txBody>
                    <a:bodyPr/>
                    <a:lstStyle/>
                    <a:p>
                      <a:r>
                        <a:rPr lang="en-US" sz="1800"/>
                        <a:t>Backslash</a:t>
                      </a:r>
                      <a:br>
                        <a:rPr lang="en-US" sz="1800"/>
                      </a:br>
                      <a:r>
                        <a:rPr lang="en-US" sz="1800"/>
                        <a:t>notation</a:t>
                      </a:r>
                    </a:p>
                  </a:txBody>
                  <a:tcPr marL="91434" marR="91434" marT="45723" marB="45723" anchor="ctr">
                    <a:lnL>
                      <a:noFill/>
                    </a:lnL>
                    <a:lnR>
                      <a:noFill/>
                    </a:lnR>
                    <a:lnT>
                      <a:noFill/>
                    </a:lnT>
                    <a:lnB>
                      <a:noFill/>
                    </a:lnB>
                  </a:tcPr>
                </a:tc>
                <a:tc>
                  <a:txBody>
                    <a:bodyPr/>
                    <a:lstStyle/>
                    <a:p>
                      <a:r>
                        <a:rPr lang="en-US" sz="1800" dirty="0"/>
                        <a:t>Hexadecimal</a:t>
                      </a:r>
                      <a:br>
                        <a:rPr lang="en-US" sz="1800" dirty="0"/>
                      </a:br>
                      <a:r>
                        <a:rPr lang="en-US" sz="1800" dirty="0"/>
                        <a:t>character</a:t>
                      </a:r>
                    </a:p>
                  </a:txBody>
                  <a:tcPr marL="91434" marR="91434" marT="45723" marB="45723" anchor="ctr">
                    <a:lnL>
                      <a:noFill/>
                    </a:lnL>
                    <a:lnR>
                      <a:noFill/>
                    </a:lnR>
                    <a:lnT>
                      <a:noFill/>
                    </a:lnT>
                    <a:lnB>
                      <a:noFill/>
                    </a:lnB>
                  </a:tcPr>
                </a:tc>
                <a:tc>
                  <a:txBody>
                    <a:bodyPr/>
                    <a:lstStyle/>
                    <a:p>
                      <a:r>
                        <a:rPr lang="en-US" sz="1800"/>
                        <a:t>Description</a:t>
                      </a:r>
                    </a:p>
                  </a:txBody>
                  <a:tcPr marL="91434" marR="91434" marT="45723" marB="45723" anchor="ctr">
                    <a:lnL>
                      <a:noFill/>
                    </a:lnL>
                    <a:lnR>
                      <a:noFill/>
                    </a:lnR>
                    <a:lnT>
                      <a:noFill/>
                    </a:lnT>
                    <a:lnB>
                      <a:noFill/>
                    </a:lnB>
                  </a:tcPr>
                </a:tc>
                <a:extLst>
                  <a:ext uri="{0D108BD9-81ED-4DB2-BD59-A6C34878D82A}">
                    <a16:rowId xmlns:a16="http://schemas.microsoft.com/office/drawing/2014/main" val="10000"/>
                  </a:ext>
                </a:extLst>
              </a:tr>
              <a:tr h="445640">
                <a:tc>
                  <a:txBody>
                    <a:bodyPr/>
                    <a:lstStyle/>
                    <a:p>
                      <a:r>
                        <a:rPr lang="en-US" sz="1800"/>
                        <a:t>\a</a:t>
                      </a:r>
                    </a:p>
                  </a:txBody>
                  <a:tcPr marL="91434" marR="91434" marT="45723" marB="45723" anchor="ctr">
                    <a:lnL>
                      <a:noFill/>
                    </a:lnL>
                    <a:lnR>
                      <a:noFill/>
                    </a:lnR>
                    <a:lnT>
                      <a:noFill/>
                    </a:lnT>
                    <a:lnB>
                      <a:noFill/>
                    </a:lnB>
                  </a:tcPr>
                </a:tc>
                <a:tc>
                  <a:txBody>
                    <a:bodyPr/>
                    <a:lstStyle/>
                    <a:p>
                      <a:r>
                        <a:rPr lang="en-US" sz="1800"/>
                        <a:t>0x07</a:t>
                      </a:r>
                    </a:p>
                  </a:txBody>
                  <a:tcPr marL="91434" marR="91434" marT="45723" marB="45723" anchor="ctr">
                    <a:lnL>
                      <a:noFill/>
                    </a:lnL>
                    <a:lnR>
                      <a:noFill/>
                    </a:lnR>
                    <a:lnT>
                      <a:noFill/>
                    </a:lnT>
                    <a:lnB>
                      <a:noFill/>
                    </a:lnB>
                  </a:tcPr>
                </a:tc>
                <a:tc>
                  <a:txBody>
                    <a:bodyPr/>
                    <a:lstStyle/>
                    <a:p>
                      <a:r>
                        <a:rPr lang="en-US" sz="1800"/>
                        <a:t>Bell or alert</a:t>
                      </a:r>
                    </a:p>
                  </a:txBody>
                  <a:tcPr marL="91434" marR="91434" marT="45723" marB="45723" anchor="ctr">
                    <a:lnL>
                      <a:noFill/>
                    </a:lnL>
                    <a:lnR>
                      <a:noFill/>
                    </a:lnR>
                    <a:lnT>
                      <a:noFill/>
                    </a:lnT>
                    <a:lnB>
                      <a:noFill/>
                    </a:lnB>
                  </a:tcPr>
                </a:tc>
                <a:extLst>
                  <a:ext uri="{0D108BD9-81ED-4DB2-BD59-A6C34878D82A}">
                    <a16:rowId xmlns:a16="http://schemas.microsoft.com/office/drawing/2014/main" val="10001"/>
                  </a:ext>
                </a:extLst>
              </a:tr>
              <a:tr h="445640">
                <a:tc>
                  <a:txBody>
                    <a:bodyPr/>
                    <a:lstStyle/>
                    <a:p>
                      <a:r>
                        <a:rPr lang="en-US" sz="1800"/>
                        <a:t>\b</a:t>
                      </a:r>
                    </a:p>
                  </a:txBody>
                  <a:tcPr marL="91434" marR="91434" marT="45723" marB="45723" anchor="ctr">
                    <a:lnL>
                      <a:noFill/>
                    </a:lnL>
                    <a:lnR>
                      <a:noFill/>
                    </a:lnR>
                    <a:lnT>
                      <a:noFill/>
                    </a:lnT>
                    <a:lnB>
                      <a:noFill/>
                    </a:lnB>
                  </a:tcPr>
                </a:tc>
                <a:tc>
                  <a:txBody>
                    <a:bodyPr/>
                    <a:lstStyle/>
                    <a:p>
                      <a:r>
                        <a:rPr lang="en-US" sz="1800"/>
                        <a:t>0x08</a:t>
                      </a:r>
                    </a:p>
                  </a:txBody>
                  <a:tcPr marL="91434" marR="91434" marT="45723" marB="45723" anchor="ctr">
                    <a:lnL>
                      <a:noFill/>
                    </a:lnL>
                    <a:lnR>
                      <a:noFill/>
                    </a:lnR>
                    <a:lnT>
                      <a:noFill/>
                    </a:lnT>
                    <a:lnB>
                      <a:noFill/>
                    </a:lnB>
                  </a:tcPr>
                </a:tc>
                <a:tc>
                  <a:txBody>
                    <a:bodyPr/>
                    <a:lstStyle/>
                    <a:p>
                      <a:r>
                        <a:rPr lang="en-US" sz="1800"/>
                        <a:t>Backspace</a:t>
                      </a:r>
                    </a:p>
                  </a:txBody>
                  <a:tcPr marL="91434" marR="91434" marT="45723" marB="45723" anchor="ctr">
                    <a:lnL>
                      <a:noFill/>
                    </a:lnL>
                    <a:lnR>
                      <a:noFill/>
                    </a:lnR>
                    <a:lnT>
                      <a:noFill/>
                    </a:lnT>
                    <a:lnB>
                      <a:noFill/>
                    </a:lnB>
                  </a:tcPr>
                </a:tc>
                <a:extLst>
                  <a:ext uri="{0D108BD9-81ED-4DB2-BD59-A6C34878D82A}">
                    <a16:rowId xmlns:a16="http://schemas.microsoft.com/office/drawing/2014/main" val="10002"/>
                  </a:ext>
                </a:extLst>
              </a:tr>
              <a:tr h="445640">
                <a:tc>
                  <a:txBody>
                    <a:bodyPr/>
                    <a:lstStyle/>
                    <a:p>
                      <a:r>
                        <a:rPr lang="en-US" sz="1800"/>
                        <a:t>\cx</a:t>
                      </a:r>
                    </a:p>
                  </a:txBody>
                  <a:tcPr marL="91434" marR="91434" marT="45723" marB="45723" anchor="ctr">
                    <a:lnL>
                      <a:noFill/>
                    </a:lnL>
                    <a:lnR>
                      <a:noFill/>
                    </a:lnR>
                    <a:lnT>
                      <a:noFill/>
                    </a:lnT>
                    <a:lnB>
                      <a:noFill/>
                    </a:lnB>
                  </a:tcPr>
                </a:tc>
                <a:tc>
                  <a:txBody>
                    <a:bodyPr/>
                    <a:lstStyle/>
                    <a:p>
                      <a:endParaRPr lang="en-US" sz="1800"/>
                    </a:p>
                  </a:txBody>
                  <a:tcPr marL="91434" marR="91434" marT="45723" marB="45723" anchor="ctr">
                    <a:lnL>
                      <a:noFill/>
                    </a:lnL>
                    <a:lnR>
                      <a:noFill/>
                    </a:lnR>
                    <a:lnT>
                      <a:noFill/>
                    </a:lnT>
                    <a:lnB>
                      <a:noFill/>
                    </a:lnB>
                  </a:tcPr>
                </a:tc>
                <a:tc>
                  <a:txBody>
                    <a:bodyPr/>
                    <a:lstStyle/>
                    <a:p>
                      <a:r>
                        <a:rPr lang="en-US" sz="1800"/>
                        <a:t>Control-x</a:t>
                      </a:r>
                    </a:p>
                  </a:txBody>
                  <a:tcPr marL="91434" marR="91434" marT="45723" marB="45723" anchor="ctr">
                    <a:lnL>
                      <a:noFill/>
                    </a:lnL>
                    <a:lnR>
                      <a:noFill/>
                    </a:lnR>
                    <a:lnT>
                      <a:noFill/>
                    </a:lnT>
                    <a:lnB>
                      <a:noFill/>
                    </a:lnB>
                  </a:tcPr>
                </a:tc>
                <a:extLst>
                  <a:ext uri="{0D108BD9-81ED-4DB2-BD59-A6C34878D82A}">
                    <a16:rowId xmlns:a16="http://schemas.microsoft.com/office/drawing/2014/main" val="10003"/>
                  </a:ext>
                </a:extLst>
              </a:tr>
              <a:tr h="445640">
                <a:tc>
                  <a:txBody>
                    <a:bodyPr/>
                    <a:lstStyle/>
                    <a:p>
                      <a:r>
                        <a:rPr lang="en-US" sz="1800"/>
                        <a:t>\C-x</a:t>
                      </a:r>
                    </a:p>
                  </a:txBody>
                  <a:tcPr marL="91434" marR="91434" marT="45723" marB="45723" anchor="ctr">
                    <a:lnL>
                      <a:noFill/>
                    </a:lnL>
                    <a:lnR>
                      <a:noFill/>
                    </a:lnR>
                    <a:lnT>
                      <a:noFill/>
                    </a:lnT>
                    <a:lnB>
                      <a:noFill/>
                    </a:lnB>
                  </a:tcPr>
                </a:tc>
                <a:tc>
                  <a:txBody>
                    <a:bodyPr/>
                    <a:lstStyle/>
                    <a:p>
                      <a:endParaRPr lang="en-US" sz="1800"/>
                    </a:p>
                  </a:txBody>
                  <a:tcPr marL="91434" marR="91434" marT="45723" marB="45723" anchor="ctr">
                    <a:lnL>
                      <a:noFill/>
                    </a:lnL>
                    <a:lnR>
                      <a:noFill/>
                    </a:lnR>
                    <a:lnT>
                      <a:noFill/>
                    </a:lnT>
                    <a:lnB>
                      <a:noFill/>
                    </a:lnB>
                  </a:tcPr>
                </a:tc>
                <a:tc>
                  <a:txBody>
                    <a:bodyPr/>
                    <a:lstStyle/>
                    <a:p>
                      <a:r>
                        <a:rPr lang="en-US" sz="1800"/>
                        <a:t>Control-x</a:t>
                      </a:r>
                    </a:p>
                  </a:txBody>
                  <a:tcPr marL="91434" marR="91434" marT="45723" marB="45723" anchor="ctr">
                    <a:lnL>
                      <a:noFill/>
                    </a:lnL>
                    <a:lnR>
                      <a:noFill/>
                    </a:lnR>
                    <a:lnT>
                      <a:noFill/>
                    </a:lnT>
                    <a:lnB>
                      <a:noFill/>
                    </a:lnB>
                  </a:tcPr>
                </a:tc>
                <a:extLst>
                  <a:ext uri="{0D108BD9-81ED-4DB2-BD59-A6C34878D82A}">
                    <a16:rowId xmlns:a16="http://schemas.microsoft.com/office/drawing/2014/main" val="10004"/>
                  </a:ext>
                </a:extLst>
              </a:tr>
              <a:tr h="445640">
                <a:tc>
                  <a:txBody>
                    <a:bodyPr/>
                    <a:lstStyle/>
                    <a:p>
                      <a:r>
                        <a:rPr lang="en-US" sz="1800"/>
                        <a:t>\e</a:t>
                      </a:r>
                    </a:p>
                  </a:txBody>
                  <a:tcPr marL="91434" marR="91434" marT="45723" marB="45723" anchor="ctr">
                    <a:lnL>
                      <a:noFill/>
                    </a:lnL>
                    <a:lnR>
                      <a:noFill/>
                    </a:lnR>
                    <a:lnT>
                      <a:noFill/>
                    </a:lnT>
                    <a:lnB>
                      <a:noFill/>
                    </a:lnB>
                  </a:tcPr>
                </a:tc>
                <a:tc>
                  <a:txBody>
                    <a:bodyPr/>
                    <a:lstStyle/>
                    <a:p>
                      <a:r>
                        <a:rPr lang="en-US" sz="1800"/>
                        <a:t>0x1b</a:t>
                      </a:r>
                    </a:p>
                  </a:txBody>
                  <a:tcPr marL="91434" marR="91434" marT="45723" marB="45723" anchor="ctr">
                    <a:lnL>
                      <a:noFill/>
                    </a:lnL>
                    <a:lnR>
                      <a:noFill/>
                    </a:lnR>
                    <a:lnT>
                      <a:noFill/>
                    </a:lnT>
                    <a:lnB>
                      <a:noFill/>
                    </a:lnB>
                  </a:tcPr>
                </a:tc>
                <a:tc>
                  <a:txBody>
                    <a:bodyPr/>
                    <a:lstStyle/>
                    <a:p>
                      <a:r>
                        <a:rPr lang="en-US" sz="1800"/>
                        <a:t>Escape</a:t>
                      </a:r>
                    </a:p>
                  </a:txBody>
                  <a:tcPr marL="91434" marR="91434" marT="45723" marB="45723" anchor="ctr">
                    <a:lnL>
                      <a:noFill/>
                    </a:lnL>
                    <a:lnR>
                      <a:noFill/>
                    </a:lnR>
                    <a:lnT>
                      <a:noFill/>
                    </a:lnT>
                    <a:lnB>
                      <a:noFill/>
                    </a:lnB>
                  </a:tcPr>
                </a:tc>
                <a:extLst>
                  <a:ext uri="{0D108BD9-81ED-4DB2-BD59-A6C34878D82A}">
                    <a16:rowId xmlns:a16="http://schemas.microsoft.com/office/drawing/2014/main" val="10005"/>
                  </a:ext>
                </a:extLst>
              </a:tr>
              <a:tr h="445640">
                <a:tc>
                  <a:txBody>
                    <a:bodyPr/>
                    <a:lstStyle/>
                    <a:p>
                      <a:r>
                        <a:rPr lang="en-US" sz="1800"/>
                        <a:t>\f</a:t>
                      </a:r>
                    </a:p>
                  </a:txBody>
                  <a:tcPr marL="91434" marR="91434" marT="45723" marB="45723" anchor="ctr">
                    <a:lnL>
                      <a:noFill/>
                    </a:lnL>
                    <a:lnR>
                      <a:noFill/>
                    </a:lnR>
                    <a:lnT>
                      <a:noFill/>
                    </a:lnT>
                    <a:lnB>
                      <a:noFill/>
                    </a:lnB>
                  </a:tcPr>
                </a:tc>
                <a:tc>
                  <a:txBody>
                    <a:bodyPr/>
                    <a:lstStyle/>
                    <a:p>
                      <a:r>
                        <a:rPr lang="en-US" sz="1800"/>
                        <a:t>0x0c</a:t>
                      </a:r>
                    </a:p>
                  </a:txBody>
                  <a:tcPr marL="91434" marR="91434" marT="45723" marB="45723" anchor="ctr">
                    <a:lnL>
                      <a:noFill/>
                    </a:lnL>
                    <a:lnR>
                      <a:noFill/>
                    </a:lnR>
                    <a:lnT>
                      <a:noFill/>
                    </a:lnT>
                    <a:lnB>
                      <a:noFill/>
                    </a:lnB>
                  </a:tcPr>
                </a:tc>
                <a:tc>
                  <a:txBody>
                    <a:bodyPr/>
                    <a:lstStyle/>
                    <a:p>
                      <a:r>
                        <a:rPr lang="en-US" sz="1800"/>
                        <a:t>Formfeed</a:t>
                      </a:r>
                    </a:p>
                  </a:txBody>
                  <a:tcPr marL="91434" marR="91434" marT="45723" marB="45723" anchor="ctr">
                    <a:lnL>
                      <a:noFill/>
                    </a:lnL>
                    <a:lnR>
                      <a:noFill/>
                    </a:lnR>
                    <a:lnT>
                      <a:noFill/>
                    </a:lnT>
                    <a:lnB>
                      <a:noFill/>
                    </a:lnB>
                  </a:tcPr>
                </a:tc>
                <a:extLst>
                  <a:ext uri="{0D108BD9-81ED-4DB2-BD59-A6C34878D82A}">
                    <a16:rowId xmlns:a16="http://schemas.microsoft.com/office/drawing/2014/main" val="10006"/>
                  </a:ext>
                </a:extLst>
              </a:tr>
              <a:tr h="445640">
                <a:tc>
                  <a:txBody>
                    <a:bodyPr/>
                    <a:lstStyle/>
                    <a:p>
                      <a:r>
                        <a:rPr lang="en-US" sz="1800"/>
                        <a:t>\M-\C-x</a:t>
                      </a:r>
                    </a:p>
                  </a:txBody>
                  <a:tcPr marL="91434" marR="91434" marT="45723" marB="45723" anchor="ctr">
                    <a:lnL>
                      <a:noFill/>
                    </a:lnL>
                    <a:lnR>
                      <a:noFill/>
                    </a:lnR>
                    <a:lnT>
                      <a:noFill/>
                    </a:lnT>
                    <a:lnB>
                      <a:noFill/>
                    </a:lnB>
                  </a:tcPr>
                </a:tc>
                <a:tc>
                  <a:txBody>
                    <a:bodyPr/>
                    <a:lstStyle/>
                    <a:p>
                      <a:endParaRPr lang="en-US" sz="1800"/>
                    </a:p>
                  </a:txBody>
                  <a:tcPr marL="91434" marR="91434" marT="45723" marB="45723" anchor="ctr">
                    <a:lnL>
                      <a:noFill/>
                    </a:lnL>
                    <a:lnR>
                      <a:noFill/>
                    </a:lnR>
                    <a:lnT>
                      <a:noFill/>
                    </a:lnT>
                    <a:lnB>
                      <a:noFill/>
                    </a:lnB>
                  </a:tcPr>
                </a:tc>
                <a:tc>
                  <a:txBody>
                    <a:bodyPr/>
                    <a:lstStyle/>
                    <a:p>
                      <a:r>
                        <a:rPr lang="en-US" sz="1800"/>
                        <a:t>Meta-Control-x</a:t>
                      </a:r>
                    </a:p>
                  </a:txBody>
                  <a:tcPr marL="91434" marR="91434" marT="45723" marB="45723" anchor="ctr">
                    <a:lnL>
                      <a:noFill/>
                    </a:lnL>
                    <a:lnR>
                      <a:noFill/>
                    </a:lnR>
                    <a:lnT>
                      <a:noFill/>
                    </a:lnT>
                    <a:lnB>
                      <a:noFill/>
                    </a:lnB>
                  </a:tcPr>
                </a:tc>
                <a:extLst>
                  <a:ext uri="{0D108BD9-81ED-4DB2-BD59-A6C34878D82A}">
                    <a16:rowId xmlns:a16="http://schemas.microsoft.com/office/drawing/2014/main" val="10007"/>
                  </a:ext>
                </a:extLst>
              </a:tr>
              <a:tr h="445640">
                <a:tc>
                  <a:txBody>
                    <a:bodyPr/>
                    <a:lstStyle/>
                    <a:p>
                      <a:r>
                        <a:rPr lang="en-US" sz="1800"/>
                        <a:t>\n</a:t>
                      </a:r>
                    </a:p>
                  </a:txBody>
                  <a:tcPr marL="91434" marR="91434" marT="45723" marB="45723" anchor="ctr">
                    <a:lnL>
                      <a:noFill/>
                    </a:lnL>
                    <a:lnR>
                      <a:noFill/>
                    </a:lnR>
                    <a:lnT>
                      <a:noFill/>
                    </a:lnT>
                    <a:lnB>
                      <a:noFill/>
                    </a:lnB>
                  </a:tcPr>
                </a:tc>
                <a:tc>
                  <a:txBody>
                    <a:bodyPr/>
                    <a:lstStyle/>
                    <a:p>
                      <a:r>
                        <a:rPr lang="en-US" sz="1800"/>
                        <a:t>0x0a</a:t>
                      </a:r>
                    </a:p>
                  </a:txBody>
                  <a:tcPr marL="91434" marR="91434" marT="45723" marB="45723" anchor="ctr">
                    <a:lnL>
                      <a:noFill/>
                    </a:lnL>
                    <a:lnR>
                      <a:noFill/>
                    </a:lnR>
                    <a:lnT>
                      <a:noFill/>
                    </a:lnT>
                    <a:lnB>
                      <a:noFill/>
                    </a:lnB>
                  </a:tcPr>
                </a:tc>
                <a:tc>
                  <a:txBody>
                    <a:bodyPr/>
                    <a:lstStyle/>
                    <a:p>
                      <a:r>
                        <a:rPr lang="en-US" sz="1800" dirty="0"/>
                        <a:t>Newline</a:t>
                      </a:r>
                    </a:p>
                  </a:txBody>
                  <a:tcPr marL="91434" marR="91434" marT="45723" marB="45723" anchor="ctr">
                    <a:lnL>
                      <a:noFill/>
                    </a:lnL>
                    <a:lnR>
                      <a:noFill/>
                    </a:lnR>
                    <a:lnT>
                      <a:noFill/>
                    </a:lnT>
                    <a:lnB>
                      <a:noFill/>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449A8AE2-4EAA-2D99-96EC-A800C6FE88AC}"/>
              </a:ext>
            </a:extLst>
          </p:cNvPr>
          <p:cNvSpPr>
            <a:spLocks noGrp="1" noChangeArrowheads="1"/>
          </p:cNvSpPr>
          <p:nvPr>
            <p:ph type="title"/>
          </p:nvPr>
        </p:nvSpPr>
        <p:spPr/>
        <p:txBody>
          <a:bodyPr/>
          <a:lstStyle/>
          <a:p>
            <a:r>
              <a:rPr lang="en-US" altLang="en-US" b="1">
                <a:ea typeface="ＭＳ Ｐゴシック" panose="020B0600070205080204" pitchFamily="34" charset="-128"/>
              </a:rPr>
              <a:t>Escape Characters</a:t>
            </a:r>
            <a:endParaRPr lang="en-US" altLang="en-US">
              <a:ea typeface="ＭＳ Ｐゴシック" panose="020B0600070205080204" pitchFamily="34" charset="-128"/>
            </a:endParaRPr>
          </a:p>
        </p:txBody>
      </p:sp>
      <p:sp>
        <p:nvSpPr>
          <p:cNvPr id="109571" name="Footer Placeholder 3">
            <a:extLst>
              <a:ext uri="{FF2B5EF4-FFF2-40B4-BE49-F238E27FC236}">
                <a16:creationId xmlns:a16="http://schemas.microsoft.com/office/drawing/2014/main" id="{46A97604-81FA-DB8D-67F4-32CDCD956EE8}"/>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09572" name="Slide Number Placeholder 4">
            <a:extLst>
              <a:ext uri="{FF2B5EF4-FFF2-40B4-BE49-F238E27FC236}">
                <a16:creationId xmlns:a16="http://schemas.microsoft.com/office/drawing/2014/main" id="{AD3CFA8F-0F68-F0AA-7B29-0539E68706C0}"/>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2485F54-A6FD-4428-96DC-1E5749B8822B}" type="slidenum">
              <a:rPr lang="en-US" altLang="en-US" sz="1400"/>
              <a:pPr>
                <a:spcBef>
                  <a:spcPct val="0"/>
                </a:spcBef>
                <a:buFontTx/>
                <a:buNone/>
              </a:pPr>
              <a:t>86</a:t>
            </a:fld>
            <a:endParaRPr lang="en-US" altLang="en-US" sz="1400"/>
          </a:p>
        </p:txBody>
      </p:sp>
      <p:graphicFrame>
        <p:nvGraphicFramePr>
          <p:cNvPr id="6" name="Table 5">
            <a:extLst>
              <a:ext uri="{FF2B5EF4-FFF2-40B4-BE49-F238E27FC236}">
                <a16:creationId xmlns:a16="http://schemas.microsoft.com/office/drawing/2014/main" id="{F09A6036-87CE-AC4B-166C-7C42AA84AA05}"/>
              </a:ext>
            </a:extLst>
          </p:cNvPr>
          <p:cNvGraphicFramePr>
            <a:graphicFrameLocks noGrp="1"/>
          </p:cNvGraphicFramePr>
          <p:nvPr/>
        </p:nvGraphicFramePr>
        <p:xfrm>
          <a:off x="393700" y="1589088"/>
          <a:ext cx="8299450" cy="4149724"/>
        </p:xfrm>
        <a:graphic>
          <a:graphicData uri="http://schemas.openxmlformats.org/drawingml/2006/table">
            <a:tbl>
              <a:tblPr/>
              <a:tblGrid>
                <a:gridCol w="1280085">
                  <a:extLst>
                    <a:ext uri="{9D8B030D-6E8A-4147-A177-3AD203B41FA5}">
                      <a16:colId xmlns:a16="http://schemas.microsoft.com/office/drawing/2014/main" val="20000"/>
                    </a:ext>
                  </a:extLst>
                </a:gridCol>
                <a:gridCol w="2799305">
                  <a:extLst>
                    <a:ext uri="{9D8B030D-6E8A-4147-A177-3AD203B41FA5}">
                      <a16:colId xmlns:a16="http://schemas.microsoft.com/office/drawing/2014/main" val="20001"/>
                    </a:ext>
                  </a:extLst>
                </a:gridCol>
                <a:gridCol w="4220060">
                  <a:extLst>
                    <a:ext uri="{9D8B030D-6E8A-4147-A177-3AD203B41FA5}">
                      <a16:colId xmlns:a16="http://schemas.microsoft.com/office/drawing/2014/main" val="20002"/>
                    </a:ext>
                  </a:extLst>
                </a:gridCol>
              </a:tblGrid>
              <a:tr h="941025">
                <a:tc>
                  <a:txBody>
                    <a:bodyPr/>
                    <a:lstStyle/>
                    <a:p>
                      <a:r>
                        <a:rPr lang="en-US" sz="1800"/>
                        <a:t>\nnn</a:t>
                      </a:r>
                    </a:p>
                  </a:txBody>
                  <a:tcPr marL="91435" marR="91435" marT="45717" marB="45717" anchor="ctr">
                    <a:lnL>
                      <a:noFill/>
                    </a:lnL>
                    <a:lnR>
                      <a:noFill/>
                    </a:lnR>
                    <a:lnT>
                      <a:noFill/>
                    </a:lnT>
                    <a:lnB>
                      <a:noFill/>
                    </a:lnB>
                  </a:tcPr>
                </a:tc>
                <a:tc>
                  <a:txBody>
                    <a:bodyPr/>
                    <a:lstStyle/>
                    <a:p>
                      <a:endParaRPr lang="en-US" sz="1800"/>
                    </a:p>
                  </a:txBody>
                  <a:tcPr marL="91435" marR="91435" marT="45717" marB="45717" anchor="ctr">
                    <a:lnL>
                      <a:noFill/>
                    </a:lnL>
                    <a:lnR>
                      <a:noFill/>
                    </a:lnR>
                    <a:lnT>
                      <a:noFill/>
                    </a:lnT>
                    <a:lnB>
                      <a:noFill/>
                    </a:lnB>
                  </a:tcPr>
                </a:tc>
                <a:tc>
                  <a:txBody>
                    <a:bodyPr/>
                    <a:lstStyle/>
                    <a:p>
                      <a:r>
                        <a:rPr lang="en-US" sz="1800"/>
                        <a:t>Octal notation, where n is in the range 0.7</a:t>
                      </a:r>
                    </a:p>
                  </a:txBody>
                  <a:tcPr marL="91435" marR="91435" marT="45717" marB="45717" anchor="ctr">
                    <a:lnL>
                      <a:noFill/>
                    </a:lnL>
                    <a:lnR>
                      <a:noFill/>
                    </a:lnR>
                    <a:lnT>
                      <a:noFill/>
                    </a:lnT>
                    <a:lnB>
                      <a:noFill/>
                    </a:lnB>
                  </a:tcPr>
                </a:tc>
                <a:extLst>
                  <a:ext uri="{0D108BD9-81ED-4DB2-BD59-A6C34878D82A}">
                    <a16:rowId xmlns:a16="http://schemas.microsoft.com/office/drawing/2014/main" val="10000"/>
                  </a:ext>
                </a:extLst>
              </a:tr>
              <a:tr h="388933">
                <a:tc>
                  <a:txBody>
                    <a:bodyPr/>
                    <a:lstStyle/>
                    <a:p>
                      <a:r>
                        <a:rPr lang="en-US" sz="1800"/>
                        <a:t>\r</a:t>
                      </a:r>
                    </a:p>
                  </a:txBody>
                  <a:tcPr marL="91435" marR="91435" marT="45717" marB="45717" anchor="ctr">
                    <a:lnL>
                      <a:noFill/>
                    </a:lnL>
                    <a:lnR>
                      <a:noFill/>
                    </a:lnR>
                    <a:lnT>
                      <a:noFill/>
                    </a:lnT>
                    <a:lnB>
                      <a:noFill/>
                    </a:lnB>
                  </a:tcPr>
                </a:tc>
                <a:tc>
                  <a:txBody>
                    <a:bodyPr/>
                    <a:lstStyle/>
                    <a:p>
                      <a:r>
                        <a:rPr lang="en-US" sz="1800"/>
                        <a:t>0x0d</a:t>
                      </a:r>
                    </a:p>
                  </a:txBody>
                  <a:tcPr marL="91435" marR="91435" marT="45717" marB="45717" anchor="ctr">
                    <a:lnL>
                      <a:noFill/>
                    </a:lnL>
                    <a:lnR>
                      <a:noFill/>
                    </a:lnR>
                    <a:lnT>
                      <a:noFill/>
                    </a:lnT>
                    <a:lnB>
                      <a:noFill/>
                    </a:lnB>
                  </a:tcPr>
                </a:tc>
                <a:tc>
                  <a:txBody>
                    <a:bodyPr/>
                    <a:lstStyle/>
                    <a:p>
                      <a:r>
                        <a:rPr lang="en-US" sz="1800"/>
                        <a:t>Carriage return</a:t>
                      </a:r>
                    </a:p>
                  </a:txBody>
                  <a:tcPr marL="91435" marR="91435" marT="45717" marB="45717" anchor="ctr">
                    <a:lnL>
                      <a:noFill/>
                    </a:lnL>
                    <a:lnR>
                      <a:noFill/>
                    </a:lnR>
                    <a:lnT>
                      <a:noFill/>
                    </a:lnT>
                    <a:lnB>
                      <a:noFill/>
                    </a:lnB>
                  </a:tcPr>
                </a:tc>
                <a:extLst>
                  <a:ext uri="{0D108BD9-81ED-4DB2-BD59-A6C34878D82A}">
                    <a16:rowId xmlns:a16="http://schemas.microsoft.com/office/drawing/2014/main" val="10001"/>
                  </a:ext>
                </a:extLst>
              </a:tr>
              <a:tr h="388933">
                <a:tc>
                  <a:txBody>
                    <a:bodyPr/>
                    <a:lstStyle/>
                    <a:p>
                      <a:r>
                        <a:rPr lang="en-US" sz="1800"/>
                        <a:t>\s</a:t>
                      </a:r>
                    </a:p>
                  </a:txBody>
                  <a:tcPr marL="91435" marR="91435" marT="45717" marB="45717" anchor="ctr">
                    <a:lnL>
                      <a:noFill/>
                    </a:lnL>
                    <a:lnR>
                      <a:noFill/>
                    </a:lnR>
                    <a:lnT>
                      <a:noFill/>
                    </a:lnT>
                    <a:lnB>
                      <a:noFill/>
                    </a:lnB>
                  </a:tcPr>
                </a:tc>
                <a:tc>
                  <a:txBody>
                    <a:bodyPr/>
                    <a:lstStyle/>
                    <a:p>
                      <a:r>
                        <a:rPr lang="en-US" sz="1800"/>
                        <a:t>0x20</a:t>
                      </a:r>
                    </a:p>
                  </a:txBody>
                  <a:tcPr marL="91435" marR="91435" marT="45717" marB="45717" anchor="ctr">
                    <a:lnL>
                      <a:noFill/>
                    </a:lnL>
                    <a:lnR>
                      <a:noFill/>
                    </a:lnR>
                    <a:lnT>
                      <a:noFill/>
                    </a:lnT>
                    <a:lnB>
                      <a:noFill/>
                    </a:lnB>
                  </a:tcPr>
                </a:tc>
                <a:tc>
                  <a:txBody>
                    <a:bodyPr/>
                    <a:lstStyle/>
                    <a:p>
                      <a:r>
                        <a:rPr lang="en-US" sz="1800"/>
                        <a:t>Space</a:t>
                      </a:r>
                    </a:p>
                  </a:txBody>
                  <a:tcPr marL="91435" marR="91435" marT="45717" marB="45717" anchor="ctr">
                    <a:lnL>
                      <a:noFill/>
                    </a:lnL>
                    <a:lnR>
                      <a:noFill/>
                    </a:lnR>
                    <a:lnT>
                      <a:noFill/>
                    </a:lnT>
                    <a:lnB>
                      <a:noFill/>
                    </a:lnB>
                  </a:tcPr>
                </a:tc>
                <a:extLst>
                  <a:ext uri="{0D108BD9-81ED-4DB2-BD59-A6C34878D82A}">
                    <a16:rowId xmlns:a16="http://schemas.microsoft.com/office/drawing/2014/main" val="10002"/>
                  </a:ext>
                </a:extLst>
              </a:tr>
              <a:tr h="388933">
                <a:tc>
                  <a:txBody>
                    <a:bodyPr/>
                    <a:lstStyle/>
                    <a:p>
                      <a:r>
                        <a:rPr lang="en-US" sz="1800"/>
                        <a:t>\t</a:t>
                      </a:r>
                    </a:p>
                  </a:txBody>
                  <a:tcPr marL="91435" marR="91435" marT="45717" marB="45717" anchor="ctr">
                    <a:lnL>
                      <a:noFill/>
                    </a:lnL>
                    <a:lnR>
                      <a:noFill/>
                    </a:lnR>
                    <a:lnT>
                      <a:noFill/>
                    </a:lnT>
                    <a:lnB>
                      <a:noFill/>
                    </a:lnB>
                  </a:tcPr>
                </a:tc>
                <a:tc>
                  <a:txBody>
                    <a:bodyPr/>
                    <a:lstStyle/>
                    <a:p>
                      <a:r>
                        <a:rPr lang="en-US" sz="1800"/>
                        <a:t>0x09</a:t>
                      </a:r>
                    </a:p>
                  </a:txBody>
                  <a:tcPr marL="91435" marR="91435" marT="45717" marB="45717" anchor="ctr">
                    <a:lnL>
                      <a:noFill/>
                    </a:lnL>
                    <a:lnR>
                      <a:noFill/>
                    </a:lnR>
                    <a:lnT>
                      <a:noFill/>
                    </a:lnT>
                    <a:lnB>
                      <a:noFill/>
                    </a:lnB>
                  </a:tcPr>
                </a:tc>
                <a:tc>
                  <a:txBody>
                    <a:bodyPr/>
                    <a:lstStyle/>
                    <a:p>
                      <a:r>
                        <a:rPr lang="en-US" sz="1800"/>
                        <a:t>Tab</a:t>
                      </a:r>
                    </a:p>
                  </a:txBody>
                  <a:tcPr marL="91435" marR="91435" marT="45717" marB="45717" anchor="ctr">
                    <a:lnL>
                      <a:noFill/>
                    </a:lnL>
                    <a:lnR>
                      <a:noFill/>
                    </a:lnR>
                    <a:lnT>
                      <a:noFill/>
                    </a:lnT>
                    <a:lnB>
                      <a:noFill/>
                    </a:lnB>
                  </a:tcPr>
                </a:tc>
                <a:extLst>
                  <a:ext uri="{0D108BD9-81ED-4DB2-BD59-A6C34878D82A}">
                    <a16:rowId xmlns:a16="http://schemas.microsoft.com/office/drawing/2014/main" val="10003"/>
                  </a:ext>
                </a:extLst>
              </a:tr>
              <a:tr h="388933">
                <a:tc>
                  <a:txBody>
                    <a:bodyPr/>
                    <a:lstStyle/>
                    <a:p>
                      <a:r>
                        <a:rPr lang="en-US" sz="1800"/>
                        <a:t>\v</a:t>
                      </a:r>
                    </a:p>
                  </a:txBody>
                  <a:tcPr marL="91435" marR="91435" marT="45717" marB="45717" anchor="ctr">
                    <a:lnL>
                      <a:noFill/>
                    </a:lnL>
                    <a:lnR>
                      <a:noFill/>
                    </a:lnR>
                    <a:lnT>
                      <a:noFill/>
                    </a:lnT>
                    <a:lnB>
                      <a:noFill/>
                    </a:lnB>
                  </a:tcPr>
                </a:tc>
                <a:tc>
                  <a:txBody>
                    <a:bodyPr/>
                    <a:lstStyle/>
                    <a:p>
                      <a:r>
                        <a:rPr lang="en-US" sz="1800"/>
                        <a:t>0x0b</a:t>
                      </a:r>
                    </a:p>
                  </a:txBody>
                  <a:tcPr marL="91435" marR="91435" marT="45717" marB="45717" anchor="ctr">
                    <a:lnL>
                      <a:noFill/>
                    </a:lnL>
                    <a:lnR>
                      <a:noFill/>
                    </a:lnR>
                    <a:lnT>
                      <a:noFill/>
                    </a:lnT>
                    <a:lnB>
                      <a:noFill/>
                    </a:lnB>
                  </a:tcPr>
                </a:tc>
                <a:tc>
                  <a:txBody>
                    <a:bodyPr/>
                    <a:lstStyle/>
                    <a:p>
                      <a:r>
                        <a:rPr lang="en-US" sz="1800"/>
                        <a:t>Vertical tab</a:t>
                      </a:r>
                    </a:p>
                  </a:txBody>
                  <a:tcPr marL="91435" marR="91435" marT="45717" marB="45717" anchor="ctr">
                    <a:lnL>
                      <a:noFill/>
                    </a:lnL>
                    <a:lnR>
                      <a:noFill/>
                    </a:lnR>
                    <a:lnT>
                      <a:noFill/>
                    </a:lnT>
                    <a:lnB>
                      <a:noFill/>
                    </a:lnB>
                  </a:tcPr>
                </a:tc>
                <a:extLst>
                  <a:ext uri="{0D108BD9-81ED-4DB2-BD59-A6C34878D82A}">
                    <a16:rowId xmlns:a16="http://schemas.microsoft.com/office/drawing/2014/main" val="10004"/>
                  </a:ext>
                </a:extLst>
              </a:tr>
              <a:tr h="388933">
                <a:tc>
                  <a:txBody>
                    <a:bodyPr/>
                    <a:lstStyle/>
                    <a:p>
                      <a:r>
                        <a:rPr lang="en-US" sz="1800"/>
                        <a:t>\x</a:t>
                      </a:r>
                    </a:p>
                  </a:txBody>
                  <a:tcPr marL="91435" marR="91435" marT="45717" marB="45717" anchor="ctr">
                    <a:lnL>
                      <a:noFill/>
                    </a:lnL>
                    <a:lnR>
                      <a:noFill/>
                    </a:lnR>
                    <a:lnT>
                      <a:noFill/>
                    </a:lnT>
                    <a:lnB>
                      <a:noFill/>
                    </a:lnB>
                  </a:tcPr>
                </a:tc>
                <a:tc>
                  <a:txBody>
                    <a:bodyPr/>
                    <a:lstStyle/>
                    <a:p>
                      <a:endParaRPr lang="en-US" sz="1800"/>
                    </a:p>
                  </a:txBody>
                  <a:tcPr marL="91435" marR="91435" marT="45717" marB="45717" anchor="ctr">
                    <a:lnL>
                      <a:noFill/>
                    </a:lnL>
                    <a:lnR>
                      <a:noFill/>
                    </a:lnR>
                    <a:lnT>
                      <a:noFill/>
                    </a:lnT>
                    <a:lnB>
                      <a:noFill/>
                    </a:lnB>
                  </a:tcPr>
                </a:tc>
                <a:tc>
                  <a:txBody>
                    <a:bodyPr/>
                    <a:lstStyle/>
                    <a:p>
                      <a:r>
                        <a:rPr lang="en-US" sz="1800"/>
                        <a:t>Character x</a:t>
                      </a:r>
                    </a:p>
                  </a:txBody>
                  <a:tcPr marL="91435" marR="91435" marT="45717" marB="45717" anchor="ctr">
                    <a:lnL>
                      <a:noFill/>
                    </a:lnL>
                    <a:lnR>
                      <a:noFill/>
                    </a:lnR>
                    <a:lnT>
                      <a:noFill/>
                    </a:lnT>
                    <a:lnB>
                      <a:noFill/>
                    </a:lnB>
                  </a:tcPr>
                </a:tc>
                <a:extLst>
                  <a:ext uri="{0D108BD9-81ED-4DB2-BD59-A6C34878D82A}">
                    <a16:rowId xmlns:a16="http://schemas.microsoft.com/office/drawing/2014/main" val="10005"/>
                  </a:ext>
                </a:extLst>
              </a:tr>
              <a:tr h="1264034">
                <a:tc>
                  <a:txBody>
                    <a:bodyPr/>
                    <a:lstStyle/>
                    <a:p>
                      <a:r>
                        <a:rPr lang="en-US" sz="1800"/>
                        <a:t>\xnn</a:t>
                      </a:r>
                    </a:p>
                  </a:txBody>
                  <a:tcPr marL="91435" marR="91435" marT="45717" marB="45717" anchor="ctr">
                    <a:lnL>
                      <a:noFill/>
                    </a:lnL>
                    <a:lnR>
                      <a:noFill/>
                    </a:lnR>
                    <a:lnT>
                      <a:noFill/>
                    </a:lnT>
                    <a:lnB>
                      <a:noFill/>
                    </a:lnB>
                  </a:tcPr>
                </a:tc>
                <a:tc>
                  <a:txBody>
                    <a:bodyPr/>
                    <a:lstStyle/>
                    <a:p>
                      <a:endParaRPr lang="en-US" sz="1800"/>
                    </a:p>
                  </a:txBody>
                  <a:tcPr marL="91435" marR="91435" marT="45717" marB="45717" anchor="ctr">
                    <a:lnL>
                      <a:noFill/>
                    </a:lnL>
                    <a:lnR>
                      <a:noFill/>
                    </a:lnR>
                    <a:lnT>
                      <a:noFill/>
                    </a:lnT>
                    <a:lnB>
                      <a:noFill/>
                    </a:lnB>
                  </a:tcPr>
                </a:tc>
                <a:tc>
                  <a:txBody>
                    <a:bodyPr/>
                    <a:lstStyle/>
                    <a:p>
                      <a:r>
                        <a:rPr lang="en-US" sz="1800" dirty="0"/>
                        <a:t>Hexadecimal notation, where n is in the range 0.9, </a:t>
                      </a:r>
                      <a:r>
                        <a:rPr lang="en-US" sz="1800" dirty="0" err="1"/>
                        <a:t>a.f</a:t>
                      </a:r>
                      <a:r>
                        <a:rPr lang="en-US" sz="1800" dirty="0"/>
                        <a:t>, or A.F</a:t>
                      </a:r>
                    </a:p>
                  </a:txBody>
                  <a:tcPr marL="91435" marR="91435" marT="45717" marB="45717"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D7599D43-66CA-A57C-F5F2-20CABDF825D3}"/>
              </a:ext>
            </a:extLst>
          </p:cNvPr>
          <p:cNvSpPr>
            <a:spLocks noGrp="1" noChangeArrowheads="1"/>
          </p:cNvSpPr>
          <p:nvPr>
            <p:ph type="title"/>
          </p:nvPr>
        </p:nvSpPr>
        <p:spPr/>
        <p:txBody>
          <a:bodyPr/>
          <a:lstStyle/>
          <a:p>
            <a:r>
              <a:rPr lang="en-US" altLang="en-US" b="1">
                <a:ea typeface="ＭＳ Ｐゴシック" panose="020B0600070205080204" pitchFamily="34" charset="-128"/>
              </a:rPr>
              <a:t>String Special Operators</a:t>
            </a:r>
            <a:endParaRPr lang="en-US" altLang="en-US">
              <a:ea typeface="ＭＳ Ｐゴシック" panose="020B0600070205080204" pitchFamily="34" charset="-128"/>
            </a:endParaRPr>
          </a:p>
        </p:txBody>
      </p:sp>
      <p:sp>
        <p:nvSpPr>
          <p:cNvPr id="110595" name="Footer Placeholder 3">
            <a:extLst>
              <a:ext uri="{FF2B5EF4-FFF2-40B4-BE49-F238E27FC236}">
                <a16:creationId xmlns:a16="http://schemas.microsoft.com/office/drawing/2014/main" id="{FA8600C7-AEA1-9E8B-85F0-928DF8A7F46F}"/>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10596" name="Slide Number Placeholder 4">
            <a:extLst>
              <a:ext uri="{FF2B5EF4-FFF2-40B4-BE49-F238E27FC236}">
                <a16:creationId xmlns:a16="http://schemas.microsoft.com/office/drawing/2014/main" id="{6E1E6863-7342-0C15-2D2D-79CF5DDF41A3}"/>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301B713D-8FDC-4FD5-9E6E-DF4AA78CE663}" type="slidenum">
              <a:rPr lang="en-US" altLang="en-US" sz="1400"/>
              <a:pPr>
                <a:spcBef>
                  <a:spcPct val="0"/>
                </a:spcBef>
                <a:buFontTx/>
                <a:buNone/>
              </a:pPr>
              <a:t>87</a:t>
            </a:fld>
            <a:endParaRPr lang="en-US" altLang="en-US" sz="1400"/>
          </a:p>
        </p:txBody>
      </p:sp>
      <p:graphicFrame>
        <p:nvGraphicFramePr>
          <p:cNvPr id="6" name="Table 5">
            <a:extLst>
              <a:ext uri="{FF2B5EF4-FFF2-40B4-BE49-F238E27FC236}">
                <a16:creationId xmlns:a16="http://schemas.microsoft.com/office/drawing/2014/main" id="{39E0F62C-CBE1-15D1-B65A-5E0B21CA02AA}"/>
              </a:ext>
            </a:extLst>
          </p:cNvPr>
          <p:cNvGraphicFramePr>
            <a:graphicFrameLocks noGrp="1"/>
          </p:cNvGraphicFramePr>
          <p:nvPr>
            <p:extLst>
              <p:ext uri="{D42A27DB-BD31-4B8C-83A1-F6EECF244321}">
                <p14:modId xmlns:p14="http://schemas.microsoft.com/office/powerpoint/2010/main" val="1549496119"/>
              </p:ext>
            </p:extLst>
          </p:nvPr>
        </p:nvGraphicFramePr>
        <p:xfrm>
          <a:off x="600602" y="1397000"/>
          <a:ext cx="8205261" cy="4581525"/>
        </p:xfrm>
        <a:graphic>
          <a:graphicData uri="http://schemas.openxmlformats.org/drawingml/2006/table">
            <a:tbl>
              <a:tblPr/>
              <a:tblGrid>
                <a:gridCol w="948346">
                  <a:extLst>
                    <a:ext uri="{9D8B030D-6E8A-4147-A177-3AD203B41FA5}">
                      <a16:colId xmlns:a16="http://schemas.microsoft.com/office/drawing/2014/main" val="20000"/>
                    </a:ext>
                  </a:extLst>
                </a:gridCol>
                <a:gridCol w="4645526">
                  <a:extLst>
                    <a:ext uri="{9D8B030D-6E8A-4147-A177-3AD203B41FA5}">
                      <a16:colId xmlns:a16="http://schemas.microsoft.com/office/drawing/2014/main" val="20001"/>
                    </a:ext>
                  </a:extLst>
                </a:gridCol>
                <a:gridCol w="2611389">
                  <a:extLst>
                    <a:ext uri="{9D8B030D-6E8A-4147-A177-3AD203B41FA5}">
                      <a16:colId xmlns:a16="http://schemas.microsoft.com/office/drawing/2014/main" val="20002"/>
                    </a:ext>
                  </a:extLst>
                </a:gridCol>
              </a:tblGrid>
              <a:tr h="275553">
                <a:tc>
                  <a:txBody>
                    <a:bodyPr/>
                    <a:lstStyle/>
                    <a:p>
                      <a:r>
                        <a:rPr lang="en-US" sz="1600"/>
                        <a:t>Operator</a:t>
                      </a:r>
                    </a:p>
                  </a:txBody>
                  <a:tcPr marL="6740" marR="6740" marT="3370" marB="3370" anchor="ctr">
                    <a:lnL>
                      <a:noFill/>
                    </a:lnL>
                    <a:lnR>
                      <a:noFill/>
                    </a:lnR>
                    <a:lnT>
                      <a:noFill/>
                    </a:lnT>
                    <a:lnB>
                      <a:noFill/>
                    </a:lnB>
                  </a:tcPr>
                </a:tc>
                <a:tc>
                  <a:txBody>
                    <a:bodyPr/>
                    <a:lstStyle/>
                    <a:p>
                      <a:r>
                        <a:rPr lang="en-US" sz="1600"/>
                        <a:t>Description</a:t>
                      </a:r>
                    </a:p>
                  </a:txBody>
                  <a:tcPr marL="6740" marR="6740" marT="3370" marB="3370" anchor="ctr">
                    <a:lnL>
                      <a:noFill/>
                    </a:lnL>
                    <a:lnR>
                      <a:noFill/>
                    </a:lnR>
                    <a:lnT>
                      <a:noFill/>
                    </a:lnT>
                    <a:lnB>
                      <a:noFill/>
                    </a:lnB>
                  </a:tcPr>
                </a:tc>
                <a:tc>
                  <a:txBody>
                    <a:bodyPr/>
                    <a:lstStyle/>
                    <a:p>
                      <a:r>
                        <a:rPr lang="en-US" sz="1600"/>
                        <a:t>Example</a:t>
                      </a:r>
                    </a:p>
                  </a:txBody>
                  <a:tcPr marL="6740" marR="6740" marT="3370" marB="3370" anchor="ctr">
                    <a:lnL>
                      <a:noFill/>
                    </a:lnL>
                    <a:lnR>
                      <a:noFill/>
                    </a:lnR>
                    <a:lnT>
                      <a:noFill/>
                    </a:lnT>
                    <a:lnB>
                      <a:noFill/>
                    </a:lnB>
                  </a:tcPr>
                </a:tc>
                <a:extLst>
                  <a:ext uri="{0D108BD9-81ED-4DB2-BD59-A6C34878D82A}">
                    <a16:rowId xmlns:a16="http://schemas.microsoft.com/office/drawing/2014/main" val="10000"/>
                  </a:ext>
                </a:extLst>
              </a:tr>
              <a:tr h="807833">
                <a:tc>
                  <a:txBody>
                    <a:bodyPr/>
                    <a:lstStyle/>
                    <a:p>
                      <a:r>
                        <a:rPr lang="en-US" sz="1600"/>
                        <a:t>+</a:t>
                      </a:r>
                    </a:p>
                  </a:txBody>
                  <a:tcPr marL="6740" marR="6740" marT="3370" marB="3370" anchor="ctr">
                    <a:lnL>
                      <a:noFill/>
                    </a:lnL>
                    <a:lnR>
                      <a:noFill/>
                    </a:lnR>
                    <a:lnT>
                      <a:noFill/>
                    </a:lnT>
                    <a:lnB>
                      <a:noFill/>
                    </a:lnB>
                  </a:tcPr>
                </a:tc>
                <a:tc>
                  <a:txBody>
                    <a:bodyPr/>
                    <a:lstStyle/>
                    <a:p>
                      <a:r>
                        <a:rPr lang="en-US" sz="1600"/>
                        <a:t>Concatenation - Adds values on either side of the operator</a:t>
                      </a:r>
                    </a:p>
                  </a:txBody>
                  <a:tcPr marL="6740" marR="6740" marT="3370" marB="3370" anchor="ctr">
                    <a:lnL>
                      <a:noFill/>
                    </a:lnL>
                    <a:lnR>
                      <a:noFill/>
                    </a:lnR>
                    <a:lnT>
                      <a:noFill/>
                    </a:lnT>
                    <a:lnB>
                      <a:noFill/>
                    </a:lnB>
                  </a:tcPr>
                </a:tc>
                <a:tc>
                  <a:txBody>
                    <a:bodyPr/>
                    <a:lstStyle/>
                    <a:p>
                      <a:r>
                        <a:rPr lang="en-US" sz="1600"/>
                        <a:t>a + b will give HelloPython</a:t>
                      </a:r>
                    </a:p>
                  </a:txBody>
                  <a:tcPr marL="6740" marR="6740" marT="3370" marB="3370" anchor="ctr">
                    <a:lnL>
                      <a:noFill/>
                    </a:lnL>
                    <a:lnR>
                      <a:noFill/>
                    </a:lnR>
                    <a:lnT>
                      <a:noFill/>
                    </a:lnT>
                    <a:lnB>
                      <a:noFill/>
                    </a:lnB>
                  </a:tcPr>
                </a:tc>
                <a:extLst>
                  <a:ext uri="{0D108BD9-81ED-4DB2-BD59-A6C34878D82A}">
                    <a16:rowId xmlns:a16="http://schemas.microsoft.com/office/drawing/2014/main" val="10001"/>
                  </a:ext>
                </a:extLst>
              </a:tr>
              <a:tr h="1163576">
                <a:tc>
                  <a:txBody>
                    <a:bodyPr/>
                    <a:lstStyle/>
                    <a:p>
                      <a:r>
                        <a:rPr lang="en-US" sz="1600"/>
                        <a:t>*</a:t>
                      </a:r>
                    </a:p>
                  </a:txBody>
                  <a:tcPr marL="6740" marR="6740" marT="3370" marB="3370" anchor="ctr">
                    <a:lnL>
                      <a:noFill/>
                    </a:lnL>
                    <a:lnR>
                      <a:noFill/>
                    </a:lnR>
                    <a:lnT>
                      <a:noFill/>
                    </a:lnT>
                    <a:lnB>
                      <a:noFill/>
                    </a:lnB>
                  </a:tcPr>
                </a:tc>
                <a:tc>
                  <a:txBody>
                    <a:bodyPr/>
                    <a:lstStyle/>
                    <a:p>
                      <a:r>
                        <a:rPr lang="en-US" sz="1600"/>
                        <a:t>Repetition - Creates new strings, concatenating multiple copies of the same string</a:t>
                      </a:r>
                    </a:p>
                  </a:txBody>
                  <a:tcPr marL="6740" marR="6740" marT="3370" marB="3370" anchor="ctr">
                    <a:lnL>
                      <a:noFill/>
                    </a:lnL>
                    <a:lnR>
                      <a:noFill/>
                    </a:lnR>
                    <a:lnT>
                      <a:noFill/>
                    </a:lnT>
                    <a:lnB>
                      <a:noFill/>
                    </a:lnB>
                  </a:tcPr>
                </a:tc>
                <a:tc>
                  <a:txBody>
                    <a:bodyPr/>
                    <a:lstStyle/>
                    <a:p>
                      <a:r>
                        <a:rPr lang="en-US" sz="1600"/>
                        <a:t>a*2 will give -HelloHello</a:t>
                      </a:r>
                    </a:p>
                  </a:txBody>
                  <a:tcPr marL="6740" marR="6740" marT="3370" marB="3370" anchor="ctr">
                    <a:lnL>
                      <a:noFill/>
                    </a:lnL>
                    <a:lnR>
                      <a:noFill/>
                    </a:lnR>
                    <a:lnT>
                      <a:noFill/>
                    </a:lnT>
                    <a:lnB>
                      <a:noFill/>
                    </a:lnB>
                  </a:tcPr>
                </a:tc>
                <a:extLst>
                  <a:ext uri="{0D108BD9-81ED-4DB2-BD59-A6C34878D82A}">
                    <a16:rowId xmlns:a16="http://schemas.microsoft.com/office/drawing/2014/main" val="10002"/>
                  </a:ext>
                </a:extLst>
              </a:tr>
              <a:tr h="652195">
                <a:tc>
                  <a:txBody>
                    <a:bodyPr/>
                    <a:lstStyle/>
                    <a:p>
                      <a:r>
                        <a:rPr lang="en-US" sz="1600"/>
                        <a:t>[]</a:t>
                      </a:r>
                    </a:p>
                  </a:txBody>
                  <a:tcPr marL="6740" marR="6740" marT="3370" marB="3370" anchor="ctr">
                    <a:lnL>
                      <a:noFill/>
                    </a:lnL>
                    <a:lnR>
                      <a:noFill/>
                    </a:lnR>
                    <a:lnT>
                      <a:noFill/>
                    </a:lnT>
                    <a:lnB>
                      <a:noFill/>
                    </a:lnB>
                  </a:tcPr>
                </a:tc>
                <a:tc>
                  <a:txBody>
                    <a:bodyPr/>
                    <a:lstStyle/>
                    <a:p>
                      <a:r>
                        <a:rPr lang="en-US" sz="1600" dirty="0"/>
                        <a:t>Slice - Gives the character from the given index</a:t>
                      </a:r>
                    </a:p>
                  </a:txBody>
                  <a:tcPr marL="6740" marR="6740" marT="3370" marB="3370" anchor="ctr">
                    <a:lnL>
                      <a:noFill/>
                    </a:lnL>
                    <a:lnR>
                      <a:noFill/>
                    </a:lnR>
                    <a:lnT>
                      <a:noFill/>
                    </a:lnT>
                    <a:lnB>
                      <a:noFill/>
                    </a:lnB>
                  </a:tcPr>
                </a:tc>
                <a:tc>
                  <a:txBody>
                    <a:bodyPr/>
                    <a:lstStyle/>
                    <a:p>
                      <a:r>
                        <a:rPr lang="en-US" sz="1600"/>
                        <a:t>a[1] will give </a:t>
                      </a:r>
                      <a:r>
                        <a:rPr lang="en-US" sz="1600" b="1"/>
                        <a:t>e</a:t>
                      </a:r>
                      <a:endParaRPr lang="en-US" sz="1600"/>
                    </a:p>
                  </a:txBody>
                  <a:tcPr marL="6740" marR="6740" marT="3370" marB="3370" anchor="ctr">
                    <a:lnL>
                      <a:noFill/>
                    </a:lnL>
                    <a:lnR>
                      <a:noFill/>
                    </a:lnR>
                    <a:lnT>
                      <a:noFill/>
                    </a:lnT>
                    <a:lnB>
                      <a:noFill/>
                    </a:lnB>
                  </a:tcPr>
                </a:tc>
                <a:extLst>
                  <a:ext uri="{0D108BD9-81ED-4DB2-BD59-A6C34878D82A}">
                    <a16:rowId xmlns:a16="http://schemas.microsoft.com/office/drawing/2014/main" val="10003"/>
                  </a:ext>
                </a:extLst>
              </a:tr>
              <a:tr h="785599">
                <a:tc>
                  <a:txBody>
                    <a:bodyPr/>
                    <a:lstStyle/>
                    <a:p>
                      <a:r>
                        <a:rPr lang="en-US" sz="1600"/>
                        <a:t>[ : ]</a:t>
                      </a:r>
                    </a:p>
                  </a:txBody>
                  <a:tcPr marL="6740" marR="6740" marT="3370" marB="3370" anchor="ctr">
                    <a:lnL>
                      <a:noFill/>
                    </a:lnL>
                    <a:lnR>
                      <a:noFill/>
                    </a:lnR>
                    <a:lnT>
                      <a:noFill/>
                    </a:lnT>
                    <a:lnB>
                      <a:noFill/>
                    </a:lnB>
                  </a:tcPr>
                </a:tc>
                <a:tc>
                  <a:txBody>
                    <a:bodyPr/>
                    <a:lstStyle/>
                    <a:p>
                      <a:r>
                        <a:rPr lang="en-US" sz="1600"/>
                        <a:t>Range Slice - Gives the characters from the given range</a:t>
                      </a:r>
                    </a:p>
                  </a:txBody>
                  <a:tcPr marL="6740" marR="6740" marT="3370" marB="3370" anchor="ctr">
                    <a:lnL>
                      <a:noFill/>
                    </a:lnL>
                    <a:lnR>
                      <a:noFill/>
                    </a:lnR>
                    <a:lnT>
                      <a:noFill/>
                    </a:lnT>
                    <a:lnB>
                      <a:noFill/>
                    </a:lnB>
                  </a:tcPr>
                </a:tc>
                <a:tc>
                  <a:txBody>
                    <a:bodyPr/>
                    <a:lstStyle/>
                    <a:p>
                      <a:r>
                        <a:rPr lang="en-US" sz="1600"/>
                        <a:t>a[1:4] will give </a:t>
                      </a:r>
                      <a:r>
                        <a:rPr lang="en-US" sz="1600" b="1"/>
                        <a:t>ell</a:t>
                      </a:r>
                      <a:endParaRPr lang="en-US" sz="1600"/>
                    </a:p>
                  </a:txBody>
                  <a:tcPr marL="6740" marR="6740" marT="3370" marB="3370" anchor="ctr">
                    <a:lnL>
                      <a:noFill/>
                    </a:lnL>
                    <a:lnR>
                      <a:noFill/>
                    </a:lnR>
                    <a:lnT>
                      <a:noFill/>
                    </a:lnT>
                    <a:lnB>
                      <a:noFill/>
                    </a:lnB>
                  </a:tcPr>
                </a:tc>
                <a:extLst>
                  <a:ext uri="{0D108BD9-81ED-4DB2-BD59-A6C34878D82A}">
                    <a16:rowId xmlns:a16="http://schemas.microsoft.com/office/drawing/2014/main" val="10004"/>
                  </a:ext>
                </a:extLst>
              </a:tr>
              <a:tr h="896769">
                <a:tc>
                  <a:txBody>
                    <a:bodyPr/>
                    <a:lstStyle/>
                    <a:p>
                      <a:r>
                        <a:rPr lang="en-US" sz="1600"/>
                        <a:t>in</a:t>
                      </a:r>
                    </a:p>
                  </a:txBody>
                  <a:tcPr marL="6740" marR="6740" marT="3370" marB="3370" anchor="ctr">
                    <a:lnL>
                      <a:noFill/>
                    </a:lnL>
                    <a:lnR>
                      <a:noFill/>
                    </a:lnR>
                    <a:lnT>
                      <a:noFill/>
                    </a:lnT>
                    <a:lnB>
                      <a:noFill/>
                    </a:lnB>
                  </a:tcPr>
                </a:tc>
                <a:tc>
                  <a:txBody>
                    <a:bodyPr/>
                    <a:lstStyle/>
                    <a:p>
                      <a:r>
                        <a:rPr lang="en-US" sz="1600"/>
                        <a:t>Membership - Returns true if a character exists in the given string</a:t>
                      </a:r>
                    </a:p>
                  </a:txBody>
                  <a:tcPr marL="6740" marR="6740" marT="3370" marB="3370" anchor="ctr">
                    <a:lnL>
                      <a:noFill/>
                    </a:lnL>
                    <a:lnR>
                      <a:noFill/>
                    </a:lnR>
                    <a:lnT>
                      <a:noFill/>
                    </a:lnT>
                    <a:lnB>
                      <a:noFill/>
                    </a:lnB>
                  </a:tcPr>
                </a:tc>
                <a:tc>
                  <a:txBody>
                    <a:bodyPr/>
                    <a:lstStyle/>
                    <a:p>
                      <a:r>
                        <a:rPr lang="en-US" sz="1600" b="1" dirty="0"/>
                        <a:t>H in a</a:t>
                      </a:r>
                      <a:r>
                        <a:rPr lang="en-US" sz="1600" dirty="0"/>
                        <a:t> will give 1</a:t>
                      </a:r>
                    </a:p>
                  </a:txBody>
                  <a:tcPr marL="6740" marR="6740" marT="3370" marB="3370" anchor="ctr">
                    <a:lnL>
                      <a:noFill/>
                    </a:lnL>
                    <a:lnR>
                      <a:noFill/>
                    </a:lnR>
                    <a:lnT>
                      <a:noFill/>
                    </a:lnT>
                    <a:lnB>
                      <a:noFill/>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382D91EE-3647-6ED6-2F2D-80F7BFA52D06}"/>
              </a:ext>
            </a:extLst>
          </p:cNvPr>
          <p:cNvSpPr>
            <a:spLocks noGrp="1" noChangeArrowheads="1"/>
          </p:cNvSpPr>
          <p:nvPr>
            <p:ph type="title"/>
          </p:nvPr>
        </p:nvSpPr>
        <p:spPr/>
        <p:txBody>
          <a:bodyPr/>
          <a:lstStyle/>
          <a:p>
            <a:r>
              <a:rPr lang="en-US" altLang="en-US" b="1">
                <a:ea typeface="ＭＳ Ｐゴシック" panose="020B0600070205080204" pitchFamily="34" charset="-128"/>
              </a:rPr>
              <a:t>String Special Operators</a:t>
            </a:r>
            <a:endParaRPr lang="en-US" altLang="en-US">
              <a:ea typeface="ＭＳ Ｐゴシック" panose="020B0600070205080204" pitchFamily="34" charset="-128"/>
            </a:endParaRPr>
          </a:p>
        </p:txBody>
      </p:sp>
      <p:sp>
        <p:nvSpPr>
          <p:cNvPr id="111619" name="Footer Placeholder 3">
            <a:extLst>
              <a:ext uri="{FF2B5EF4-FFF2-40B4-BE49-F238E27FC236}">
                <a16:creationId xmlns:a16="http://schemas.microsoft.com/office/drawing/2014/main" id="{6EF0F618-6E86-4220-C873-CC3AEB18561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11620" name="Slide Number Placeholder 4">
            <a:extLst>
              <a:ext uri="{FF2B5EF4-FFF2-40B4-BE49-F238E27FC236}">
                <a16:creationId xmlns:a16="http://schemas.microsoft.com/office/drawing/2014/main" id="{1EC07789-EE6B-283C-4258-48C414247C33}"/>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53A6824E-33F0-4B77-97A4-701EB9D7BD0D}" type="slidenum">
              <a:rPr lang="en-US" altLang="en-US" sz="1400"/>
              <a:pPr>
                <a:spcBef>
                  <a:spcPct val="0"/>
                </a:spcBef>
                <a:buFontTx/>
                <a:buNone/>
              </a:pPr>
              <a:t>88</a:t>
            </a:fld>
            <a:endParaRPr lang="en-US" altLang="en-US" sz="1400"/>
          </a:p>
        </p:txBody>
      </p:sp>
      <p:graphicFrame>
        <p:nvGraphicFramePr>
          <p:cNvPr id="6" name="Table 5">
            <a:extLst>
              <a:ext uri="{FF2B5EF4-FFF2-40B4-BE49-F238E27FC236}">
                <a16:creationId xmlns:a16="http://schemas.microsoft.com/office/drawing/2014/main" id="{71ED03E1-C944-E253-5EA8-8A1965C8E8A0}"/>
              </a:ext>
            </a:extLst>
          </p:cNvPr>
          <p:cNvGraphicFramePr>
            <a:graphicFrameLocks noGrp="1"/>
          </p:cNvGraphicFramePr>
          <p:nvPr>
            <p:extLst>
              <p:ext uri="{D42A27DB-BD31-4B8C-83A1-F6EECF244321}">
                <p14:modId xmlns:p14="http://schemas.microsoft.com/office/powerpoint/2010/main" val="178418959"/>
              </p:ext>
            </p:extLst>
          </p:nvPr>
        </p:nvGraphicFramePr>
        <p:xfrm>
          <a:off x="614888" y="1397000"/>
          <a:ext cx="8205262" cy="4064000"/>
        </p:xfrm>
        <a:graphic>
          <a:graphicData uri="http://schemas.openxmlformats.org/drawingml/2006/table">
            <a:tbl>
              <a:tblPr/>
              <a:tblGrid>
                <a:gridCol w="1268576">
                  <a:extLst>
                    <a:ext uri="{9D8B030D-6E8A-4147-A177-3AD203B41FA5}">
                      <a16:colId xmlns:a16="http://schemas.microsoft.com/office/drawing/2014/main" val="20000"/>
                    </a:ext>
                  </a:extLst>
                </a:gridCol>
                <a:gridCol w="4817893">
                  <a:extLst>
                    <a:ext uri="{9D8B030D-6E8A-4147-A177-3AD203B41FA5}">
                      <a16:colId xmlns:a16="http://schemas.microsoft.com/office/drawing/2014/main" val="20001"/>
                    </a:ext>
                  </a:extLst>
                </a:gridCol>
                <a:gridCol w="2118793">
                  <a:extLst>
                    <a:ext uri="{9D8B030D-6E8A-4147-A177-3AD203B41FA5}">
                      <a16:colId xmlns:a16="http://schemas.microsoft.com/office/drawing/2014/main" val="20002"/>
                    </a:ext>
                  </a:extLst>
                </a:gridCol>
              </a:tblGrid>
              <a:tr h="756093">
                <a:tc>
                  <a:txBody>
                    <a:bodyPr/>
                    <a:lstStyle/>
                    <a:p>
                      <a:r>
                        <a:rPr lang="en-US" sz="1600"/>
                        <a:t>not in </a:t>
                      </a:r>
                    </a:p>
                  </a:txBody>
                  <a:tcPr marL="47258" marR="47258" marT="23628" marB="23628" anchor="ctr">
                    <a:lnL>
                      <a:noFill/>
                    </a:lnL>
                    <a:lnR>
                      <a:noFill/>
                    </a:lnR>
                    <a:lnT>
                      <a:noFill/>
                    </a:lnT>
                    <a:lnB>
                      <a:noFill/>
                    </a:lnB>
                  </a:tcPr>
                </a:tc>
                <a:tc>
                  <a:txBody>
                    <a:bodyPr/>
                    <a:lstStyle/>
                    <a:p>
                      <a:r>
                        <a:rPr lang="en-US" sz="1600"/>
                        <a:t>Membership - Returns true if a character does not exist in the given string</a:t>
                      </a:r>
                    </a:p>
                  </a:txBody>
                  <a:tcPr marL="47258" marR="47258" marT="23628" marB="23628" anchor="ctr">
                    <a:lnL>
                      <a:noFill/>
                    </a:lnL>
                    <a:lnR>
                      <a:noFill/>
                    </a:lnR>
                    <a:lnT>
                      <a:noFill/>
                    </a:lnT>
                    <a:lnB>
                      <a:noFill/>
                    </a:lnB>
                  </a:tcPr>
                </a:tc>
                <a:tc>
                  <a:txBody>
                    <a:bodyPr/>
                    <a:lstStyle/>
                    <a:p>
                      <a:r>
                        <a:rPr lang="en-US" sz="1600" b="1"/>
                        <a:t>M not in a</a:t>
                      </a:r>
                      <a:r>
                        <a:rPr lang="en-US" sz="1600"/>
                        <a:t> will give 1</a:t>
                      </a:r>
                    </a:p>
                  </a:txBody>
                  <a:tcPr marL="47258" marR="47258" marT="23628" marB="23628" anchor="ctr">
                    <a:lnL>
                      <a:noFill/>
                    </a:lnL>
                    <a:lnR>
                      <a:noFill/>
                    </a:lnR>
                    <a:lnT>
                      <a:noFill/>
                    </a:lnT>
                    <a:lnB>
                      <a:noFill/>
                    </a:lnB>
                  </a:tcPr>
                </a:tc>
                <a:extLst>
                  <a:ext uri="{0D108BD9-81ED-4DB2-BD59-A6C34878D82A}">
                    <a16:rowId xmlns:a16="http://schemas.microsoft.com/office/drawing/2014/main" val="10000"/>
                  </a:ext>
                </a:extLst>
              </a:tr>
              <a:tr h="3307907">
                <a:tc>
                  <a:txBody>
                    <a:bodyPr/>
                    <a:lstStyle/>
                    <a:p>
                      <a:r>
                        <a:rPr lang="en-US" sz="1600"/>
                        <a:t>r/R</a:t>
                      </a:r>
                    </a:p>
                  </a:txBody>
                  <a:tcPr marL="47258" marR="47258" marT="23628" marB="23628" anchor="ctr">
                    <a:lnL>
                      <a:noFill/>
                    </a:lnL>
                    <a:lnR>
                      <a:noFill/>
                    </a:lnR>
                    <a:lnT>
                      <a:noFill/>
                    </a:lnT>
                    <a:lnB>
                      <a:noFill/>
                    </a:lnB>
                  </a:tcPr>
                </a:tc>
                <a:tc>
                  <a:txBody>
                    <a:bodyPr/>
                    <a:lstStyle/>
                    <a:p>
                      <a:r>
                        <a:rPr lang="en-US" sz="1600" dirty="0"/>
                        <a:t>Raw String - Suppress actual meaning of Escape characters. The syntax for raw strings is exactly the same as for normal strings with the exception of the raw string operator, the letter "r," which precedes the quotation marks. The "r" can be lowercase (r) or uppercase (R) and must be placed immediately preceding the first quote mark.</a:t>
                      </a:r>
                    </a:p>
                  </a:txBody>
                  <a:tcPr marL="47258" marR="47258" marT="23628" marB="23628" anchor="ctr">
                    <a:lnL>
                      <a:noFill/>
                    </a:lnL>
                    <a:lnR>
                      <a:noFill/>
                    </a:lnR>
                    <a:lnT>
                      <a:noFill/>
                    </a:lnT>
                    <a:lnB>
                      <a:noFill/>
                    </a:lnB>
                  </a:tcPr>
                </a:tc>
                <a:tc>
                  <a:txBody>
                    <a:bodyPr/>
                    <a:lstStyle/>
                    <a:p>
                      <a:r>
                        <a:rPr lang="en-US" sz="1600" b="1" dirty="0"/>
                        <a:t>print r'\n'</a:t>
                      </a:r>
                      <a:r>
                        <a:rPr lang="en-US" sz="1600" dirty="0"/>
                        <a:t> prints \n and </a:t>
                      </a:r>
                      <a:r>
                        <a:rPr lang="en-US" sz="1600" b="1" dirty="0"/>
                        <a:t>print R'\n'</a:t>
                      </a:r>
                      <a:r>
                        <a:rPr lang="en-US" sz="1600" dirty="0"/>
                        <a:t> prints \n </a:t>
                      </a:r>
                    </a:p>
                  </a:txBody>
                  <a:tcPr marL="47258" marR="47258" marT="23628" marB="23628" anchor="ctr">
                    <a:lnL>
                      <a:noFill/>
                    </a:lnL>
                    <a:lnR>
                      <a:noFill/>
                    </a:lnR>
                    <a:lnT>
                      <a:noFill/>
                    </a:lnT>
                    <a:lnB>
                      <a:noFill/>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a:extLst>
              <a:ext uri="{FF2B5EF4-FFF2-40B4-BE49-F238E27FC236}">
                <a16:creationId xmlns:a16="http://schemas.microsoft.com/office/drawing/2014/main" id="{E1D6A2B4-200B-6906-D454-B804FE2568DB}"/>
              </a:ext>
            </a:extLst>
          </p:cNvPr>
          <p:cNvSpPr>
            <a:spLocks noGrp="1" noChangeArrowheads="1"/>
          </p:cNvSpPr>
          <p:nvPr>
            <p:ph type="title"/>
          </p:nvPr>
        </p:nvSpPr>
        <p:spPr/>
        <p:txBody>
          <a:bodyPr/>
          <a:lstStyle/>
          <a:p>
            <a:r>
              <a:rPr lang="en-US" altLang="en-US" b="1">
                <a:ea typeface="ＭＳ Ｐゴシック" panose="020B0600070205080204" pitchFamily="34" charset="-128"/>
              </a:rPr>
              <a:t>String Formatting Operator</a:t>
            </a:r>
            <a:endParaRPr lang="en-US" altLang="en-US">
              <a:ea typeface="ＭＳ Ｐゴシック" panose="020B0600070205080204" pitchFamily="34" charset="-128"/>
            </a:endParaRPr>
          </a:p>
        </p:txBody>
      </p:sp>
      <p:sp>
        <p:nvSpPr>
          <p:cNvPr id="112643" name="Content Placeholder 2">
            <a:extLst>
              <a:ext uri="{FF2B5EF4-FFF2-40B4-BE49-F238E27FC236}">
                <a16:creationId xmlns:a16="http://schemas.microsoft.com/office/drawing/2014/main" id="{F4CA1D79-B11E-BD82-0EE1-1ABD0402A0CA}"/>
              </a:ext>
            </a:extLst>
          </p:cNvPr>
          <p:cNvSpPr>
            <a:spLocks noGrp="1" noChangeArrowheads="1"/>
          </p:cNvSpPr>
          <p:nvPr>
            <p:ph idx="4294967295"/>
          </p:nvPr>
        </p:nvSpPr>
        <p:spPr>
          <a:xfrm>
            <a:off x="471921" y="1401536"/>
            <a:ext cx="8228013" cy="4824413"/>
          </a:xfrm>
        </p:spPr>
        <p:txBody>
          <a:bodyPr/>
          <a:lstStyle/>
          <a:p>
            <a:pPr>
              <a:buFontTx/>
              <a:buNone/>
            </a:pPr>
            <a:r>
              <a:rPr lang="en-US" altLang="en-US" dirty="0">
                <a:ea typeface="ＭＳ Ｐゴシック" panose="020B0600070205080204" pitchFamily="34" charset="-128"/>
              </a:rPr>
              <a:t>#!/usr/bin/python</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print "My name is %s and weight is %d kg!" % ('Zara', 21) </a:t>
            </a:r>
          </a:p>
          <a:p>
            <a:pPr>
              <a:buFontTx/>
              <a:buNone/>
            </a:pPr>
            <a:endParaRPr lang="en-US" altLang="en-US" dirty="0">
              <a:ea typeface="ＭＳ Ｐゴシック" panose="020B0600070205080204" pitchFamily="34" charset="-128"/>
            </a:endParaRPr>
          </a:p>
        </p:txBody>
      </p:sp>
      <p:sp>
        <p:nvSpPr>
          <p:cNvPr id="112644" name="Footer Placeholder 3">
            <a:extLst>
              <a:ext uri="{FF2B5EF4-FFF2-40B4-BE49-F238E27FC236}">
                <a16:creationId xmlns:a16="http://schemas.microsoft.com/office/drawing/2014/main" id="{DACF32D2-E4A7-C887-D514-686675479354}"/>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12645" name="Slide Number Placeholder 4">
            <a:extLst>
              <a:ext uri="{FF2B5EF4-FFF2-40B4-BE49-F238E27FC236}">
                <a16:creationId xmlns:a16="http://schemas.microsoft.com/office/drawing/2014/main" id="{711BB021-ACFA-D78F-E2F4-939AAD0F71B5}"/>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87D1BFCD-F862-4B09-913C-C10E1912BCE5}" type="slidenum">
              <a:rPr lang="en-US" altLang="en-US" sz="1400"/>
              <a:pPr>
                <a:spcBef>
                  <a:spcPct val="0"/>
                </a:spcBef>
                <a:buFontTx/>
                <a:buNone/>
              </a:pPr>
              <a:t>89</a:t>
            </a:fld>
            <a:endParaRPr lang="en-US" altLang="en-US"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3">
            <a:extLst>
              <a:ext uri="{FF2B5EF4-FFF2-40B4-BE49-F238E27FC236}">
                <a16:creationId xmlns:a16="http://schemas.microsoft.com/office/drawing/2014/main" id="{86670BC8-3FD0-298C-D2D3-25EA01621857}"/>
              </a:ext>
            </a:extLst>
          </p:cNvPr>
          <p:cNvSpPr>
            <a:spLocks noGrp="1" noChangeArrowheads="1"/>
          </p:cNvSpPr>
          <p:nvPr>
            <p:ph sz="quarter" idx="12"/>
          </p:nvPr>
        </p:nvSpPr>
        <p:spPr/>
        <p:txBody>
          <a:bodyPr/>
          <a:lstStyle/>
          <a:p>
            <a:pPr eaLnBrk="1" hangingPunct="1"/>
            <a:r>
              <a:rPr lang="en-US" altLang="en-US" dirty="0">
                <a:ea typeface="ＭＳ Ｐゴシック" panose="020B0600070205080204" pitchFamily="34" charset="-128"/>
              </a:rPr>
              <a:t>Used by large organizations</a:t>
            </a:r>
          </a:p>
          <a:p>
            <a:pPr lvl="1" eaLnBrk="1" hangingPunct="1"/>
            <a:r>
              <a:rPr lang="en-US" altLang="en-US" dirty="0">
                <a:ea typeface="ＭＳ Ｐゴシック" panose="020B0600070205080204" pitchFamily="34" charset="-128"/>
              </a:rPr>
              <a:t>NASA</a:t>
            </a:r>
          </a:p>
          <a:p>
            <a:pPr lvl="1" eaLnBrk="1" hangingPunct="1"/>
            <a:r>
              <a:rPr lang="en-US" altLang="en-US" dirty="0">
                <a:ea typeface="ＭＳ Ｐゴシック" panose="020B0600070205080204" pitchFamily="34" charset="-128"/>
              </a:rPr>
              <a:t>Google</a:t>
            </a:r>
          </a:p>
          <a:p>
            <a:pPr lvl="1" eaLnBrk="1" hangingPunct="1"/>
            <a:r>
              <a:rPr lang="en-US" altLang="en-US" dirty="0">
                <a:ea typeface="ＭＳ Ｐゴシック" panose="020B0600070205080204" pitchFamily="34" charset="-128"/>
              </a:rPr>
              <a:t>Microsoft</a:t>
            </a:r>
          </a:p>
          <a:p>
            <a:pPr eaLnBrk="1" hangingPunct="1"/>
            <a:r>
              <a:rPr lang="en-US" altLang="en-US" dirty="0">
                <a:ea typeface="ＭＳ Ｐゴシック" panose="020B0600070205080204" pitchFamily="34" charset="-128"/>
              </a:rPr>
              <a:t>Used in published games</a:t>
            </a:r>
          </a:p>
          <a:p>
            <a:pPr lvl="1" eaLnBrk="1" hangingPunct="1"/>
            <a:r>
              <a:rPr lang="en-US" altLang="en-US" dirty="0">
                <a:ea typeface="ＭＳ Ｐゴシック" panose="020B0600070205080204" pitchFamily="34" charset="-128"/>
              </a:rPr>
              <a:t>Battlefield 2</a:t>
            </a:r>
          </a:p>
          <a:p>
            <a:pPr lvl="1" eaLnBrk="1" hangingPunct="1"/>
            <a:r>
              <a:rPr lang="en-US" altLang="en-US" dirty="0">
                <a:ea typeface="ＭＳ Ｐゴシック" panose="020B0600070205080204" pitchFamily="34" charset="-128"/>
              </a:rPr>
              <a:t>Civilization IV</a:t>
            </a:r>
          </a:p>
          <a:p>
            <a:pPr lvl="1" eaLnBrk="1" hangingPunct="1"/>
            <a:r>
              <a:rPr lang="en-US" altLang="en-US" dirty="0">
                <a:ea typeface="ＭＳ Ｐゴシック" panose="020B0600070205080204" pitchFamily="34" charset="-128"/>
              </a:rPr>
              <a:t>Disney’s Toontown Online</a:t>
            </a:r>
          </a:p>
          <a:p>
            <a:pPr eaLnBrk="1" hangingPunct="1"/>
            <a:r>
              <a:rPr lang="en-US" altLang="en-US" dirty="0">
                <a:ea typeface="ＭＳ Ｐゴシック" panose="020B0600070205080204" pitchFamily="34" charset="-128"/>
              </a:rPr>
              <a:t>Used throughout academia and the scientific community</a:t>
            </a:r>
          </a:p>
        </p:txBody>
      </p:sp>
      <p:sp>
        <p:nvSpPr>
          <p:cNvPr id="20484" name="Rectangle 2">
            <a:extLst>
              <a:ext uri="{FF2B5EF4-FFF2-40B4-BE49-F238E27FC236}">
                <a16:creationId xmlns:a16="http://schemas.microsoft.com/office/drawing/2014/main" id="{234F078C-9A47-9165-6761-1E004D805620}"/>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Python Is Powerful</a:t>
            </a:r>
          </a:p>
        </p:txBody>
      </p:sp>
      <p:sp>
        <p:nvSpPr>
          <p:cNvPr id="20483" name="Slide Number Placeholder 4">
            <a:extLst>
              <a:ext uri="{FF2B5EF4-FFF2-40B4-BE49-F238E27FC236}">
                <a16:creationId xmlns:a16="http://schemas.microsoft.com/office/drawing/2014/main" id="{E99732F5-311E-18AC-72DA-70A87F05B008}"/>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6994E2AF-161D-408D-A074-E8C67F2ED87B}" type="slidenum">
              <a:rPr lang="en-US" altLang="en-US" sz="1400"/>
              <a:pPr>
                <a:spcBef>
                  <a:spcPct val="0"/>
                </a:spcBef>
                <a:buFontTx/>
                <a:buNone/>
              </a:pPr>
              <a:t>9</a:t>
            </a:fld>
            <a:endParaRPr lang="en-US" altLang="en-US" sz="14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a:extLst>
              <a:ext uri="{FF2B5EF4-FFF2-40B4-BE49-F238E27FC236}">
                <a16:creationId xmlns:a16="http://schemas.microsoft.com/office/drawing/2014/main" id="{2606141F-A836-2E33-E007-3E1042A3032E}"/>
              </a:ext>
            </a:extLst>
          </p:cNvPr>
          <p:cNvSpPr>
            <a:spLocks noGrp="1" noChangeArrowheads="1"/>
          </p:cNvSpPr>
          <p:nvPr>
            <p:ph type="title"/>
          </p:nvPr>
        </p:nvSpPr>
        <p:spPr/>
        <p:txBody>
          <a:bodyPr/>
          <a:lstStyle/>
          <a:p>
            <a:r>
              <a:rPr lang="en-US" altLang="en-US" b="1">
                <a:ea typeface="ＭＳ Ｐゴシック" panose="020B0600070205080204" pitchFamily="34" charset="-128"/>
              </a:rPr>
              <a:t>String Formatting Operator</a:t>
            </a:r>
            <a:endParaRPr lang="en-US" altLang="en-US">
              <a:ea typeface="ＭＳ Ｐゴシック" panose="020B0600070205080204" pitchFamily="34" charset="-128"/>
            </a:endParaRPr>
          </a:p>
        </p:txBody>
      </p:sp>
      <p:sp>
        <p:nvSpPr>
          <p:cNvPr id="113667" name="Footer Placeholder 3">
            <a:extLst>
              <a:ext uri="{FF2B5EF4-FFF2-40B4-BE49-F238E27FC236}">
                <a16:creationId xmlns:a16="http://schemas.microsoft.com/office/drawing/2014/main" id="{0A095136-39EF-142E-356D-A4DCE13CC19E}"/>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13668" name="Slide Number Placeholder 4">
            <a:extLst>
              <a:ext uri="{FF2B5EF4-FFF2-40B4-BE49-F238E27FC236}">
                <a16:creationId xmlns:a16="http://schemas.microsoft.com/office/drawing/2014/main" id="{2CAB2647-5D94-D5A5-018C-7CCF49CA7C48}"/>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E007FEC6-ED7B-4DDC-9D8F-3D165B2796FA}" type="slidenum">
              <a:rPr lang="en-US" altLang="en-US" sz="1400"/>
              <a:pPr>
                <a:spcBef>
                  <a:spcPct val="0"/>
                </a:spcBef>
                <a:buFontTx/>
                <a:buNone/>
              </a:pPr>
              <a:t>90</a:t>
            </a:fld>
            <a:endParaRPr lang="en-US" altLang="en-US" sz="1400"/>
          </a:p>
        </p:txBody>
      </p:sp>
      <p:graphicFrame>
        <p:nvGraphicFramePr>
          <p:cNvPr id="6" name="Table 5">
            <a:extLst>
              <a:ext uri="{FF2B5EF4-FFF2-40B4-BE49-F238E27FC236}">
                <a16:creationId xmlns:a16="http://schemas.microsoft.com/office/drawing/2014/main" id="{7726E51C-9AD5-46F8-06F7-228F2A1B3A46}"/>
              </a:ext>
            </a:extLst>
          </p:cNvPr>
          <p:cNvGraphicFramePr>
            <a:graphicFrameLocks noGrp="1"/>
          </p:cNvGraphicFramePr>
          <p:nvPr>
            <p:extLst>
              <p:ext uri="{D42A27DB-BD31-4B8C-83A1-F6EECF244321}">
                <p14:modId xmlns:p14="http://schemas.microsoft.com/office/powerpoint/2010/main" val="1758247726"/>
              </p:ext>
            </p:extLst>
          </p:nvPr>
        </p:nvGraphicFramePr>
        <p:xfrm>
          <a:off x="549275" y="1447800"/>
          <a:ext cx="8215313" cy="5029200"/>
        </p:xfrm>
        <a:graphic>
          <a:graphicData uri="http://schemas.openxmlformats.org/drawingml/2006/table">
            <a:tbl>
              <a:tblPr/>
              <a:tblGrid>
                <a:gridCol w="2433646">
                  <a:extLst>
                    <a:ext uri="{9D8B030D-6E8A-4147-A177-3AD203B41FA5}">
                      <a16:colId xmlns:a16="http://schemas.microsoft.com/office/drawing/2014/main" val="20000"/>
                    </a:ext>
                  </a:extLst>
                </a:gridCol>
                <a:gridCol w="5781667">
                  <a:extLst>
                    <a:ext uri="{9D8B030D-6E8A-4147-A177-3AD203B41FA5}">
                      <a16:colId xmlns:a16="http://schemas.microsoft.com/office/drawing/2014/main" val="20001"/>
                    </a:ext>
                  </a:extLst>
                </a:gridCol>
              </a:tblGrid>
              <a:tr h="529389">
                <a:tc>
                  <a:txBody>
                    <a:bodyPr/>
                    <a:lstStyle/>
                    <a:p>
                      <a:r>
                        <a:rPr lang="en-US" sz="1800"/>
                        <a:t>Format Symbol</a:t>
                      </a:r>
                    </a:p>
                  </a:txBody>
                  <a:tcPr marL="91438" marR="91438" marT="45727" marB="45727" anchor="ctr">
                    <a:lnL>
                      <a:noFill/>
                    </a:lnL>
                    <a:lnR>
                      <a:noFill/>
                    </a:lnR>
                    <a:lnT>
                      <a:noFill/>
                    </a:lnT>
                    <a:lnB>
                      <a:noFill/>
                    </a:lnB>
                  </a:tcPr>
                </a:tc>
                <a:tc>
                  <a:txBody>
                    <a:bodyPr/>
                    <a:lstStyle/>
                    <a:p>
                      <a:r>
                        <a:rPr lang="en-US" sz="1800"/>
                        <a:t>Conversion</a:t>
                      </a:r>
                    </a:p>
                  </a:txBody>
                  <a:tcPr marL="91438" marR="91438" marT="45727" marB="45727" anchor="ctr">
                    <a:lnL>
                      <a:noFill/>
                    </a:lnL>
                    <a:lnR>
                      <a:noFill/>
                    </a:lnR>
                    <a:lnT>
                      <a:noFill/>
                    </a:lnT>
                    <a:lnB>
                      <a:noFill/>
                    </a:lnB>
                  </a:tcPr>
                </a:tc>
                <a:extLst>
                  <a:ext uri="{0D108BD9-81ED-4DB2-BD59-A6C34878D82A}">
                    <a16:rowId xmlns:a16="http://schemas.microsoft.com/office/drawing/2014/main" val="10000"/>
                  </a:ext>
                </a:extLst>
              </a:tr>
              <a:tr h="529389">
                <a:tc>
                  <a:txBody>
                    <a:bodyPr/>
                    <a:lstStyle/>
                    <a:p>
                      <a:r>
                        <a:rPr lang="en-US" sz="1800"/>
                        <a:t>%c</a:t>
                      </a:r>
                    </a:p>
                  </a:txBody>
                  <a:tcPr marL="91438" marR="91438" marT="45727" marB="45727" anchor="ctr">
                    <a:lnL>
                      <a:noFill/>
                    </a:lnL>
                    <a:lnR>
                      <a:noFill/>
                    </a:lnR>
                    <a:lnT>
                      <a:noFill/>
                    </a:lnT>
                    <a:lnB>
                      <a:noFill/>
                    </a:lnB>
                  </a:tcPr>
                </a:tc>
                <a:tc>
                  <a:txBody>
                    <a:bodyPr/>
                    <a:lstStyle/>
                    <a:p>
                      <a:r>
                        <a:rPr lang="en-US" sz="1800"/>
                        <a:t>character</a:t>
                      </a:r>
                    </a:p>
                  </a:txBody>
                  <a:tcPr marL="91438" marR="91438" marT="45727" marB="45727" anchor="ctr">
                    <a:lnL>
                      <a:noFill/>
                    </a:lnL>
                    <a:lnR>
                      <a:noFill/>
                    </a:lnR>
                    <a:lnT>
                      <a:noFill/>
                    </a:lnT>
                    <a:lnB>
                      <a:noFill/>
                    </a:lnB>
                  </a:tcPr>
                </a:tc>
                <a:extLst>
                  <a:ext uri="{0D108BD9-81ED-4DB2-BD59-A6C34878D82A}">
                    <a16:rowId xmlns:a16="http://schemas.microsoft.com/office/drawing/2014/main" val="10001"/>
                  </a:ext>
                </a:extLst>
              </a:tr>
              <a:tr h="926433">
                <a:tc>
                  <a:txBody>
                    <a:bodyPr/>
                    <a:lstStyle/>
                    <a:p>
                      <a:r>
                        <a:rPr lang="en-US" sz="1800"/>
                        <a:t>%s</a:t>
                      </a:r>
                    </a:p>
                  </a:txBody>
                  <a:tcPr marL="91438" marR="91438" marT="45727" marB="45727" anchor="ctr">
                    <a:lnL>
                      <a:noFill/>
                    </a:lnL>
                    <a:lnR>
                      <a:noFill/>
                    </a:lnR>
                    <a:lnT>
                      <a:noFill/>
                    </a:lnT>
                    <a:lnB>
                      <a:noFill/>
                    </a:lnB>
                  </a:tcPr>
                </a:tc>
                <a:tc>
                  <a:txBody>
                    <a:bodyPr/>
                    <a:lstStyle/>
                    <a:p>
                      <a:r>
                        <a:rPr lang="en-US" sz="1800"/>
                        <a:t>string conversion via str() prior to formatting</a:t>
                      </a:r>
                    </a:p>
                  </a:txBody>
                  <a:tcPr marL="91438" marR="91438" marT="45727" marB="45727" anchor="ctr">
                    <a:lnL>
                      <a:noFill/>
                    </a:lnL>
                    <a:lnR>
                      <a:noFill/>
                    </a:lnR>
                    <a:lnT>
                      <a:noFill/>
                    </a:lnT>
                    <a:lnB>
                      <a:noFill/>
                    </a:lnB>
                  </a:tcPr>
                </a:tc>
                <a:extLst>
                  <a:ext uri="{0D108BD9-81ED-4DB2-BD59-A6C34878D82A}">
                    <a16:rowId xmlns:a16="http://schemas.microsoft.com/office/drawing/2014/main" val="10002"/>
                  </a:ext>
                </a:extLst>
              </a:tr>
              <a:tr h="529389">
                <a:tc>
                  <a:txBody>
                    <a:bodyPr/>
                    <a:lstStyle/>
                    <a:p>
                      <a:r>
                        <a:rPr lang="en-US" sz="1800"/>
                        <a:t>%i</a:t>
                      </a:r>
                    </a:p>
                  </a:txBody>
                  <a:tcPr marL="91438" marR="91438" marT="45727" marB="45727" anchor="ctr">
                    <a:lnL>
                      <a:noFill/>
                    </a:lnL>
                    <a:lnR>
                      <a:noFill/>
                    </a:lnR>
                    <a:lnT>
                      <a:noFill/>
                    </a:lnT>
                    <a:lnB>
                      <a:noFill/>
                    </a:lnB>
                  </a:tcPr>
                </a:tc>
                <a:tc>
                  <a:txBody>
                    <a:bodyPr/>
                    <a:lstStyle/>
                    <a:p>
                      <a:r>
                        <a:rPr lang="en-US" sz="1800"/>
                        <a:t>signed decimal integer</a:t>
                      </a:r>
                    </a:p>
                  </a:txBody>
                  <a:tcPr marL="91438" marR="91438" marT="45727" marB="45727" anchor="ctr">
                    <a:lnL>
                      <a:noFill/>
                    </a:lnL>
                    <a:lnR>
                      <a:noFill/>
                    </a:lnR>
                    <a:lnT>
                      <a:noFill/>
                    </a:lnT>
                    <a:lnB>
                      <a:noFill/>
                    </a:lnB>
                  </a:tcPr>
                </a:tc>
                <a:extLst>
                  <a:ext uri="{0D108BD9-81ED-4DB2-BD59-A6C34878D82A}">
                    <a16:rowId xmlns:a16="http://schemas.microsoft.com/office/drawing/2014/main" val="10003"/>
                  </a:ext>
                </a:extLst>
              </a:tr>
              <a:tr h="529389">
                <a:tc>
                  <a:txBody>
                    <a:bodyPr/>
                    <a:lstStyle/>
                    <a:p>
                      <a:r>
                        <a:rPr lang="en-US" sz="1800"/>
                        <a:t>%d</a:t>
                      </a:r>
                    </a:p>
                  </a:txBody>
                  <a:tcPr marL="91438" marR="91438" marT="45727" marB="45727" anchor="ctr">
                    <a:lnL>
                      <a:noFill/>
                    </a:lnL>
                    <a:lnR>
                      <a:noFill/>
                    </a:lnR>
                    <a:lnT>
                      <a:noFill/>
                    </a:lnT>
                    <a:lnB>
                      <a:noFill/>
                    </a:lnB>
                  </a:tcPr>
                </a:tc>
                <a:tc>
                  <a:txBody>
                    <a:bodyPr/>
                    <a:lstStyle/>
                    <a:p>
                      <a:r>
                        <a:rPr lang="en-US" sz="1800"/>
                        <a:t>signed decimal integer</a:t>
                      </a:r>
                    </a:p>
                  </a:txBody>
                  <a:tcPr marL="91438" marR="91438" marT="45727" marB="45727" anchor="ctr">
                    <a:lnL>
                      <a:noFill/>
                    </a:lnL>
                    <a:lnR>
                      <a:noFill/>
                    </a:lnR>
                    <a:lnT>
                      <a:noFill/>
                    </a:lnT>
                    <a:lnB>
                      <a:noFill/>
                    </a:lnB>
                  </a:tcPr>
                </a:tc>
                <a:extLst>
                  <a:ext uri="{0D108BD9-81ED-4DB2-BD59-A6C34878D82A}">
                    <a16:rowId xmlns:a16="http://schemas.microsoft.com/office/drawing/2014/main" val="10004"/>
                  </a:ext>
                </a:extLst>
              </a:tr>
              <a:tr h="529389">
                <a:tc>
                  <a:txBody>
                    <a:bodyPr/>
                    <a:lstStyle/>
                    <a:p>
                      <a:r>
                        <a:rPr lang="en-US" sz="1800"/>
                        <a:t>%u</a:t>
                      </a:r>
                    </a:p>
                  </a:txBody>
                  <a:tcPr marL="91438" marR="91438" marT="45727" marB="45727" anchor="ctr">
                    <a:lnL>
                      <a:noFill/>
                    </a:lnL>
                    <a:lnR>
                      <a:noFill/>
                    </a:lnR>
                    <a:lnT>
                      <a:noFill/>
                    </a:lnT>
                    <a:lnB>
                      <a:noFill/>
                    </a:lnB>
                  </a:tcPr>
                </a:tc>
                <a:tc>
                  <a:txBody>
                    <a:bodyPr/>
                    <a:lstStyle/>
                    <a:p>
                      <a:r>
                        <a:rPr lang="en-US" sz="1800"/>
                        <a:t>unsigned decimal integer</a:t>
                      </a:r>
                    </a:p>
                  </a:txBody>
                  <a:tcPr marL="91438" marR="91438" marT="45727" marB="45727" anchor="ctr">
                    <a:lnL>
                      <a:noFill/>
                    </a:lnL>
                    <a:lnR>
                      <a:noFill/>
                    </a:lnR>
                    <a:lnT>
                      <a:noFill/>
                    </a:lnT>
                    <a:lnB>
                      <a:noFill/>
                    </a:lnB>
                  </a:tcPr>
                </a:tc>
                <a:extLst>
                  <a:ext uri="{0D108BD9-81ED-4DB2-BD59-A6C34878D82A}">
                    <a16:rowId xmlns:a16="http://schemas.microsoft.com/office/drawing/2014/main" val="10005"/>
                  </a:ext>
                </a:extLst>
              </a:tr>
              <a:tr h="529389">
                <a:tc>
                  <a:txBody>
                    <a:bodyPr/>
                    <a:lstStyle/>
                    <a:p>
                      <a:r>
                        <a:rPr lang="en-US" sz="1800"/>
                        <a:t>%o</a:t>
                      </a:r>
                    </a:p>
                  </a:txBody>
                  <a:tcPr marL="91438" marR="91438" marT="45727" marB="45727" anchor="ctr">
                    <a:lnL>
                      <a:noFill/>
                    </a:lnL>
                    <a:lnR>
                      <a:noFill/>
                    </a:lnR>
                    <a:lnT>
                      <a:noFill/>
                    </a:lnT>
                    <a:lnB>
                      <a:noFill/>
                    </a:lnB>
                  </a:tcPr>
                </a:tc>
                <a:tc>
                  <a:txBody>
                    <a:bodyPr/>
                    <a:lstStyle/>
                    <a:p>
                      <a:r>
                        <a:rPr lang="en-US" sz="1800"/>
                        <a:t>octal integer</a:t>
                      </a:r>
                    </a:p>
                  </a:txBody>
                  <a:tcPr marL="91438" marR="91438" marT="45727" marB="45727" anchor="ctr">
                    <a:lnL>
                      <a:noFill/>
                    </a:lnL>
                    <a:lnR>
                      <a:noFill/>
                    </a:lnR>
                    <a:lnT>
                      <a:noFill/>
                    </a:lnT>
                    <a:lnB>
                      <a:noFill/>
                    </a:lnB>
                  </a:tcPr>
                </a:tc>
                <a:extLst>
                  <a:ext uri="{0D108BD9-81ED-4DB2-BD59-A6C34878D82A}">
                    <a16:rowId xmlns:a16="http://schemas.microsoft.com/office/drawing/2014/main" val="10006"/>
                  </a:ext>
                </a:extLst>
              </a:tr>
              <a:tr h="926433">
                <a:tc>
                  <a:txBody>
                    <a:bodyPr/>
                    <a:lstStyle/>
                    <a:p>
                      <a:r>
                        <a:rPr lang="en-US" sz="1800"/>
                        <a:t>%x</a:t>
                      </a:r>
                    </a:p>
                  </a:txBody>
                  <a:tcPr marL="91438" marR="91438" marT="45727" marB="45727" anchor="ctr">
                    <a:lnL>
                      <a:noFill/>
                    </a:lnL>
                    <a:lnR>
                      <a:noFill/>
                    </a:lnR>
                    <a:lnT>
                      <a:noFill/>
                    </a:lnT>
                    <a:lnB>
                      <a:noFill/>
                    </a:lnB>
                  </a:tcPr>
                </a:tc>
                <a:tc>
                  <a:txBody>
                    <a:bodyPr/>
                    <a:lstStyle/>
                    <a:p>
                      <a:r>
                        <a:rPr lang="en-US" sz="1800" dirty="0"/>
                        <a:t>hexadecimal integer (lowercase letters)</a:t>
                      </a:r>
                    </a:p>
                  </a:txBody>
                  <a:tcPr marL="91438" marR="91438" marT="45727" marB="45727" anchor="ctr">
                    <a:lnL>
                      <a:noFill/>
                    </a:lnL>
                    <a:lnR>
                      <a:noFill/>
                    </a:lnR>
                    <a:lnT>
                      <a:noFill/>
                    </a:lnT>
                    <a:lnB>
                      <a:noFill/>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a:extLst>
              <a:ext uri="{FF2B5EF4-FFF2-40B4-BE49-F238E27FC236}">
                <a16:creationId xmlns:a16="http://schemas.microsoft.com/office/drawing/2014/main" id="{4CDCC5C4-8908-7D7D-A8CC-5E2A5C473777}"/>
              </a:ext>
            </a:extLst>
          </p:cNvPr>
          <p:cNvSpPr>
            <a:spLocks noGrp="1" noChangeArrowheads="1"/>
          </p:cNvSpPr>
          <p:nvPr>
            <p:ph type="title"/>
          </p:nvPr>
        </p:nvSpPr>
        <p:spPr/>
        <p:txBody>
          <a:bodyPr/>
          <a:lstStyle/>
          <a:p>
            <a:r>
              <a:rPr lang="en-US" altLang="en-US" b="1">
                <a:ea typeface="ＭＳ Ｐゴシック" panose="020B0600070205080204" pitchFamily="34" charset="-128"/>
              </a:rPr>
              <a:t>String Formatting Operator</a:t>
            </a:r>
            <a:endParaRPr lang="en-US" altLang="en-US">
              <a:ea typeface="ＭＳ Ｐゴシック" panose="020B0600070205080204" pitchFamily="34" charset="-128"/>
            </a:endParaRPr>
          </a:p>
        </p:txBody>
      </p:sp>
      <p:sp>
        <p:nvSpPr>
          <p:cNvPr id="114691" name="Footer Placeholder 3">
            <a:extLst>
              <a:ext uri="{FF2B5EF4-FFF2-40B4-BE49-F238E27FC236}">
                <a16:creationId xmlns:a16="http://schemas.microsoft.com/office/drawing/2014/main" id="{BE57D3F5-9D15-1C9A-ACF1-4E616B36DEE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14692" name="Slide Number Placeholder 4">
            <a:extLst>
              <a:ext uri="{FF2B5EF4-FFF2-40B4-BE49-F238E27FC236}">
                <a16:creationId xmlns:a16="http://schemas.microsoft.com/office/drawing/2014/main" id="{A2897E9C-BE86-2C19-D213-8B8C4309A86E}"/>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C4E573FE-A587-42EC-975F-ECE3E3D45A4E}" type="slidenum">
              <a:rPr lang="en-US" altLang="en-US" sz="1400"/>
              <a:pPr>
                <a:spcBef>
                  <a:spcPct val="0"/>
                </a:spcBef>
                <a:buFontTx/>
                <a:buNone/>
              </a:pPr>
              <a:t>91</a:t>
            </a:fld>
            <a:endParaRPr lang="en-US" altLang="en-US" sz="1400"/>
          </a:p>
        </p:txBody>
      </p:sp>
      <p:graphicFrame>
        <p:nvGraphicFramePr>
          <p:cNvPr id="6" name="Table 5">
            <a:extLst>
              <a:ext uri="{FF2B5EF4-FFF2-40B4-BE49-F238E27FC236}">
                <a16:creationId xmlns:a16="http://schemas.microsoft.com/office/drawing/2014/main" id="{FFCC573E-660D-5C06-025E-83039F1525AA}"/>
              </a:ext>
            </a:extLst>
          </p:cNvPr>
          <p:cNvGraphicFramePr>
            <a:graphicFrameLocks noGrp="1"/>
          </p:cNvGraphicFramePr>
          <p:nvPr>
            <p:extLst>
              <p:ext uri="{D42A27DB-BD31-4B8C-83A1-F6EECF244321}">
                <p14:modId xmlns:p14="http://schemas.microsoft.com/office/powerpoint/2010/main" val="3714073563"/>
              </p:ext>
            </p:extLst>
          </p:nvPr>
        </p:nvGraphicFramePr>
        <p:xfrm>
          <a:off x="762000" y="1920875"/>
          <a:ext cx="7959725" cy="3692523"/>
        </p:xfrm>
        <a:graphic>
          <a:graphicData uri="http://schemas.openxmlformats.org/drawingml/2006/table">
            <a:tbl>
              <a:tblPr/>
              <a:tblGrid>
                <a:gridCol w="1670729">
                  <a:extLst>
                    <a:ext uri="{9D8B030D-6E8A-4147-A177-3AD203B41FA5}">
                      <a16:colId xmlns:a16="http://schemas.microsoft.com/office/drawing/2014/main" val="20000"/>
                    </a:ext>
                  </a:extLst>
                </a:gridCol>
                <a:gridCol w="6288996">
                  <a:extLst>
                    <a:ext uri="{9D8B030D-6E8A-4147-A177-3AD203B41FA5}">
                      <a16:colId xmlns:a16="http://schemas.microsoft.com/office/drawing/2014/main" val="20001"/>
                    </a:ext>
                  </a:extLst>
                </a:gridCol>
              </a:tblGrid>
              <a:tr h="783263">
                <a:tc>
                  <a:txBody>
                    <a:bodyPr/>
                    <a:lstStyle/>
                    <a:p>
                      <a:r>
                        <a:rPr lang="en-US" sz="1800"/>
                        <a:t>%X</a:t>
                      </a:r>
                    </a:p>
                  </a:txBody>
                  <a:tcPr marL="91442" marR="91442" marT="45717" marB="45717" anchor="ctr">
                    <a:lnL>
                      <a:noFill/>
                    </a:lnL>
                    <a:lnR>
                      <a:noFill/>
                    </a:lnR>
                    <a:lnT>
                      <a:noFill/>
                    </a:lnT>
                    <a:lnB>
                      <a:noFill/>
                    </a:lnB>
                  </a:tcPr>
                </a:tc>
                <a:tc>
                  <a:txBody>
                    <a:bodyPr/>
                    <a:lstStyle/>
                    <a:p>
                      <a:r>
                        <a:rPr lang="en-US" sz="1800"/>
                        <a:t>hexadecimal integer (UPPERcase letters)</a:t>
                      </a:r>
                    </a:p>
                  </a:txBody>
                  <a:tcPr marL="91442" marR="91442" marT="45717" marB="45717" anchor="ctr">
                    <a:lnL>
                      <a:noFill/>
                    </a:lnL>
                    <a:lnR>
                      <a:noFill/>
                    </a:lnR>
                    <a:lnT>
                      <a:noFill/>
                    </a:lnT>
                    <a:lnB>
                      <a:noFill/>
                    </a:lnB>
                  </a:tcPr>
                </a:tc>
                <a:extLst>
                  <a:ext uri="{0D108BD9-81ED-4DB2-BD59-A6C34878D82A}">
                    <a16:rowId xmlns:a16="http://schemas.microsoft.com/office/drawing/2014/main" val="10000"/>
                  </a:ext>
                </a:extLst>
              </a:tr>
              <a:tr h="783263">
                <a:tc>
                  <a:txBody>
                    <a:bodyPr/>
                    <a:lstStyle/>
                    <a:p>
                      <a:r>
                        <a:rPr lang="en-US" sz="1800"/>
                        <a:t>%e</a:t>
                      </a:r>
                    </a:p>
                  </a:txBody>
                  <a:tcPr marL="91442" marR="91442" marT="45717" marB="45717" anchor="ctr">
                    <a:lnL>
                      <a:noFill/>
                    </a:lnL>
                    <a:lnR>
                      <a:noFill/>
                    </a:lnR>
                    <a:lnT>
                      <a:noFill/>
                    </a:lnT>
                    <a:lnB>
                      <a:noFill/>
                    </a:lnB>
                  </a:tcPr>
                </a:tc>
                <a:tc>
                  <a:txBody>
                    <a:bodyPr/>
                    <a:lstStyle/>
                    <a:p>
                      <a:r>
                        <a:rPr lang="en-US" sz="1800"/>
                        <a:t>exponential notation (with lowercase 'e')</a:t>
                      </a:r>
                    </a:p>
                  </a:txBody>
                  <a:tcPr marL="91442" marR="91442" marT="45717" marB="45717" anchor="ctr">
                    <a:lnL>
                      <a:noFill/>
                    </a:lnL>
                    <a:lnR>
                      <a:noFill/>
                    </a:lnR>
                    <a:lnT>
                      <a:noFill/>
                    </a:lnT>
                    <a:lnB>
                      <a:noFill/>
                    </a:lnB>
                  </a:tcPr>
                </a:tc>
                <a:extLst>
                  <a:ext uri="{0D108BD9-81ED-4DB2-BD59-A6C34878D82A}">
                    <a16:rowId xmlns:a16="http://schemas.microsoft.com/office/drawing/2014/main" val="10001"/>
                  </a:ext>
                </a:extLst>
              </a:tr>
              <a:tr h="783263">
                <a:tc>
                  <a:txBody>
                    <a:bodyPr/>
                    <a:lstStyle/>
                    <a:p>
                      <a:r>
                        <a:rPr lang="en-US" sz="1800"/>
                        <a:t>%E</a:t>
                      </a:r>
                    </a:p>
                  </a:txBody>
                  <a:tcPr marL="91442" marR="91442" marT="45717" marB="45717" anchor="ctr">
                    <a:lnL>
                      <a:noFill/>
                    </a:lnL>
                    <a:lnR>
                      <a:noFill/>
                    </a:lnR>
                    <a:lnT>
                      <a:noFill/>
                    </a:lnT>
                    <a:lnB>
                      <a:noFill/>
                    </a:lnB>
                  </a:tcPr>
                </a:tc>
                <a:tc>
                  <a:txBody>
                    <a:bodyPr/>
                    <a:lstStyle/>
                    <a:p>
                      <a:r>
                        <a:rPr lang="en-US" sz="1800" dirty="0"/>
                        <a:t>exponential notation (with </a:t>
                      </a:r>
                      <a:r>
                        <a:rPr lang="en-US" sz="1800" dirty="0" err="1"/>
                        <a:t>UPPERcase</a:t>
                      </a:r>
                      <a:r>
                        <a:rPr lang="en-US" sz="1800" dirty="0"/>
                        <a:t> 'E')</a:t>
                      </a:r>
                    </a:p>
                  </a:txBody>
                  <a:tcPr marL="91442" marR="91442" marT="45717" marB="45717" anchor="ctr">
                    <a:lnL>
                      <a:noFill/>
                    </a:lnL>
                    <a:lnR>
                      <a:noFill/>
                    </a:lnR>
                    <a:lnT>
                      <a:noFill/>
                    </a:lnT>
                    <a:lnB>
                      <a:noFill/>
                    </a:lnB>
                  </a:tcPr>
                </a:tc>
                <a:extLst>
                  <a:ext uri="{0D108BD9-81ED-4DB2-BD59-A6C34878D82A}">
                    <a16:rowId xmlns:a16="http://schemas.microsoft.com/office/drawing/2014/main" val="10002"/>
                  </a:ext>
                </a:extLst>
              </a:tr>
              <a:tr h="447578">
                <a:tc>
                  <a:txBody>
                    <a:bodyPr/>
                    <a:lstStyle/>
                    <a:p>
                      <a:r>
                        <a:rPr lang="en-US" sz="1800"/>
                        <a:t>%f</a:t>
                      </a:r>
                    </a:p>
                  </a:txBody>
                  <a:tcPr marL="91442" marR="91442" marT="45717" marB="45717" anchor="ctr">
                    <a:lnL>
                      <a:noFill/>
                    </a:lnL>
                    <a:lnR>
                      <a:noFill/>
                    </a:lnR>
                    <a:lnT>
                      <a:noFill/>
                    </a:lnT>
                    <a:lnB>
                      <a:noFill/>
                    </a:lnB>
                  </a:tcPr>
                </a:tc>
                <a:tc>
                  <a:txBody>
                    <a:bodyPr/>
                    <a:lstStyle/>
                    <a:p>
                      <a:r>
                        <a:rPr lang="en-US" sz="1800"/>
                        <a:t>floating point real number</a:t>
                      </a:r>
                    </a:p>
                  </a:txBody>
                  <a:tcPr marL="91442" marR="91442" marT="45717" marB="45717" anchor="ctr">
                    <a:lnL>
                      <a:noFill/>
                    </a:lnL>
                    <a:lnR>
                      <a:noFill/>
                    </a:lnR>
                    <a:lnT>
                      <a:noFill/>
                    </a:lnT>
                    <a:lnB>
                      <a:noFill/>
                    </a:lnB>
                  </a:tcPr>
                </a:tc>
                <a:extLst>
                  <a:ext uri="{0D108BD9-81ED-4DB2-BD59-A6C34878D82A}">
                    <a16:rowId xmlns:a16="http://schemas.microsoft.com/office/drawing/2014/main" val="10003"/>
                  </a:ext>
                </a:extLst>
              </a:tr>
              <a:tr h="447578">
                <a:tc>
                  <a:txBody>
                    <a:bodyPr/>
                    <a:lstStyle/>
                    <a:p>
                      <a:r>
                        <a:rPr lang="en-US" sz="1800"/>
                        <a:t>%g</a:t>
                      </a:r>
                    </a:p>
                  </a:txBody>
                  <a:tcPr marL="91442" marR="91442" marT="45717" marB="45717" anchor="ctr">
                    <a:lnL>
                      <a:noFill/>
                    </a:lnL>
                    <a:lnR>
                      <a:noFill/>
                    </a:lnR>
                    <a:lnT>
                      <a:noFill/>
                    </a:lnT>
                    <a:lnB>
                      <a:noFill/>
                    </a:lnB>
                  </a:tcPr>
                </a:tc>
                <a:tc>
                  <a:txBody>
                    <a:bodyPr/>
                    <a:lstStyle/>
                    <a:p>
                      <a:r>
                        <a:rPr lang="en-US" sz="1800"/>
                        <a:t>the shorter of %f and %e</a:t>
                      </a:r>
                    </a:p>
                  </a:txBody>
                  <a:tcPr marL="91442" marR="91442" marT="45717" marB="45717" anchor="ctr">
                    <a:lnL>
                      <a:noFill/>
                    </a:lnL>
                    <a:lnR>
                      <a:noFill/>
                    </a:lnR>
                    <a:lnT>
                      <a:noFill/>
                    </a:lnT>
                    <a:lnB>
                      <a:noFill/>
                    </a:lnB>
                  </a:tcPr>
                </a:tc>
                <a:extLst>
                  <a:ext uri="{0D108BD9-81ED-4DB2-BD59-A6C34878D82A}">
                    <a16:rowId xmlns:a16="http://schemas.microsoft.com/office/drawing/2014/main" val="10004"/>
                  </a:ext>
                </a:extLst>
              </a:tr>
              <a:tr h="447578">
                <a:tc>
                  <a:txBody>
                    <a:bodyPr/>
                    <a:lstStyle/>
                    <a:p>
                      <a:r>
                        <a:rPr lang="en-US" sz="1800"/>
                        <a:t>%G</a:t>
                      </a:r>
                    </a:p>
                  </a:txBody>
                  <a:tcPr marL="91442" marR="91442" marT="45717" marB="45717" anchor="ctr">
                    <a:lnL>
                      <a:noFill/>
                    </a:lnL>
                    <a:lnR>
                      <a:noFill/>
                    </a:lnR>
                    <a:lnT>
                      <a:noFill/>
                    </a:lnT>
                    <a:lnB>
                      <a:noFill/>
                    </a:lnB>
                  </a:tcPr>
                </a:tc>
                <a:tc>
                  <a:txBody>
                    <a:bodyPr/>
                    <a:lstStyle/>
                    <a:p>
                      <a:r>
                        <a:rPr lang="en-US" sz="1800" dirty="0"/>
                        <a:t>the shorter of %f and %E</a:t>
                      </a:r>
                    </a:p>
                  </a:txBody>
                  <a:tcPr marL="91442" marR="91442" marT="45717" marB="45717" anchor="ctr">
                    <a:lnL>
                      <a:noFill/>
                    </a:lnL>
                    <a:lnR>
                      <a:noFill/>
                    </a:lnR>
                    <a:lnT>
                      <a:noFill/>
                    </a:lnT>
                    <a:lnB>
                      <a:noFill/>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Content Placeholder 2">
            <a:extLst>
              <a:ext uri="{FF2B5EF4-FFF2-40B4-BE49-F238E27FC236}">
                <a16:creationId xmlns:a16="http://schemas.microsoft.com/office/drawing/2014/main" id="{92017DEF-DAC5-EF73-99A8-F87B05ED36BB}"/>
              </a:ext>
            </a:extLst>
          </p:cNvPr>
          <p:cNvSpPr>
            <a:spLocks noGrp="1" noChangeArrowheads="1"/>
          </p:cNvSpPr>
          <p:nvPr>
            <p:ph sz="quarter" idx="12"/>
          </p:nvPr>
        </p:nvSpPr>
        <p:spPr/>
        <p:txBody>
          <a:bodyPr/>
          <a:lstStyle/>
          <a:p>
            <a:r>
              <a:rPr lang="en-US" altLang="en-US">
                <a:ea typeface="ＭＳ Ｐゴシック" panose="020B0600070205080204" pitchFamily="34" charset="-128"/>
              </a:rPr>
              <a:t>Python's triple quotes comes to the rescue by allowing strings to span multiple lines, including verbatim NEWLINEs, TABs, and any other special characters.</a:t>
            </a:r>
          </a:p>
        </p:txBody>
      </p:sp>
      <p:sp>
        <p:nvSpPr>
          <p:cNvPr id="115714" name="Title 1">
            <a:extLst>
              <a:ext uri="{FF2B5EF4-FFF2-40B4-BE49-F238E27FC236}">
                <a16:creationId xmlns:a16="http://schemas.microsoft.com/office/drawing/2014/main" id="{D9DE9451-B79F-175E-FB78-B1D58BA79BF5}"/>
              </a:ext>
            </a:extLst>
          </p:cNvPr>
          <p:cNvSpPr>
            <a:spLocks noGrp="1" noChangeArrowheads="1"/>
          </p:cNvSpPr>
          <p:nvPr>
            <p:ph type="title"/>
          </p:nvPr>
        </p:nvSpPr>
        <p:spPr/>
        <p:txBody>
          <a:bodyPr/>
          <a:lstStyle/>
          <a:p>
            <a:r>
              <a:rPr lang="en-US" altLang="en-US" b="1">
                <a:ea typeface="ＭＳ Ｐゴシック" panose="020B0600070205080204" pitchFamily="34" charset="-128"/>
              </a:rPr>
              <a:t>Triple Quotes</a:t>
            </a:r>
            <a:endParaRPr lang="en-US" altLang="en-US">
              <a:ea typeface="ＭＳ Ｐゴシック" panose="020B0600070205080204" pitchFamily="34" charset="-128"/>
            </a:endParaRPr>
          </a:p>
        </p:txBody>
      </p:sp>
      <p:sp>
        <p:nvSpPr>
          <p:cNvPr id="115716" name="Footer Placeholder 3">
            <a:extLst>
              <a:ext uri="{FF2B5EF4-FFF2-40B4-BE49-F238E27FC236}">
                <a16:creationId xmlns:a16="http://schemas.microsoft.com/office/drawing/2014/main" id="{AD0B1A38-36DC-629C-13F3-FFD524C89036}"/>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15717" name="Slide Number Placeholder 4">
            <a:extLst>
              <a:ext uri="{FF2B5EF4-FFF2-40B4-BE49-F238E27FC236}">
                <a16:creationId xmlns:a16="http://schemas.microsoft.com/office/drawing/2014/main" id="{00263AFD-DD24-22AB-54B6-A3A56DD327E5}"/>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762271C2-A7D0-488E-9697-FAEA2F3683E5}" type="slidenum">
              <a:rPr lang="en-US" altLang="en-US" sz="1400"/>
              <a:pPr>
                <a:spcBef>
                  <a:spcPct val="0"/>
                </a:spcBef>
                <a:buFontTx/>
                <a:buNone/>
              </a:pPr>
              <a:t>92</a:t>
            </a:fld>
            <a:endParaRPr lang="en-US" altLang="en-US" sz="14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Content Placeholder 2">
            <a:extLst>
              <a:ext uri="{FF2B5EF4-FFF2-40B4-BE49-F238E27FC236}">
                <a16:creationId xmlns:a16="http://schemas.microsoft.com/office/drawing/2014/main" id="{8A976EB1-1F96-75CC-62AA-C0BEDD52C8A0}"/>
              </a:ext>
            </a:extLst>
          </p:cNvPr>
          <p:cNvSpPr>
            <a:spLocks noGrp="1" noChangeArrowheads="1"/>
          </p:cNvSpPr>
          <p:nvPr>
            <p:ph sz="quarter" idx="12"/>
          </p:nvPr>
        </p:nvSpPr>
        <p:spPr/>
        <p:txBody>
          <a:bodyPr>
            <a:normAutofit fontScale="92500"/>
          </a:bodyPr>
          <a:lstStyle/>
          <a:p>
            <a:pPr>
              <a:buFontTx/>
              <a:buNone/>
            </a:pPr>
            <a:r>
              <a:rPr lang="en-US" altLang="en-US" dirty="0">
                <a:ea typeface="ＭＳ Ｐゴシック" panose="020B0600070205080204" pitchFamily="34" charset="-128"/>
              </a:rPr>
              <a:t>#!/usr/bin/python</a:t>
            </a:r>
          </a:p>
          <a:p>
            <a:pPr>
              <a:buFontTx/>
              <a:buNone/>
            </a:pPr>
            <a:r>
              <a:rPr lang="en-US" altLang="en-US" dirty="0" err="1">
                <a:ea typeface="ＭＳ Ｐゴシック" panose="020B0600070205080204" pitchFamily="34" charset="-128"/>
              </a:rPr>
              <a:t>para_str</a:t>
            </a:r>
            <a:r>
              <a:rPr lang="en-US" altLang="en-US" dirty="0">
                <a:ea typeface="ＭＳ Ｐゴシック" panose="020B0600070205080204" pitchFamily="34" charset="-128"/>
              </a:rPr>
              <a:t> = """this is a long string that is made up of</a:t>
            </a:r>
          </a:p>
          <a:p>
            <a:pPr>
              <a:buFontTx/>
              <a:buNone/>
            </a:pPr>
            <a:r>
              <a:rPr lang="en-US" altLang="en-US" dirty="0">
                <a:ea typeface="ＭＳ Ｐゴシック" panose="020B0600070205080204" pitchFamily="34" charset="-128"/>
              </a:rPr>
              <a:t>several lines and non-printable characters such as</a:t>
            </a:r>
          </a:p>
          <a:p>
            <a:pPr>
              <a:buFontTx/>
              <a:buNone/>
            </a:pPr>
            <a:r>
              <a:rPr lang="en-US" altLang="en-US" dirty="0">
                <a:ea typeface="ＭＳ Ｐゴシック" panose="020B0600070205080204" pitchFamily="34" charset="-128"/>
              </a:rPr>
              <a:t>TAB ( \t ) and they will show up that way when displayed.</a:t>
            </a:r>
          </a:p>
          <a:p>
            <a:pPr>
              <a:buFontTx/>
              <a:buNone/>
            </a:pPr>
            <a:r>
              <a:rPr lang="en-US" altLang="en-US" dirty="0">
                <a:ea typeface="ＭＳ Ｐゴシック" panose="020B0600070205080204" pitchFamily="34" charset="-128"/>
              </a:rPr>
              <a:t>NEWLINEs within the string, whether explicitly given like</a:t>
            </a:r>
          </a:p>
          <a:p>
            <a:pPr>
              <a:buFontTx/>
              <a:buNone/>
            </a:pPr>
            <a:r>
              <a:rPr lang="en-US" altLang="en-US" dirty="0">
                <a:ea typeface="ＭＳ Ｐゴシック" panose="020B0600070205080204" pitchFamily="34" charset="-128"/>
              </a:rPr>
              <a:t>this within the brackets [ \n ], or just a NEWLINE within</a:t>
            </a:r>
          </a:p>
          <a:p>
            <a:pPr>
              <a:buFontTx/>
              <a:buNone/>
            </a:pPr>
            <a:r>
              <a:rPr lang="en-US" altLang="en-US" dirty="0">
                <a:ea typeface="ＭＳ Ｐゴシック" panose="020B0600070205080204" pitchFamily="34" charset="-128"/>
              </a:rPr>
              <a:t>the variable assignment will also show up.</a:t>
            </a:r>
          </a:p>
          <a:p>
            <a:pPr>
              <a:buFontTx/>
              <a:buNone/>
            </a:pPr>
            <a:r>
              <a:rPr lang="en-US" altLang="en-US" dirty="0">
                <a:ea typeface="ＭＳ Ｐゴシック" panose="020B0600070205080204" pitchFamily="34" charset="-128"/>
              </a:rPr>
              <a:t>"""</a:t>
            </a:r>
          </a:p>
          <a:p>
            <a:pPr>
              <a:buFontTx/>
              <a:buNone/>
            </a:pPr>
            <a:r>
              <a:rPr lang="en-US" altLang="en-US" dirty="0">
                <a:ea typeface="ＭＳ Ｐゴシック" panose="020B0600070205080204" pitchFamily="34" charset="-128"/>
              </a:rPr>
              <a:t>print </a:t>
            </a:r>
            <a:r>
              <a:rPr lang="en-US" altLang="en-US" dirty="0" err="1">
                <a:ea typeface="ＭＳ Ｐゴシック" panose="020B0600070205080204" pitchFamily="34" charset="-128"/>
              </a:rPr>
              <a:t>para_str</a:t>
            </a:r>
            <a:r>
              <a:rPr lang="en-US" altLang="en-US" dirty="0">
                <a:ea typeface="ＭＳ Ｐゴシック" panose="020B0600070205080204" pitchFamily="34" charset="-128"/>
              </a:rPr>
              <a:t>;</a:t>
            </a:r>
          </a:p>
          <a:p>
            <a:pPr>
              <a:buFontTx/>
              <a:buNone/>
            </a:pPr>
            <a:endParaRPr lang="en-US" altLang="en-US" dirty="0">
              <a:ea typeface="ＭＳ Ｐゴシック" panose="020B0600070205080204" pitchFamily="34" charset="-128"/>
            </a:endParaRPr>
          </a:p>
        </p:txBody>
      </p:sp>
      <p:sp>
        <p:nvSpPr>
          <p:cNvPr id="116738" name="Title 1">
            <a:extLst>
              <a:ext uri="{FF2B5EF4-FFF2-40B4-BE49-F238E27FC236}">
                <a16:creationId xmlns:a16="http://schemas.microsoft.com/office/drawing/2014/main" id="{44073C84-36FA-DF82-F160-78A2201BFFE9}"/>
              </a:ext>
            </a:extLst>
          </p:cNvPr>
          <p:cNvSpPr>
            <a:spLocks noGrp="1" noChangeArrowheads="1"/>
          </p:cNvSpPr>
          <p:nvPr>
            <p:ph type="title"/>
          </p:nvPr>
        </p:nvSpPr>
        <p:spPr/>
        <p:txBody>
          <a:bodyPr/>
          <a:lstStyle/>
          <a:p>
            <a:r>
              <a:rPr lang="en-US" altLang="en-US" b="1">
                <a:ea typeface="ＭＳ Ｐゴシック" panose="020B0600070205080204" pitchFamily="34" charset="-128"/>
              </a:rPr>
              <a:t>Triple Quotes</a:t>
            </a:r>
            <a:endParaRPr lang="en-US" altLang="en-US">
              <a:ea typeface="ＭＳ Ｐゴシック" panose="020B0600070205080204" pitchFamily="34" charset="-128"/>
            </a:endParaRPr>
          </a:p>
        </p:txBody>
      </p:sp>
      <p:sp>
        <p:nvSpPr>
          <p:cNvPr id="116740" name="Footer Placeholder 3">
            <a:extLst>
              <a:ext uri="{FF2B5EF4-FFF2-40B4-BE49-F238E27FC236}">
                <a16:creationId xmlns:a16="http://schemas.microsoft.com/office/drawing/2014/main" id="{734561F1-2247-5F51-F89E-6248DB9A2E7B}"/>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16741" name="Slide Number Placeholder 4">
            <a:extLst>
              <a:ext uri="{FF2B5EF4-FFF2-40B4-BE49-F238E27FC236}">
                <a16:creationId xmlns:a16="http://schemas.microsoft.com/office/drawing/2014/main" id="{25D76680-2B3C-6E9B-2598-570F124DEE52}"/>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A3A1DAA7-E81D-4FB3-832C-1AF56A095BEB}" type="slidenum">
              <a:rPr lang="en-US" altLang="en-US" sz="1400"/>
              <a:pPr>
                <a:spcBef>
                  <a:spcPct val="0"/>
                </a:spcBef>
                <a:buFontTx/>
                <a:buNone/>
              </a:pPr>
              <a:t>93</a:t>
            </a:fld>
            <a:endParaRPr lang="en-US" altLang="en-US" sz="14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Content Placeholder 2">
            <a:extLst>
              <a:ext uri="{FF2B5EF4-FFF2-40B4-BE49-F238E27FC236}">
                <a16:creationId xmlns:a16="http://schemas.microsoft.com/office/drawing/2014/main" id="{8D79F6BF-A9EA-0587-AD39-7C7216FFCD09}"/>
              </a:ext>
            </a:extLst>
          </p:cNvPr>
          <p:cNvSpPr>
            <a:spLocks noGrp="1" noChangeArrowheads="1"/>
          </p:cNvSpPr>
          <p:nvPr>
            <p:ph sz="quarter" idx="12"/>
          </p:nvPr>
        </p:nvSpPr>
        <p:spPr/>
        <p:txBody>
          <a:bodyPr/>
          <a:lstStyle/>
          <a:p>
            <a:pPr>
              <a:buFontTx/>
              <a:buNone/>
            </a:pPr>
            <a:r>
              <a:rPr lang="en-US" altLang="en-US">
                <a:ea typeface="ＭＳ Ｐゴシック" panose="020B0600070205080204" pitchFamily="34" charset="-128"/>
              </a:rPr>
              <a:t>#!/usr/bin/python</a:t>
            </a:r>
          </a:p>
          <a:p>
            <a:pPr>
              <a:buFontTx/>
              <a:buNone/>
            </a:pPr>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print 'C:\\nowhere‘</a:t>
            </a:r>
          </a:p>
          <a:p>
            <a:pPr>
              <a:buFontTx/>
              <a:buNone/>
            </a:pPr>
            <a:r>
              <a:rPr lang="en-US" altLang="en-US">
                <a:ea typeface="ＭＳ Ｐゴシック" panose="020B0600070205080204" pitchFamily="34" charset="-128"/>
              </a:rPr>
              <a:t>C:\nowhere #output</a:t>
            </a:r>
          </a:p>
          <a:p>
            <a:pPr>
              <a:buFontTx/>
              <a:buNone/>
            </a:pPr>
            <a:r>
              <a:rPr lang="en-US" altLang="en-US">
                <a:ea typeface="ＭＳ Ｐゴシック" panose="020B0600070205080204" pitchFamily="34" charset="-128"/>
              </a:rPr>
              <a:t>#!/usr/bin/python</a:t>
            </a:r>
          </a:p>
          <a:p>
            <a:pPr>
              <a:buFontTx/>
              <a:buNone/>
            </a:pPr>
            <a:r>
              <a:rPr lang="en-US" altLang="en-US">
                <a:ea typeface="ＭＳ Ｐゴシック" panose="020B0600070205080204" pitchFamily="34" charset="-128"/>
              </a:rPr>
              <a:t> print r'C:\\nowhere‘</a:t>
            </a:r>
          </a:p>
          <a:p>
            <a:pPr>
              <a:buFontTx/>
              <a:buNone/>
            </a:pPr>
            <a:r>
              <a:rPr lang="en-US" altLang="en-US">
                <a:ea typeface="ＭＳ Ｐゴシック" panose="020B0600070205080204" pitchFamily="34" charset="-128"/>
              </a:rPr>
              <a:t>C:\\nowhere #output</a:t>
            </a:r>
          </a:p>
        </p:txBody>
      </p:sp>
      <p:sp>
        <p:nvSpPr>
          <p:cNvPr id="117762" name="Title 1">
            <a:extLst>
              <a:ext uri="{FF2B5EF4-FFF2-40B4-BE49-F238E27FC236}">
                <a16:creationId xmlns:a16="http://schemas.microsoft.com/office/drawing/2014/main" id="{D5808001-E0A1-EDFA-DA64-F60055B43F57}"/>
              </a:ext>
            </a:extLst>
          </p:cNvPr>
          <p:cNvSpPr>
            <a:spLocks noGrp="1" noChangeArrowheads="1"/>
          </p:cNvSpPr>
          <p:nvPr>
            <p:ph type="title"/>
          </p:nvPr>
        </p:nvSpPr>
        <p:spPr/>
        <p:txBody>
          <a:bodyPr/>
          <a:lstStyle/>
          <a:p>
            <a:r>
              <a:rPr lang="en-US" altLang="en-US" b="1">
                <a:ea typeface="ＭＳ Ｐゴシック" panose="020B0600070205080204" pitchFamily="34" charset="-128"/>
              </a:rPr>
              <a:t>Raw String</a:t>
            </a:r>
            <a:endParaRPr lang="en-US" altLang="en-US">
              <a:ea typeface="ＭＳ Ｐゴシック" panose="020B0600070205080204" pitchFamily="34" charset="-128"/>
            </a:endParaRPr>
          </a:p>
        </p:txBody>
      </p:sp>
      <p:sp>
        <p:nvSpPr>
          <p:cNvPr id="117764" name="Footer Placeholder 3">
            <a:extLst>
              <a:ext uri="{FF2B5EF4-FFF2-40B4-BE49-F238E27FC236}">
                <a16:creationId xmlns:a16="http://schemas.microsoft.com/office/drawing/2014/main" id="{2884FA57-5F42-1DC1-2389-9D083DABBB04}"/>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17765" name="Slide Number Placeholder 4">
            <a:extLst>
              <a:ext uri="{FF2B5EF4-FFF2-40B4-BE49-F238E27FC236}">
                <a16:creationId xmlns:a16="http://schemas.microsoft.com/office/drawing/2014/main" id="{4790387D-622B-2EAF-5541-31C7248540E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C779A833-BABF-4B72-BF5A-B9F3E749229D}" type="slidenum">
              <a:rPr lang="en-US" altLang="en-US" sz="1400"/>
              <a:pPr>
                <a:spcBef>
                  <a:spcPct val="0"/>
                </a:spcBef>
                <a:buFontTx/>
                <a:buNone/>
              </a:pPr>
              <a:t>94</a:t>
            </a:fld>
            <a:endParaRPr lang="en-US" altLang="en-US" sz="14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Content Placeholder 2">
            <a:extLst>
              <a:ext uri="{FF2B5EF4-FFF2-40B4-BE49-F238E27FC236}">
                <a16:creationId xmlns:a16="http://schemas.microsoft.com/office/drawing/2014/main" id="{02B57D2D-995B-1AD1-5E9D-9272EF224245}"/>
              </a:ext>
            </a:extLst>
          </p:cNvPr>
          <p:cNvSpPr>
            <a:spLocks noGrp="1" noChangeArrowheads="1"/>
          </p:cNvSpPr>
          <p:nvPr>
            <p:ph sz="quarter" idx="12"/>
          </p:nvPr>
        </p:nvSpPr>
        <p:spPr/>
        <p:txBody>
          <a:bodyPr/>
          <a:lstStyle/>
          <a:p>
            <a:pPr>
              <a:buFontTx/>
              <a:buNone/>
            </a:pPr>
            <a:r>
              <a:rPr lang="en-US" altLang="en-US">
                <a:ea typeface="ＭＳ Ｐゴシック" panose="020B0600070205080204" pitchFamily="34" charset="-128"/>
              </a:rPr>
              <a:t>#!/usr/bin/python </a:t>
            </a:r>
          </a:p>
          <a:p>
            <a:pPr>
              <a:buFontTx/>
              <a:buNone/>
            </a:pPr>
            <a:r>
              <a:rPr lang="en-US" altLang="en-US">
                <a:ea typeface="ＭＳ Ｐゴシック" panose="020B0600070205080204" pitchFamily="34" charset="-128"/>
              </a:rPr>
              <a:t>print u'Hello, world!'</a:t>
            </a:r>
          </a:p>
        </p:txBody>
      </p:sp>
      <p:sp>
        <p:nvSpPr>
          <p:cNvPr id="118786" name="Title 1">
            <a:extLst>
              <a:ext uri="{FF2B5EF4-FFF2-40B4-BE49-F238E27FC236}">
                <a16:creationId xmlns:a16="http://schemas.microsoft.com/office/drawing/2014/main" id="{9E90F279-8561-CB60-AEDC-15B9DEA3B133}"/>
              </a:ext>
            </a:extLst>
          </p:cNvPr>
          <p:cNvSpPr>
            <a:spLocks noGrp="1" noChangeArrowheads="1"/>
          </p:cNvSpPr>
          <p:nvPr>
            <p:ph type="title"/>
          </p:nvPr>
        </p:nvSpPr>
        <p:spPr/>
        <p:txBody>
          <a:bodyPr/>
          <a:lstStyle/>
          <a:p>
            <a:r>
              <a:rPr lang="en-US" altLang="en-US" b="1">
                <a:ea typeface="ＭＳ Ｐゴシック" panose="020B0600070205080204" pitchFamily="34" charset="-128"/>
              </a:rPr>
              <a:t>Unicode String</a:t>
            </a:r>
            <a:endParaRPr lang="en-US" altLang="en-US">
              <a:ea typeface="ＭＳ Ｐゴシック" panose="020B0600070205080204" pitchFamily="34" charset="-128"/>
            </a:endParaRPr>
          </a:p>
        </p:txBody>
      </p:sp>
      <p:sp>
        <p:nvSpPr>
          <p:cNvPr id="118788" name="Footer Placeholder 3">
            <a:extLst>
              <a:ext uri="{FF2B5EF4-FFF2-40B4-BE49-F238E27FC236}">
                <a16:creationId xmlns:a16="http://schemas.microsoft.com/office/drawing/2014/main" id="{F83557DC-9A43-FC93-D389-0116604F0279}"/>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18789" name="Slide Number Placeholder 4">
            <a:extLst>
              <a:ext uri="{FF2B5EF4-FFF2-40B4-BE49-F238E27FC236}">
                <a16:creationId xmlns:a16="http://schemas.microsoft.com/office/drawing/2014/main" id="{D9868F61-B2E7-01D2-7BCD-63EDA274A9CA}"/>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92C07D7-B440-4619-B5FA-5EC04F16E9FA}" type="slidenum">
              <a:rPr lang="en-US" altLang="en-US" sz="1400"/>
              <a:pPr>
                <a:spcBef>
                  <a:spcPct val="0"/>
                </a:spcBef>
                <a:buFontTx/>
                <a:buNone/>
              </a:pPr>
              <a:t>95</a:t>
            </a:fld>
            <a:endParaRPr lang="en-US" altLang="en-US" sz="14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Content Placeholder 2">
            <a:extLst>
              <a:ext uri="{FF2B5EF4-FFF2-40B4-BE49-F238E27FC236}">
                <a16:creationId xmlns:a16="http://schemas.microsoft.com/office/drawing/2014/main" id="{46D094D6-6D6B-893E-1982-97EB96A65D16}"/>
              </a:ext>
            </a:extLst>
          </p:cNvPr>
          <p:cNvSpPr>
            <a:spLocks noGrp="1" noChangeArrowheads="1"/>
          </p:cNvSpPr>
          <p:nvPr>
            <p:ph sz="quarter" idx="12"/>
          </p:nvPr>
        </p:nvSpPr>
        <p:spPr/>
        <p:txBody>
          <a:bodyPr/>
          <a:lstStyle/>
          <a:p>
            <a:pPr>
              <a:buFontTx/>
              <a:buNone/>
            </a:pPr>
            <a:r>
              <a:rPr lang="en-US" altLang="en-US" dirty="0">
                <a:ea typeface="ＭＳ Ｐゴシック" panose="020B0600070205080204" pitchFamily="34" charset="-128"/>
              </a:rPr>
              <a:t>This method returns a copy of the string with only its first character capitalized. For 8-bit strings, this method is locale-dependent.</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#!/usr/bin/python</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str = "this is string example....wow!!!";</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print "</a:t>
            </a:r>
            <a:r>
              <a:rPr lang="en-US" altLang="en-US" dirty="0" err="1">
                <a:ea typeface="ＭＳ Ｐゴシック" panose="020B0600070205080204" pitchFamily="34" charset="-128"/>
              </a:rPr>
              <a:t>str.capitalize</a:t>
            </a:r>
            <a:r>
              <a:rPr lang="en-US" altLang="en-US" dirty="0">
                <a:ea typeface="ＭＳ Ｐゴシック" panose="020B0600070205080204" pitchFamily="34" charset="-128"/>
              </a:rPr>
              <a:t>() : ", </a:t>
            </a:r>
            <a:r>
              <a:rPr lang="en-US" altLang="en-US" dirty="0" err="1">
                <a:ea typeface="ＭＳ Ｐゴシック" panose="020B0600070205080204" pitchFamily="34" charset="-128"/>
              </a:rPr>
              <a:t>str.capitalize</a:t>
            </a:r>
            <a:r>
              <a:rPr lang="en-US" altLang="en-US" dirty="0">
                <a:ea typeface="ＭＳ Ｐゴシック" panose="020B0600070205080204" pitchFamily="34" charset="-128"/>
              </a:rPr>
              <a:t>()</a:t>
            </a:r>
          </a:p>
          <a:p>
            <a:pPr>
              <a:buFontTx/>
              <a:buNone/>
            </a:pPr>
            <a:endParaRPr lang="en-US" altLang="en-US" dirty="0">
              <a:ea typeface="ＭＳ Ｐゴシック" panose="020B0600070205080204" pitchFamily="34" charset="-128"/>
            </a:endParaRPr>
          </a:p>
        </p:txBody>
      </p:sp>
      <p:sp>
        <p:nvSpPr>
          <p:cNvPr id="119810" name="Title 1">
            <a:extLst>
              <a:ext uri="{FF2B5EF4-FFF2-40B4-BE49-F238E27FC236}">
                <a16:creationId xmlns:a16="http://schemas.microsoft.com/office/drawing/2014/main" id="{3D254937-21B3-8F01-1941-2CBC2E7CC3DF}"/>
              </a:ext>
            </a:extLst>
          </p:cNvPr>
          <p:cNvSpPr>
            <a:spLocks noGrp="1" noChangeArrowheads="1"/>
          </p:cNvSpPr>
          <p:nvPr>
            <p:ph type="title"/>
          </p:nvPr>
        </p:nvSpPr>
        <p:spPr/>
        <p:txBody>
          <a:bodyPr/>
          <a:lstStyle/>
          <a:p>
            <a:r>
              <a:rPr lang="en-US" altLang="en-US" b="1">
                <a:ea typeface="ＭＳ Ｐゴシック" panose="020B0600070205080204" pitchFamily="34" charset="-128"/>
              </a:rPr>
              <a:t>Python String capitalize() Method </a:t>
            </a:r>
            <a:endParaRPr lang="en-US" altLang="en-US">
              <a:ea typeface="ＭＳ Ｐゴシック" panose="020B0600070205080204" pitchFamily="34" charset="-128"/>
            </a:endParaRPr>
          </a:p>
        </p:txBody>
      </p:sp>
      <p:sp>
        <p:nvSpPr>
          <p:cNvPr id="119812" name="Footer Placeholder 3">
            <a:extLst>
              <a:ext uri="{FF2B5EF4-FFF2-40B4-BE49-F238E27FC236}">
                <a16:creationId xmlns:a16="http://schemas.microsoft.com/office/drawing/2014/main" id="{A89135C9-B941-BFDF-ABCB-2C2DF7B3384C}"/>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19813" name="Slide Number Placeholder 4">
            <a:extLst>
              <a:ext uri="{FF2B5EF4-FFF2-40B4-BE49-F238E27FC236}">
                <a16:creationId xmlns:a16="http://schemas.microsoft.com/office/drawing/2014/main" id="{9EC009C7-725A-966A-31D6-281CB2C15A19}"/>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196E698B-EBB2-4B3D-BFEE-E2899AF43CA1}" type="slidenum">
              <a:rPr lang="en-US" altLang="en-US" sz="1400"/>
              <a:pPr>
                <a:spcBef>
                  <a:spcPct val="0"/>
                </a:spcBef>
                <a:buFontTx/>
                <a:buNone/>
              </a:pPr>
              <a:t>96</a:t>
            </a:fld>
            <a:endParaRPr lang="en-US" altLang="en-US" sz="14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Content Placeholder 2">
            <a:extLst>
              <a:ext uri="{FF2B5EF4-FFF2-40B4-BE49-F238E27FC236}">
                <a16:creationId xmlns:a16="http://schemas.microsoft.com/office/drawing/2014/main" id="{72050B20-FB43-8DD0-B4B1-8BC4F31CEB52}"/>
              </a:ext>
            </a:extLst>
          </p:cNvPr>
          <p:cNvSpPr>
            <a:spLocks noGrp="1" noChangeArrowheads="1"/>
          </p:cNvSpPr>
          <p:nvPr>
            <p:ph sz="quarter" idx="12"/>
          </p:nvPr>
        </p:nvSpPr>
        <p:spPr/>
        <p:txBody>
          <a:bodyPr/>
          <a:lstStyle/>
          <a:p>
            <a:r>
              <a:rPr lang="en-US" altLang="en-US" dirty="0">
                <a:ea typeface="ＭＳ Ｐゴシック" panose="020B0600070205080204" pitchFamily="34" charset="-128"/>
              </a:rPr>
              <a:t>This method returns centered in a string of length </a:t>
            </a:r>
            <a:r>
              <a:rPr lang="en-US" altLang="en-US" i="1" dirty="0">
                <a:ea typeface="ＭＳ Ｐゴシック" panose="020B0600070205080204" pitchFamily="34" charset="-128"/>
              </a:rPr>
              <a:t>width</a:t>
            </a:r>
            <a:r>
              <a:rPr lang="en-US" altLang="en-US" dirty="0">
                <a:ea typeface="ＭＳ Ｐゴシック" panose="020B0600070205080204" pitchFamily="34" charset="-128"/>
              </a:rPr>
              <a:t>. </a:t>
            </a:r>
          </a:p>
          <a:p>
            <a:r>
              <a:rPr lang="en-US" altLang="en-US" dirty="0">
                <a:ea typeface="ＭＳ Ｐゴシック" panose="020B0600070205080204" pitchFamily="34" charset="-128"/>
              </a:rPr>
              <a:t>Padding is done using the specified </a:t>
            </a:r>
            <a:r>
              <a:rPr lang="en-US" altLang="en-US" i="1" dirty="0" err="1">
                <a:ea typeface="ＭＳ Ｐゴシック" panose="020B0600070205080204" pitchFamily="34" charset="-128"/>
              </a:rPr>
              <a:t>fillchar</a:t>
            </a:r>
            <a:r>
              <a:rPr lang="en-US" altLang="en-US" dirty="0">
                <a:ea typeface="ＭＳ Ｐゴシック" panose="020B0600070205080204" pitchFamily="34" charset="-128"/>
              </a:rPr>
              <a:t>. </a:t>
            </a:r>
          </a:p>
          <a:p>
            <a:r>
              <a:rPr lang="en-US" altLang="en-US" dirty="0">
                <a:ea typeface="ＭＳ Ｐゴシック" panose="020B0600070205080204" pitchFamily="34" charset="-128"/>
              </a:rPr>
              <a:t>Default filler is a space.</a:t>
            </a:r>
          </a:p>
          <a:p>
            <a:pPr>
              <a:buFontTx/>
              <a:buNone/>
            </a:pPr>
            <a:r>
              <a:rPr lang="en-US" altLang="en-US" dirty="0">
                <a:ea typeface="ＭＳ Ｐゴシック" panose="020B0600070205080204" pitchFamily="34" charset="-128"/>
              </a:rPr>
              <a:t>#!/usr/bin/python</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str = "this is string example....wow!!!";</a:t>
            </a:r>
          </a:p>
          <a:p>
            <a:pPr>
              <a:buFontTx/>
              <a:buNone/>
            </a:pPr>
            <a:endParaRPr lang="en-US" altLang="en-US" dirty="0">
              <a:ea typeface="ＭＳ Ｐゴシック" panose="020B0600070205080204" pitchFamily="34" charset="-128"/>
            </a:endParaRPr>
          </a:p>
          <a:p>
            <a:pPr>
              <a:buFontTx/>
              <a:buNone/>
            </a:pPr>
            <a:r>
              <a:rPr lang="en-US" altLang="en-US" dirty="0">
                <a:ea typeface="ＭＳ Ｐゴシック" panose="020B0600070205080204" pitchFamily="34" charset="-128"/>
              </a:rPr>
              <a:t>print "</a:t>
            </a:r>
            <a:r>
              <a:rPr lang="en-US" altLang="en-US" dirty="0" err="1">
                <a:ea typeface="ＭＳ Ｐゴシック" panose="020B0600070205080204" pitchFamily="34" charset="-128"/>
              </a:rPr>
              <a:t>str.center</a:t>
            </a:r>
            <a:r>
              <a:rPr lang="en-US" altLang="en-US" dirty="0">
                <a:ea typeface="ＭＳ Ｐゴシック" panose="020B0600070205080204" pitchFamily="34" charset="-128"/>
              </a:rPr>
              <a:t>(40, 'a') : ", </a:t>
            </a:r>
            <a:r>
              <a:rPr lang="en-US" altLang="en-US" dirty="0" err="1">
                <a:ea typeface="ＭＳ Ｐゴシック" panose="020B0600070205080204" pitchFamily="34" charset="-128"/>
              </a:rPr>
              <a:t>str.center</a:t>
            </a:r>
            <a:r>
              <a:rPr lang="en-US" altLang="en-US" dirty="0">
                <a:ea typeface="ＭＳ Ｐゴシック" panose="020B0600070205080204" pitchFamily="34" charset="-128"/>
              </a:rPr>
              <a:t>(40, 'a')</a:t>
            </a:r>
          </a:p>
          <a:p>
            <a:pPr>
              <a:buFontTx/>
              <a:buNone/>
            </a:pPr>
            <a:endParaRPr lang="en-US" altLang="en-US" dirty="0">
              <a:ea typeface="ＭＳ Ｐゴシック" panose="020B0600070205080204" pitchFamily="34" charset="-128"/>
            </a:endParaRPr>
          </a:p>
          <a:p>
            <a:pPr>
              <a:buFontTx/>
              <a:buNone/>
            </a:pPr>
            <a:endParaRPr lang="en-US" altLang="en-US" dirty="0">
              <a:ea typeface="ＭＳ Ｐゴシック" panose="020B0600070205080204" pitchFamily="34" charset="-128"/>
            </a:endParaRPr>
          </a:p>
        </p:txBody>
      </p:sp>
      <p:sp>
        <p:nvSpPr>
          <p:cNvPr id="120834" name="Title 1">
            <a:extLst>
              <a:ext uri="{FF2B5EF4-FFF2-40B4-BE49-F238E27FC236}">
                <a16:creationId xmlns:a16="http://schemas.microsoft.com/office/drawing/2014/main" id="{DC7731A7-2E75-1956-45AA-C3112F100B43}"/>
              </a:ext>
            </a:extLst>
          </p:cNvPr>
          <p:cNvSpPr>
            <a:spLocks noGrp="1" noChangeArrowheads="1"/>
          </p:cNvSpPr>
          <p:nvPr>
            <p:ph type="title"/>
          </p:nvPr>
        </p:nvSpPr>
        <p:spPr/>
        <p:txBody>
          <a:bodyPr/>
          <a:lstStyle/>
          <a:p>
            <a:r>
              <a:rPr lang="en-US" altLang="en-US" b="1">
                <a:ea typeface="ＭＳ Ｐゴシック" panose="020B0600070205080204" pitchFamily="34" charset="-128"/>
              </a:rPr>
              <a:t>Python String center() Method </a:t>
            </a:r>
            <a:endParaRPr lang="en-US" altLang="en-US">
              <a:ea typeface="ＭＳ Ｐゴシック" panose="020B0600070205080204" pitchFamily="34" charset="-128"/>
            </a:endParaRPr>
          </a:p>
        </p:txBody>
      </p:sp>
      <p:sp>
        <p:nvSpPr>
          <p:cNvPr id="120836" name="Footer Placeholder 3">
            <a:extLst>
              <a:ext uri="{FF2B5EF4-FFF2-40B4-BE49-F238E27FC236}">
                <a16:creationId xmlns:a16="http://schemas.microsoft.com/office/drawing/2014/main" id="{104DFCD3-DB0E-6FE2-75E3-A566C54CE4B7}"/>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20837" name="Slide Number Placeholder 4">
            <a:extLst>
              <a:ext uri="{FF2B5EF4-FFF2-40B4-BE49-F238E27FC236}">
                <a16:creationId xmlns:a16="http://schemas.microsoft.com/office/drawing/2014/main" id="{946A6500-0BA1-0B39-BC54-12BA3169FA0A}"/>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2F37F522-5E5F-43B0-89CA-085F27F4B11E}" type="slidenum">
              <a:rPr lang="en-US" altLang="en-US" sz="1400"/>
              <a:pPr>
                <a:spcBef>
                  <a:spcPct val="0"/>
                </a:spcBef>
                <a:buFontTx/>
                <a:buNone/>
              </a:pPr>
              <a:t>97</a:t>
            </a:fld>
            <a:endParaRPr lang="en-US" altLang="en-US" sz="14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a:extLst>
              <a:ext uri="{FF2B5EF4-FFF2-40B4-BE49-F238E27FC236}">
                <a16:creationId xmlns:a16="http://schemas.microsoft.com/office/drawing/2014/main" id="{CB8489BE-ED60-47C6-CD54-848DACF146BB}"/>
              </a:ext>
            </a:extLst>
          </p:cNvPr>
          <p:cNvSpPr>
            <a:spLocks noGrp="1" noChangeArrowheads="1"/>
          </p:cNvSpPr>
          <p:nvPr>
            <p:ph type="title"/>
          </p:nvPr>
        </p:nvSpPr>
        <p:spPr/>
        <p:txBody>
          <a:bodyPr/>
          <a:lstStyle/>
          <a:p>
            <a:r>
              <a:rPr lang="en-US" altLang="en-US" b="1">
                <a:ea typeface="ＭＳ Ｐゴシック" panose="020B0600070205080204" pitchFamily="34" charset="-128"/>
              </a:rPr>
              <a:t>Built-in String Methods</a:t>
            </a:r>
            <a:br>
              <a:rPr lang="en-US" altLang="en-US">
                <a:ea typeface="ＭＳ Ｐゴシック" panose="020B0600070205080204" pitchFamily="34" charset="-128"/>
              </a:rPr>
            </a:br>
            <a:endParaRPr lang="en-US" altLang="en-US">
              <a:ea typeface="ＭＳ Ｐゴシック" panose="020B0600070205080204" pitchFamily="34" charset="-128"/>
            </a:endParaRPr>
          </a:p>
        </p:txBody>
      </p:sp>
      <p:sp>
        <p:nvSpPr>
          <p:cNvPr id="121859" name="Footer Placeholder 3">
            <a:extLst>
              <a:ext uri="{FF2B5EF4-FFF2-40B4-BE49-F238E27FC236}">
                <a16:creationId xmlns:a16="http://schemas.microsoft.com/office/drawing/2014/main" id="{85923F18-E158-4D65-A94E-22C26E8DBD9E}"/>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21860" name="Slide Number Placeholder 4">
            <a:extLst>
              <a:ext uri="{FF2B5EF4-FFF2-40B4-BE49-F238E27FC236}">
                <a16:creationId xmlns:a16="http://schemas.microsoft.com/office/drawing/2014/main" id="{1FE4BF04-D386-3C34-1ABD-0E385BA6735C}"/>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BFF6BAF1-1D6B-4367-9977-0C31CFA0DD9F}" type="slidenum">
              <a:rPr lang="en-US" altLang="en-US" sz="1400"/>
              <a:pPr>
                <a:spcBef>
                  <a:spcPct val="0"/>
                </a:spcBef>
                <a:buFontTx/>
                <a:buNone/>
              </a:pPr>
              <a:t>98</a:t>
            </a:fld>
            <a:endParaRPr lang="en-US" altLang="en-US" sz="1400"/>
          </a:p>
        </p:txBody>
      </p:sp>
      <p:graphicFrame>
        <p:nvGraphicFramePr>
          <p:cNvPr id="6" name="Table 5">
            <a:extLst>
              <a:ext uri="{FF2B5EF4-FFF2-40B4-BE49-F238E27FC236}">
                <a16:creationId xmlns:a16="http://schemas.microsoft.com/office/drawing/2014/main" id="{4B41CA9C-E732-5C36-E305-E09E243E959A}"/>
              </a:ext>
            </a:extLst>
          </p:cNvPr>
          <p:cNvGraphicFramePr>
            <a:graphicFrameLocks noGrp="1"/>
          </p:cNvGraphicFramePr>
          <p:nvPr/>
        </p:nvGraphicFramePr>
        <p:xfrm>
          <a:off x="325438" y="1181100"/>
          <a:ext cx="8312150" cy="5022851"/>
        </p:xfrm>
        <a:graphic>
          <a:graphicData uri="http://schemas.openxmlformats.org/drawingml/2006/table">
            <a:tbl>
              <a:tblPr/>
              <a:tblGrid>
                <a:gridCol w="1376259">
                  <a:extLst>
                    <a:ext uri="{9D8B030D-6E8A-4147-A177-3AD203B41FA5}">
                      <a16:colId xmlns:a16="http://schemas.microsoft.com/office/drawing/2014/main" val="20000"/>
                    </a:ext>
                  </a:extLst>
                </a:gridCol>
                <a:gridCol w="6935891">
                  <a:extLst>
                    <a:ext uri="{9D8B030D-6E8A-4147-A177-3AD203B41FA5}">
                      <a16:colId xmlns:a16="http://schemas.microsoft.com/office/drawing/2014/main" val="20001"/>
                    </a:ext>
                  </a:extLst>
                </a:gridCol>
              </a:tblGrid>
              <a:tr h="286071">
                <a:tc>
                  <a:txBody>
                    <a:bodyPr/>
                    <a:lstStyle/>
                    <a:p>
                      <a:r>
                        <a:rPr lang="en-US" sz="1600" dirty="0"/>
                        <a:t>SN</a:t>
                      </a:r>
                    </a:p>
                  </a:txBody>
                  <a:tcPr marL="32002" marR="32002" marT="16002" marB="16002" anchor="ctr">
                    <a:lnL>
                      <a:noFill/>
                    </a:lnL>
                    <a:lnR>
                      <a:noFill/>
                    </a:lnR>
                    <a:lnT>
                      <a:noFill/>
                    </a:lnT>
                    <a:lnB>
                      <a:noFill/>
                    </a:lnB>
                  </a:tcPr>
                </a:tc>
                <a:tc>
                  <a:txBody>
                    <a:bodyPr/>
                    <a:lstStyle/>
                    <a:p>
                      <a:r>
                        <a:rPr lang="en-US" sz="1600" dirty="0"/>
                        <a:t>Methods with Description</a:t>
                      </a:r>
                    </a:p>
                  </a:txBody>
                  <a:tcPr marL="32002" marR="32002" marT="16002" marB="16002" anchor="ctr">
                    <a:lnL>
                      <a:noFill/>
                    </a:lnL>
                    <a:lnR>
                      <a:noFill/>
                    </a:lnR>
                    <a:lnT>
                      <a:noFill/>
                    </a:lnT>
                    <a:lnB>
                      <a:noFill/>
                    </a:lnB>
                  </a:tcPr>
                </a:tc>
                <a:extLst>
                  <a:ext uri="{0D108BD9-81ED-4DB2-BD59-A6C34878D82A}">
                    <a16:rowId xmlns:a16="http://schemas.microsoft.com/office/drawing/2014/main" val="10000"/>
                  </a:ext>
                </a:extLst>
              </a:tr>
              <a:tr h="538956">
                <a:tc>
                  <a:txBody>
                    <a:bodyPr/>
                    <a:lstStyle/>
                    <a:p>
                      <a:r>
                        <a:rPr lang="en-US" sz="1600"/>
                        <a:t>1</a:t>
                      </a:r>
                    </a:p>
                  </a:txBody>
                  <a:tcPr marL="32002" marR="32002" marT="16002" marB="16002" anchor="ctr">
                    <a:lnL>
                      <a:noFill/>
                    </a:lnL>
                    <a:lnR>
                      <a:noFill/>
                    </a:lnR>
                    <a:lnT>
                      <a:noFill/>
                    </a:lnT>
                    <a:lnB>
                      <a:noFill/>
                    </a:lnB>
                  </a:tcPr>
                </a:tc>
                <a:tc>
                  <a:txBody>
                    <a:bodyPr/>
                    <a:lstStyle/>
                    <a:p>
                      <a:r>
                        <a:rPr lang="en-US" sz="1600">
                          <a:hlinkClick r:id="rId2" action="ppaction://hlinkfile"/>
                        </a:rPr>
                        <a:t>capitalize()</a:t>
                      </a:r>
                      <a:br>
                        <a:rPr lang="en-US" sz="1600"/>
                      </a:br>
                      <a:r>
                        <a:rPr lang="en-US" sz="1600"/>
                        <a:t>Capitalizes first letter of string</a:t>
                      </a:r>
                    </a:p>
                  </a:txBody>
                  <a:tcPr marL="32002" marR="32002" marT="16002" marB="16002" anchor="ctr">
                    <a:lnL>
                      <a:noFill/>
                    </a:lnL>
                    <a:lnR>
                      <a:noFill/>
                    </a:lnR>
                    <a:lnT>
                      <a:noFill/>
                    </a:lnT>
                    <a:lnB>
                      <a:noFill/>
                    </a:lnB>
                  </a:tcPr>
                </a:tc>
                <a:extLst>
                  <a:ext uri="{0D108BD9-81ED-4DB2-BD59-A6C34878D82A}">
                    <a16:rowId xmlns:a16="http://schemas.microsoft.com/office/drawing/2014/main" val="10001"/>
                  </a:ext>
                </a:extLst>
              </a:tr>
              <a:tr h="791839">
                <a:tc>
                  <a:txBody>
                    <a:bodyPr/>
                    <a:lstStyle/>
                    <a:p>
                      <a:r>
                        <a:rPr lang="en-US" sz="1600"/>
                        <a:t>2</a:t>
                      </a:r>
                    </a:p>
                  </a:txBody>
                  <a:tcPr marL="32002" marR="32002" marT="16002" marB="16002" anchor="ctr">
                    <a:lnL>
                      <a:noFill/>
                    </a:lnL>
                    <a:lnR>
                      <a:noFill/>
                    </a:lnR>
                    <a:lnT>
                      <a:noFill/>
                    </a:lnT>
                    <a:lnB>
                      <a:noFill/>
                    </a:lnB>
                  </a:tcPr>
                </a:tc>
                <a:tc>
                  <a:txBody>
                    <a:bodyPr/>
                    <a:lstStyle/>
                    <a:p>
                      <a:r>
                        <a:rPr lang="en-US" sz="1600">
                          <a:hlinkClick r:id="rId3" action="ppaction://hlinkfile"/>
                        </a:rPr>
                        <a:t>center(width, fillchar)</a:t>
                      </a:r>
                      <a:br>
                        <a:rPr lang="en-US" sz="1600"/>
                      </a:br>
                      <a:r>
                        <a:rPr lang="en-US" sz="1600"/>
                        <a:t>Returns a space-padded string with the original string centered to a total of width columns</a:t>
                      </a:r>
                    </a:p>
                  </a:txBody>
                  <a:tcPr marL="32002" marR="32002" marT="16002" marB="16002" anchor="ctr">
                    <a:lnL>
                      <a:noFill/>
                    </a:lnL>
                    <a:lnR>
                      <a:noFill/>
                    </a:lnR>
                    <a:lnT>
                      <a:noFill/>
                    </a:lnT>
                    <a:lnB>
                      <a:noFill/>
                    </a:lnB>
                  </a:tcPr>
                </a:tc>
                <a:extLst>
                  <a:ext uri="{0D108BD9-81ED-4DB2-BD59-A6C34878D82A}">
                    <a16:rowId xmlns:a16="http://schemas.microsoft.com/office/drawing/2014/main" val="10002"/>
                  </a:ext>
                </a:extLst>
              </a:tr>
              <a:tr h="791839">
                <a:tc>
                  <a:txBody>
                    <a:bodyPr/>
                    <a:lstStyle/>
                    <a:p>
                      <a:r>
                        <a:rPr lang="en-US" sz="1600"/>
                        <a:t>3</a:t>
                      </a:r>
                    </a:p>
                  </a:txBody>
                  <a:tcPr marL="32002" marR="32002" marT="16002" marB="16002" anchor="ctr">
                    <a:lnL>
                      <a:noFill/>
                    </a:lnL>
                    <a:lnR>
                      <a:noFill/>
                    </a:lnR>
                    <a:lnT>
                      <a:noFill/>
                    </a:lnT>
                    <a:lnB>
                      <a:noFill/>
                    </a:lnB>
                  </a:tcPr>
                </a:tc>
                <a:tc>
                  <a:txBody>
                    <a:bodyPr/>
                    <a:lstStyle/>
                    <a:p>
                      <a:r>
                        <a:rPr lang="en-US" sz="1600">
                          <a:hlinkClick r:id="rId4" action="ppaction://hlinkfile"/>
                        </a:rPr>
                        <a:t>count(str, beg= 0,end=len(string))</a:t>
                      </a:r>
                      <a:br>
                        <a:rPr lang="en-US" sz="1600"/>
                      </a:br>
                      <a:r>
                        <a:rPr lang="en-US" sz="1600"/>
                        <a:t>Counts how many times str occurs in string, or in a substring of string if starting index beg and ending index end are given</a:t>
                      </a:r>
                    </a:p>
                  </a:txBody>
                  <a:tcPr marL="32002" marR="32002" marT="16002" marB="16002" anchor="ctr">
                    <a:lnL>
                      <a:noFill/>
                    </a:lnL>
                    <a:lnR>
                      <a:noFill/>
                    </a:lnR>
                    <a:lnT>
                      <a:noFill/>
                    </a:lnT>
                    <a:lnB>
                      <a:noFill/>
                    </a:lnB>
                  </a:tcPr>
                </a:tc>
                <a:extLst>
                  <a:ext uri="{0D108BD9-81ED-4DB2-BD59-A6C34878D82A}">
                    <a16:rowId xmlns:a16="http://schemas.microsoft.com/office/drawing/2014/main" val="10003"/>
                  </a:ext>
                </a:extLst>
              </a:tr>
              <a:tr h="791839">
                <a:tc>
                  <a:txBody>
                    <a:bodyPr/>
                    <a:lstStyle/>
                    <a:p>
                      <a:r>
                        <a:rPr lang="en-US" sz="1600"/>
                        <a:t>3</a:t>
                      </a:r>
                    </a:p>
                  </a:txBody>
                  <a:tcPr marL="32002" marR="32002" marT="16002" marB="16002" anchor="ctr">
                    <a:lnL>
                      <a:noFill/>
                    </a:lnL>
                    <a:lnR>
                      <a:noFill/>
                    </a:lnR>
                    <a:lnT>
                      <a:noFill/>
                    </a:lnT>
                    <a:lnB>
                      <a:noFill/>
                    </a:lnB>
                  </a:tcPr>
                </a:tc>
                <a:tc>
                  <a:txBody>
                    <a:bodyPr/>
                    <a:lstStyle/>
                    <a:p>
                      <a:r>
                        <a:rPr lang="en-US" sz="1600">
                          <a:hlinkClick r:id="rId5" action="ppaction://hlinkfile"/>
                        </a:rPr>
                        <a:t>decode(encoding='UTF-8',errors='strict')</a:t>
                      </a:r>
                      <a:br>
                        <a:rPr lang="en-US" sz="1600"/>
                      </a:br>
                      <a:r>
                        <a:rPr lang="en-US" sz="1600"/>
                        <a:t>Decodes the string using the codec registered for encoding. encoding defaults to the default string encoding.</a:t>
                      </a:r>
                    </a:p>
                  </a:txBody>
                  <a:tcPr marL="32002" marR="32002" marT="16002" marB="16002" anchor="ctr">
                    <a:lnL>
                      <a:noFill/>
                    </a:lnL>
                    <a:lnR>
                      <a:noFill/>
                    </a:lnR>
                    <a:lnT>
                      <a:noFill/>
                    </a:lnT>
                    <a:lnB>
                      <a:noFill/>
                    </a:lnB>
                  </a:tcPr>
                </a:tc>
                <a:extLst>
                  <a:ext uri="{0D108BD9-81ED-4DB2-BD59-A6C34878D82A}">
                    <a16:rowId xmlns:a16="http://schemas.microsoft.com/office/drawing/2014/main" val="10004"/>
                  </a:ext>
                </a:extLst>
              </a:tr>
              <a:tr h="791839">
                <a:tc>
                  <a:txBody>
                    <a:bodyPr/>
                    <a:lstStyle/>
                    <a:p>
                      <a:r>
                        <a:rPr lang="en-US" sz="1600"/>
                        <a:t>4</a:t>
                      </a:r>
                    </a:p>
                  </a:txBody>
                  <a:tcPr marL="32002" marR="32002" marT="16002" marB="16002" anchor="ctr">
                    <a:lnL>
                      <a:noFill/>
                    </a:lnL>
                    <a:lnR>
                      <a:noFill/>
                    </a:lnR>
                    <a:lnT>
                      <a:noFill/>
                    </a:lnT>
                    <a:lnB>
                      <a:noFill/>
                    </a:lnB>
                  </a:tcPr>
                </a:tc>
                <a:tc>
                  <a:txBody>
                    <a:bodyPr/>
                    <a:lstStyle/>
                    <a:p>
                      <a:r>
                        <a:rPr lang="en-US" sz="1600">
                          <a:hlinkClick r:id="rId6" action="ppaction://hlinkfile"/>
                        </a:rPr>
                        <a:t>encode(encoding='UTF-8',errors='strict')</a:t>
                      </a:r>
                      <a:br>
                        <a:rPr lang="en-US" sz="1600"/>
                      </a:br>
                      <a:r>
                        <a:rPr lang="en-US" sz="1600"/>
                        <a:t>Returns encoded string version of string; on error, default is to raise a ValueError unless errors is given with 'ignore' or 'replace'.</a:t>
                      </a:r>
                    </a:p>
                  </a:txBody>
                  <a:tcPr marL="32002" marR="32002" marT="16002" marB="16002" anchor="ctr">
                    <a:lnL>
                      <a:noFill/>
                    </a:lnL>
                    <a:lnR>
                      <a:noFill/>
                    </a:lnR>
                    <a:lnT>
                      <a:noFill/>
                    </a:lnT>
                    <a:lnB>
                      <a:noFill/>
                    </a:lnB>
                  </a:tcPr>
                </a:tc>
                <a:extLst>
                  <a:ext uri="{0D108BD9-81ED-4DB2-BD59-A6C34878D82A}">
                    <a16:rowId xmlns:a16="http://schemas.microsoft.com/office/drawing/2014/main" val="10005"/>
                  </a:ext>
                </a:extLst>
              </a:tr>
              <a:tr h="1030468">
                <a:tc>
                  <a:txBody>
                    <a:bodyPr/>
                    <a:lstStyle/>
                    <a:p>
                      <a:r>
                        <a:rPr lang="en-US" sz="1600"/>
                        <a:t>5</a:t>
                      </a:r>
                    </a:p>
                  </a:txBody>
                  <a:tcPr marL="32002" marR="32002" marT="16002" marB="16002" anchor="ctr">
                    <a:lnL>
                      <a:noFill/>
                    </a:lnL>
                    <a:lnR>
                      <a:noFill/>
                    </a:lnR>
                    <a:lnT>
                      <a:noFill/>
                    </a:lnT>
                    <a:lnB>
                      <a:noFill/>
                    </a:lnB>
                  </a:tcPr>
                </a:tc>
                <a:tc>
                  <a:txBody>
                    <a:bodyPr/>
                    <a:lstStyle/>
                    <a:p>
                      <a:r>
                        <a:rPr lang="en-US" sz="1600" dirty="0" err="1">
                          <a:hlinkClick r:id="rId7" action="ppaction://hlinkfile"/>
                        </a:rPr>
                        <a:t>endswith</a:t>
                      </a:r>
                      <a:r>
                        <a:rPr lang="en-US" sz="1600" dirty="0">
                          <a:hlinkClick r:id="rId7" action="ppaction://hlinkfile"/>
                        </a:rPr>
                        <a:t>(suffix, beg=0, end=</a:t>
                      </a:r>
                      <a:r>
                        <a:rPr lang="en-US" sz="1600" dirty="0" err="1">
                          <a:hlinkClick r:id="rId7" action="ppaction://hlinkfile"/>
                        </a:rPr>
                        <a:t>len</a:t>
                      </a:r>
                      <a:r>
                        <a:rPr lang="en-US" sz="1600" dirty="0">
                          <a:hlinkClick r:id="rId7" action="ppaction://hlinkfile"/>
                        </a:rPr>
                        <a:t>(string))</a:t>
                      </a:r>
                      <a:br>
                        <a:rPr lang="en-US" sz="1600" dirty="0"/>
                      </a:br>
                      <a:r>
                        <a:rPr lang="en-US" sz="1600" dirty="0"/>
                        <a:t>Determines if string or a substring of string (if starting index beg and ending index end are given) ends with suffix; Returns true if so, and false otherwise</a:t>
                      </a:r>
                    </a:p>
                  </a:txBody>
                  <a:tcPr marL="32002" marR="32002" marT="16002" marB="16002"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a:extLst>
              <a:ext uri="{FF2B5EF4-FFF2-40B4-BE49-F238E27FC236}">
                <a16:creationId xmlns:a16="http://schemas.microsoft.com/office/drawing/2014/main" id="{EF4C88F5-3887-C668-1C1B-C1E89154FDFC}"/>
              </a:ext>
            </a:extLst>
          </p:cNvPr>
          <p:cNvSpPr>
            <a:spLocks noGrp="1" noChangeArrowheads="1"/>
          </p:cNvSpPr>
          <p:nvPr>
            <p:ph type="title"/>
          </p:nvPr>
        </p:nvSpPr>
        <p:spPr/>
        <p:txBody>
          <a:bodyPr/>
          <a:lstStyle/>
          <a:p>
            <a:r>
              <a:rPr lang="en-US" altLang="en-US" b="1">
                <a:ea typeface="ＭＳ Ｐゴシック" panose="020B0600070205080204" pitchFamily="34" charset="-128"/>
              </a:rPr>
              <a:t>Built-in String Methods</a:t>
            </a:r>
            <a:br>
              <a:rPr lang="en-US" altLang="en-US">
                <a:ea typeface="ＭＳ Ｐゴシック" panose="020B0600070205080204" pitchFamily="34" charset="-128"/>
              </a:rPr>
            </a:br>
            <a:endParaRPr lang="en-US" altLang="en-US">
              <a:ea typeface="ＭＳ Ｐゴシック" panose="020B0600070205080204" pitchFamily="34" charset="-128"/>
            </a:endParaRPr>
          </a:p>
        </p:txBody>
      </p:sp>
      <p:sp>
        <p:nvSpPr>
          <p:cNvPr id="122883" name="Footer Placeholder 3">
            <a:extLst>
              <a:ext uri="{FF2B5EF4-FFF2-40B4-BE49-F238E27FC236}">
                <a16:creationId xmlns:a16="http://schemas.microsoft.com/office/drawing/2014/main" id="{EEA36F5E-683E-F36D-990B-2887381C2883}"/>
              </a:ext>
            </a:extLst>
          </p:cNvPr>
          <p:cNvSpPr>
            <a:spLocks noGrp="1"/>
          </p:cNvSpPr>
          <p:nvPr>
            <p:ph type="ftr"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1400" dirty="0"/>
          </a:p>
        </p:txBody>
      </p:sp>
      <p:sp>
        <p:nvSpPr>
          <p:cNvPr id="122884" name="Slide Number Placeholder 4">
            <a:extLst>
              <a:ext uri="{FF2B5EF4-FFF2-40B4-BE49-F238E27FC236}">
                <a16:creationId xmlns:a16="http://schemas.microsoft.com/office/drawing/2014/main" id="{70CAD57D-A97C-7521-A3AD-1750FFB5544D}"/>
              </a:ext>
            </a:extLst>
          </p:cNvPr>
          <p:cNvSpPr>
            <a:spLocks noGrp="1"/>
          </p:cNvSpPr>
          <p:nvPr>
            <p:ph type="sldNum" sz="quarter" idx="4294967295"/>
          </p:nvPr>
        </p:nvSpPr>
        <p:spPr>
          <a:xfrm>
            <a:off x="0" y="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rgbClr val="222222"/>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rgbClr val="222222"/>
                </a:solidFill>
                <a:latin typeface="Arial" panose="020B0604020202020204" pitchFamily="34" charset="0"/>
                <a:ea typeface="ＭＳ Ｐゴシック" panose="020B0600070205080204" pitchFamily="34" charset="-128"/>
              </a:defRPr>
            </a:lvl2pPr>
            <a:lvl3pPr marL="11430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3pPr>
            <a:lvl4pPr marL="1600200" indent="-228600">
              <a:spcBef>
                <a:spcPct val="20000"/>
              </a:spcBef>
              <a:buChar char="–"/>
              <a:defRPr sz="2200">
                <a:solidFill>
                  <a:srgbClr val="22222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fld id="{63F50A38-C000-4CDA-95A9-C52388A716C8}" type="slidenum">
              <a:rPr lang="en-US" altLang="en-US" sz="1400"/>
              <a:pPr>
                <a:spcBef>
                  <a:spcPct val="0"/>
                </a:spcBef>
                <a:buFontTx/>
                <a:buNone/>
              </a:pPr>
              <a:t>99</a:t>
            </a:fld>
            <a:endParaRPr lang="en-US" altLang="en-US" sz="1400"/>
          </a:p>
        </p:txBody>
      </p:sp>
      <p:graphicFrame>
        <p:nvGraphicFramePr>
          <p:cNvPr id="6" name="Table 5">
            <a:extLst>
              <a:ext uri="{FF2B5EF4-FFF2-40B4-BE49-F238E27FC236}">
                <a16:creationId xmlns:a16="http://schemas.microsoft.com/office/drawing/2014/main" id="{A5EC4B84-BD1F-CB7F-C241-B7722E0992D7}"/>
              </a:ext>
            </a:extLst>
          </p:cNvPr>
          <p:cNvGraphicFramePr>
            <a:graphicFrameLocks noGrp="1"/>
          </p:cNvGraphicFramePr>
          <p:nvPr>
            <p:extLst>
              <p:ext uri="{D42A27DB-BD31-4B8C-83A1-F6EECF244321}">
                <p14:modId xmlns:p14="http://schemas.microsoft.com/office/powerpoint/2010/main" val="2082387144"/>
              </p:ext>
            </p:extLst>
          </p:nvPr>
        </p:nvGraphicFramePr>
        <p:xfrm>
          <a:off x="609600" y="1447801"/>
          <a:ext cx="8243888" cy="5219705"/>
        </p:xfrm>
        <a:graphic>
          <a:graphicData uri="http://schemas.openxmlformats.org/drawingml/2006/table">
            <a:tbl>
              <a:tblPr/>
              <a:tblGrid>
                <a:gridCol w="1069174">
                  <a:extLst>
                    <a:ext uri="{9D8B030D-6E8A-4147-A177-3AD203B41FA5}">
                      <a16:colId xmlns:a16="http://schemas.microsoft.com/office/drawing/2014/main" val="20000"/>
                    </a:ext>
                  </a:extLst>
                </a:gridCol>
                <a:gridCol w="7174714">
                  <a:extLst>
                    <a:ext uri="{9D8B030D-6E8A-4147-A177-3AD203B41FA5}">
                      <a16:colId xmlns:a16="http://schemas.microsoft.com/office/drawing/2014/main" val="20001"/>
                    </a:ext>
                  </a:extLst>
                </a:gridCol>
              </a:tblGrid>
              <a:tr h="808897">
                <a:tc>
                  <a:txBody>
                    <a:bodyPr/>
                    <a:lstStyle/>
                    <a:p>
                      <a:r>
                        <a:rPr lang="en-US" sz="1600" dirty="0"/>
                        <a:t>6</a:t>
                      </a:r>
                    </a:p>
                  </a:txBody>
                  <a:tcPr marL="33588" marR="33588" marT="16793" marB="16793" anchor="ctr">
                    <a:lnL>
                      <a:noFill/>
                    </a:lnL>
                    <a:lnR>
                      <a:noFill/>
                    </a:lnR>
                    <a:lnT>
                      <a:noFill/>
                    </a:lnT>
                    <a:lnB>
                      <a:noFill/>
                    </a:lnB>
                  </a:tcPr>
                </a:tc>
                <a:tc>
                  <a:txBody>
                    <a:bodyPr/>
                    <a:lstStyle/>
                    <a:p>
                      <a:r>
                        <a:rPr lang="en-US" sz="1600">
                          <a:hlinkClick r:id="rId2" action="ppaction://hlinkfile"/>
                        </a:rPr>
                        <a:t>expandtabs(tabsize=8)</a:t>
                      </a:r>
                      <a:br>
                        <a:rPr lang="en-US" sz="1600"/>
                      </a:br>
                      <a:r>
                        <a:rPr lang="en-US" sz="1600"/>
                        <a:t>Expands tabs in string to multiple spaces; defaults to 8 spaces per tab if tabsize not provided</a:t>
                      </a:r>
                    </a:p>
                  </a:txBody>
                  <a:tcPr marL="33588" marR="33588" marT="16793" marB="16793" anchor="ctr">
                    <a:lnL>
                      <a:noFill/>
                    </a:lnL>
                    <a:lnR>
                      <a:noFill/>
                    </a:lnR>
                    <a:lnT>
                      <a:noFill/>
                    </a:lnT>
                    <a:lnB>
                      <a:noFill/>
                    </a:lnB>
                  </a:tcPr>
                </a:tc>
                <a:extLst>
                  <a:ext uri="{0D108BD9-81ED-4DB2-BD59-A6C34878D82A}">
                    <a16:rowId xmlns:a16="http://schemas.microsoft.com/office/drawing/2014/main" val="10000"/>
                  </a:ext>
                </a:extLst>
              </a:tr>
              <a:tr h="881915">
                <a:tc>
                  <a:txBody>
                    <a:bodyPr/>
                    <a:lstStyle/>
                    <a:p>
                      <a:r>
                        <a:rPr lang="en-US" sz="1600"/>
                        <a:t>7</a:t>
                      </a:r>
                    </a:p>
                  </a:txBody>
                  <a:tcPr marL="33588" marR="33588" marT="16793" marB="16793" anchor="ctr">
                    <a:lnL>
                      <a:noFill/>
                    </a:lnL>
                    <a:lnR>
                      <a:noFill/>
                    </a:lnR>
                    <a:lnT>
                      <a:noFill/>
                    </a:lnT>
                    <a:lnB>
                      <a:noFill/>
                    </a:lnB>
                  </a:tcPr>
                </a:tc>
                <a:tc>
                  <a:txBody>
                    <a:bodyPr/>
                    <a:lstStyle/>
                    <a:p>
                      <a:r>
                        <a:rPr lang="en-US" sz="1600">
                          <a:hlinkClick r:id="rId3" action="ppaction://hlinkfile"/>
                        </a:rPr>
                        <a:t>find(str, beg=0 end=len(string))</a:t>
                      </a:r>
                      <a:br>
                        <a:rPr lang="en-US" sz="1600"/>
                      </a:br>
                      <a:r>
                        <a:rPr lang="en-US" sz="1600"/>
                        <a:t>Determine if str occurs in string, or in a substring of string if starting index beg and ending index end are given; returns index if found and -1 otherwise</a:t>
                      </a:r>
                    </a:p>
                  </a:txBody>
                  <a:tcPr marL="33588" marR="33588" marT="16793" marB="16793" anchor="ctr">
                    <a:lnL>
                      <a:noFill/>
                    </a:lnL>
                    <a:lnR>
                      <a:noFill/>
                    </a:lnR>
                    <a:lnT>
                      <a:noFill/>
                    </a:lnT>
                    <a:lnB>
                      <a:noFill/>
                    </a:lnB>
                  </a:tcPr>
                </a:tc>
                <a:extLst>
                  <a:ext uri="{0D108BD9-81ED-4DB2-BD59-A6C34878D82A}">
                    <a16:rowId xmlns:a16="http://schemas.microsoft.com/office/drawing/2014/main" val="10001"/>
                  </a:ext>
                </a:extLst>
              </a:tr>
              <a:tr h="551101">
                <a:tc>
                  <a:txBody>
                    <a:bodyPr/>
                    <a:lstStyle/>
                    <a:p>
                      <a:r>
                        <a:rPr lang="en-US" sz="1600"/>
                        <a:t>8</a:t>
                      </a:r>
                    </a:p>
                  </a:txBody>
                  <a:tcPr marL="33588" marR="33588" marT="16793" marB="16793" anchor="ctr">
                    <a:lnL>
                      <a:noFill/>
                    </a:lnL>
                    <a:lnR>
                      <a:noFill/>
                    </a:lnR>
                    <a:lnT>
                      <a:noFill/>
                    </a:lnT>
                    <a:lnB>
                      <a:noFill/>
                    </a:lnB>
                  </a:tcPr>
                </a:tc>
                <a:tc>
                  <a:txBody>
                    <a:bodyPr/>
                    <a:lstStyle/>
                    <a:p>
                      <a:r>
                        <a:rPr lang="en-US" sz="1600">
                          <a:hlinkClick r:id="rId4" action="ppaction://hlinkfile"/>
                        </a:rPr>
                        <a:t>index(str, beg=0, end=len(string))</a:t>
                      </a:r>
                      <a:br>
                        <a:rPr lang="en-US" sz="1600"/>
                      </a:br>
                      <a:r>
                        <a:rPr lang="en-US" sz="1600"/>
                        <a:t>Same as find(), but raises an exception if str not found</a:t>
                      </a:r>
                    </a:p>
                  </a:txBody>
                  <a:tcPr marL="33588" marR="33588" marT="16793" marB="16793" anchor="ctr">
                    <a:lnL>
                      <a:noFill/>
                    </a:lnL>
                    <a:lnR>
                      <a:noFill/>
                    </a:lnR>
                    <a:lnT>
                      <a:noFill/>
                    </a:lnT>
                    <a:lnB>
                      <a:noFill/>
                    </a:lnB>
                  </a:tcPr>
                </a:tc>
                <a:extLst>
                  <a:ext uri="{0D108BD9-81ED-4DB2-BD59-A6C34878D82A}">
                    <a16:rowId xmlns:a16="http://schemas.microsoft.com/office/drawing/2014/main" val="10002"/>
                  </a:ext>
                </a:extLst>
              </a:tr>
              <a:tr h="808897">
                <a:tc>
                  <a:txBody>
                    <a:bodyPr/>
                    <a:lstStyle/>
                    <a:p>
                      <a:r>
                        <a:rPr lang="en-US" sz="1600"/>
                        <a:t>9</a:t>
                      </a:r>
                    </a:p>
                  </a:txBody>
                  <a:tcPr marL="33588" marR="33588" marT="16793" marB="16793" anchor="ctr">
                    <a:lnL>
                      <a:noFill/>
                    </a:lnL>
                    <a:lnR>
                      <a:noFill/>
                    </a:lnR>
                    <a:lnT>
                      <a:noFill/>
                    </a:lnT>
                    <a:lnB>
                      <a:noFill/>
                    </a:lnB>
                  </a:tcPr>
                </a:tc>
                <a:tc>
                  <a:txBody>
                    <a:bodyPr/>
                    <a:lstStyle/>
                    <a:p>
                      <a:r>
                        <a:rPr lang="en-US" sz="1600">
                          <a:hlinkClick r:id="rId5" action="ppaction://hlinkfile"/>
                        </a:rPr>
                        <a:t>isa1num()</a:t>
                      </a:r>
                      <a:br>
                        <a:rPr lang="en-US" sz="1600"/>
                      </a:br>
                      <a:r>
                        <a:rPr lang="en-US" sz="1600"/>
                        <a:t>Returns true if string has at least 1 character and all characters are alphanumeric and false otherwise</a:t>
                      </a:r>
                    </a:p>
                  </a:txBody>
                  <a:tcPr marL="33588" marR="33588" marT="16793" marB="16793" anchor="ctr">
                    <a:lnL>
                      <a:noFill/>
                    </a:lnL>
                    <a:lnR>
                      <a:noFill/>
                    </a:lnR>
                    <a:lnT>
                      <a:noFill/>
                    </a:lnT>
                    <a:lnB>
                      <a:noFill/>
                    </a:lnB>
                  </a:tcPr>
                </a:tc>
                <a:extLst>
                  <a:ext uri="{0D108BD9-81ED-4DB2-BD59-A6C34878D82A}">
                    <a16:rowId xmlns:a16="http://schemas.microsoft.com/office/drawing/2014/main" val="10003"/>
                  </a:ext>
                </a:extLst>
              </a:tr>
              <a:tr h="808897">
                <a:tc>
                  <a:txBody>
                    <a:bodyPr/>
                    <a:lstStyle/>
                    <a:p>
                      <a:r>
                        <a:rPr lang="en-US" sz="1600"/>
                        <a:t>10</a:t>
                      </a:r>
                    </a:p>
                  </a:txBody>
                  <a:tcPr marL="33588" marR="33588" marT="16793" marB="16793" anchor="ctr">
                    <a:lnL>
                      <a:noFill/>
                    </a:lnL>
                    <a:lnR>
                      <a:noFill/>
                    </a:lnR>
                    <a:lnT>
                      <a:noFill/>
                    </a:lnT>
                    <a:lnB>
                      <a:noFill/>
                    </a:lnB>
                  </a:tcPr>
                </a:tc>
                <a:tc>
                  <a:txBody>
                    <a:bodyPr/>
                    <a:lstStyle/>
                    <a:p>
                      <a:r>
                        <a:rPr lang="en-US" sz="1600" dirty="0" err="1">
                          <a:hlinkClick r:id="rId6" action="ppaction://hlinkfile"/>
                        </a:rPr>
                        <a:t>isalpha</a:t>
                      </a:r>
                      <a:r>
                        <a:rPr lang="en-US" sz="1600" dirty="0">
                          <a:hlinkClick r:id="rId6" action="ppaction://hlinkfile"/>
                        </a:rPr>
                        <a:t>()</a:t>
                      </a:r>
                      <a:br>
                        <a:rPr lang="en-US" sz="1600" dirty="0"/>
                      </a:br>
                      <a:r>
                        <a:rPr lang="en-US" sz="1600" dirty="0"/>
                        <a:t>Returns true if string has at least 1 character and all characters are alphabetic and false otherwise</a:t>
                      </a:r>
                    </a:p>
                  </a:txBody>
                  <a:tcPr marL="33588" marR="33588" marT="16793" marB="16793" anchor="ctr">
                    <a:lnL>
                      <a:noFill/>
                    </a:lnL>
                    <a:lnR>
                      <a:noFill/>
                    </a:lnR>
                    <a:lnT>
                      <a:noFill/>
                    </a:lnT>
                    <a:lnB>
                      <a:noFill/>
                    </a:lnB>
                  </a:tcPr>
                </a:tc>
                <a:extLst>
                  <a:ext uri="{0D108BD9-81ED-4DB2-BD59-A6C34878D82A}">
                    <a16:rowId xmlns:a16="http://schemas.microsoft.com/office/drawing/2014/main" val="10004"/>
                  </a:ext>
                </a:extLst>
              </a:tr>
              <a:tr h="551101">
                <a:tc>
                  <a:txBody>
                    <a:bodyPr/>
                    <a:lstStyle/>
                    <a:p>
                      <a:r>
                        <a:rPr lang="en-US" sz="1600"/>
                        <a:t>11</a:t>
                      </a:r>
                    </a:p>
                  </a:txBody>
                  <a:tcPr marL="33588" marR="33588" marT="16793" marB="16793" anchor="ctr">
                    <a:lnL>
                      <a:noFill/>
                    </a:lnL>
                    <a:lnR>
                      <a:noFill/>
                    </a:lnR>
                    <a:lnT>
                      <a:noFill/>
                    </a:lnT>
                    <a:lnB>
                      <a:noFill/>
                    </a:lnB>
                  </a:tcPr>
                </a:tc>
                <a:tc>
                  <a:txBody>
                    <a:bodyPr/>
                    <a:lstStyle/>
                    <a:p>
                      <a:r>
                        <a:rPr lang="en-US" sz="1600">
                          <a:hlinkClick r:id="rId7" action="ppaction://hlinkfile"/>
                        </a:rPr>
                        <a:t>isdigit()</a:t>
                      </a:r>
                      <a:br>
                        <a:rPr lang="en-US" sz="1600"/>
                      </a:br>
                      <a:r>
                        <a:rPr lang="en-US" sz="1600"/>
                        <a:t>Returns true if string contains only digits and false otherwise</a:t>
                      </a:r>
                    </a:p>
                  </a:txBody>
                  <a:tcPr marL="33588" marR="33588" marT="16793" marB="16793" anchor="ctr">
                    <a:lnL>
                      <a:noFill/>
                    </a:lnL>
                    <a:lnR>
                      <a:noFill/>
                    </a:lnR>
                    <a:lnT>
                      <a:noFill/>
                    </a:lnT>
                    <a:lnB>
                      <a:noFill/>
                    </a:lnB>
                  </a:tcPr>
                </a:tc>
                <a:extLst>
                  <a:ext uri="{0D108BD9-81ED-4DB2-BD59-A6C34878D82A}">
                    <a16:rowId xmlns:a16="http://schemas.microsoft.com/office/drawing/2014/main" val="10005"/>
                  </a:ext>
                </a:extLst>
              </a:tr>
              <a:tr h="808897">
                <a:tc>
                  <a:txBody>
                    <a:bodyPr/>
                    <a:lstStyle/>
                    <a:p>
                      <a:r>
                        <a:rPr lang="en-US" sz="1600"/>
                        <a:t>12</a:t>
                      </a:r>
                    </a:p>
                  </a:txBody>
                  <a:tcPr marL="33588" marR="33588" marT="16793" marB="16793" anchor="ctr">
                    <a:lnL>
                      <a:noFill/>
                    </a:lnL>
                    <a:lnR>
                      <a:noFill/>
                    </a:lnR>
                    <a:lnT>
                      <a:noFill/>
                    </a:lnT>
                    <a:lnB>
                      <a:noFill/>
                    </a:lnB>
                  </a:tcPr>
                </a:tc>
                <a:tc>
                  <a:txBody>
                    <a:bodyPr/>
                    <a:lstStyle/>
                    <a:p>
                      <a:r>
                        <a:rPr lang="en-US" sz="1600" dirty="0" err="1">
                          <a:hlinkClick r:id="rId8" action="ppaction://hlinkfile"/>
                        </a:rPr>
                        <a:t>islower</a:t>
                      </a:r>
                      <a:r>
                        <a:rPr lang="en-US" sz="1600" dirty="0">
                          <a:hlinkClick r:id="rId8" action="ppaction://hlinkfile"/>
                        </a:rPr>
                        <a:t>()</a:t>
                      </a:r>
                      <a:br>
                        <a:rPr lang="en-US" sz="1600" dirty="0"/>
                      </a:br>
                      <a:r>
                        <a:rPr lang="en-US" sz="1600" dirty="0"/>
                        <a:t>Returns true if string has at least 1 cased character and all cased characters are in lowercase and false otherwise</a:t>
                      </a:r>
                    </a:p>
                  </a:txBody>
                  <a:tcPr marL="33588" marR="33588" marT="16793" marB="16793" anchor="ctr">
                    <a:lnL>
                      <a:noFill/>
                    </a:lnL>
                    <a:lnR>
                      <a:noFill/>
                    </a:lnR>
                    <a:lnT>
                      <a:noFill/>
                    </a:lnT>
                    <a:lnB>
                      <a:noFill/>
                    </a:lnB>
                  </a:tcPr>
                </a:tc>
                <a:extLst>
                  <a:ext uri="{0D108BD9-81ED-4DB2-BD59-A6C34878D82A}">
                    <a16:rowId xmlns:a16="http://schemas.microsoft.com/office/drawing/2014/main" val="10006"/>
                  </a:ext>
                </a:extLst>
              </a:tr>
            </a:tbl>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14F291-B47C-48A1-B199-EBD0A7B4E780}">
  <ds:schemaRefs>
    <ds:schemaRef ds:uri="http://schemas.microsoft.com/office/infopath/2007/PartnerControls"/>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8383</TotalTime>
  <Words>31538</Words>
  <Application>Microsoft Office PowerPoint</Application>
  <PresentationFormat>On-screen Show (4:3)</PresentationFormat>
  <Paragraphs>3684</Paragraphs>
  <Slides>557</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557</vt:i4>
      </vt:variant>
    </vt:vector>
  </HeadingPairs>
  <TitlesOfParts>
    <vt:vector size="570" baseType="lpstr">
      <vt:lpstr>ＭＳ Ｐゴシック</vt:lpstr>
      <vt:lpstr>Arial</vt:lpstr>
      <vt:lpstr>Arial Unicode MS</vt:lpstr>
      <vt:lpstr>Book Antiqua</vt:lpstr>
      <vt:lpstr>Calibri</vt:lpstr>
      <vt:lpstr>Consolas</vt:lpstr>
      <vt:lpstr>Courier New</vt:lpstr>
      <vt:lpstr>Fira Mono</vt:lpstr>
      <vt:lpstr>Nunito</vt:lpstr>
      <vt:lpstr>Symbol</vt:lpstr>
      <vt:lpstr>Tahoma</vt:lpstr>
      <vt:lpstr>Times New Roman</vt:lpstr>
      <vt:lpstr>Pencils_02_2012</vt:lpstr>
      <vt:lpstr>PowerPoint Presentation</vt:lpstr>
      <vt:lpstr>Python </vt:lpstr>
      <vt:lpstr>Python’s Benevolent Dictator For Life</vt:lpstr>
      <vt:lpstr>Python’s place in the Market</vt:lpstr>
      <vt:lpstr>http://python.org/</vt:lpstr>
      <vt:lpstr>The Python tutorial is good!</vt:lpstr>
      <vt:lpstr>Why Python?  It’s Easy to Use</vt:lpstr>
      <vt:lpstr>Python Is Easy to Use (continued)</vt:lpstr>
      <vt:lpstr>Python Is Powerful</vt:lpstr>
      <vt:lpstr>Python Is Object-Oriented</vt:lpstr>
      <vt:lpstr>Python Is a “Glue” Language</vt:lpstr>
      <vt:lpstr>Python Runs Everywhere</vt:lpstr>
      <vt:lpstr>Python Is Free and Open Source</vt:lpstr>
      <vt:lpstr>Python is Popular</vt:lpstr>
      <vt:lpstr>Python Features</vt:lpstr>
      <vt:lpstr>Python Features</vt:lpstr>
      <vt:lpstr>Python Features</vt:lpstr>
      <vt:lpstr>The Python Interpreter</vt:lpstr>
      <vt:lpstr>Installing</vt:lpstr>
      <vt:lpstr>Python Environment Variables</vt:lpstr>
      <vt:lpstr>Python IDEs and Shells</vt:lpstr>
      <vt:lpstr>IDLE Development Environment</vt:lpstr>
      <vt:lpstr>Eclipse + Pydev</vt:lpstr>
      <vt:lpstr>Emacs as a Python IDE</vt:lpstr>
      <vt:lpstr>Running Interactively on UNIX</vt:lpstr>
      <vt:lpstr>Running Programs on UNIX</vt:lpstr>
      <vt:lpstr>Python Memory Management</vt:lpstr>
      <vt:lpstr>Python Memory Management</vt:lpstr>
      <vt:lpstr>Python Memory Management</vt:lpstr>
      <vt:lpstr>Python Memory Management</vt:lpstr>
      <vt:lpstr>Python Memory Management</vt:lpstr>
      <vt:lpstr>Python Identifiers</vt:lpstr>
      <vt:lpstr>Identifier naming convention for Python</vt:lpstr>
      <vt:lpstr>Reserved Words</vt:lpstr>
      <vt:lpstr>Lines and Indentation</vt:lpstr>
      <vt:lpstr>Indentation Error</vt:lpstr>
      <vt:lpstr>Multi-Line Statements</vt:lpstr>
      <vt:lpstr>Quotation in Python</vt:lpstr>
      <vt:lpstr>Comments in Python</vt:lpstr>
      <vt:lpstr>Using Blank Lines</vt:lpstr>
      <vt:lpstr>Waiting for the User</vt:lpstr>
      <vt:lpstr>Multiple Statements on a Single Line</vt:lpstr>
      <vt:lpstr>Multiple Statement Groups as Suites</vt:lpstr>
      <vt:lpstr>Multiple Statement Groups as Suites</vt:lpstr>
      <vt:lpstr>Command Line Arguments</vt:lpstr>
      <vt:lpstr>Assigning Values to Variables</vt:lpstr>
      <vt:lpstr>Assigning Values to Variables</vt:lpstr>
      <vt:lpstr>Multiple Assignment</vt:lpstr>
      <vt:lpstr>Standard Data Types</vt:lpstr>
      <vt:lpstr>Python Numbers</vt:lpstr>
      <vt:lpstr>Python supports four different numerical types</vt:lpstr>
      <vt:lpstr>Python supports four different numerical types</vt:lpstr>
      <vt:lpstr>Data Type Conversion</vt:lpstr>
      <vt:lpstr>Data Type Conversion</vt:lpstr>
      <vt:lpstr>Data Type Conversion</vt:lpstr>
      <vt:lpstr>Python Basic Operators</vt:lpstr>
      <vt:lpstr>Python Comparison Operators</vt:lpstr>
      <vt:lpstr>Python Assignment Operators</vt:lpstr>
      <vt:lpstr>Python Assignment Operators</vt:lpstr>
      <vt:lpstr>Python Bitwise Operators</vt:lpstr>
      <vt:lpstr>Python Logical Operators</vt:lpstr>
      <vt:lpstr>Python Membership Operators</vt:lpstr>
      <vt:lpstr>Python Identity Operators</vt:lpstr>
      <vt:lpstr>Python Operators Precedence</vt:lpstr>
      <vt:lpstr>Python Operators Precedence</vt:lpstr>
      <vt:lpstr>Python Decision Making</vt:lpstr>
      <vt:lpstr>Single Statement Suites</vt:lpstr>
      <vt:lpstr>Python IF...ELIF...ELSE Statements</vt:lpstr>
      <vt:lpstr>Python IF...ELIF...ELSE Statements</vt:lpstr>
      <vt:lpstr>Python while Loop Statements</vt:lpstr>
      <vt:lpstr>Python for Loop Statements</vt:lpstr>
      <vt:lpstr>Python nested loops</vt:lpstr>
      <vt:lpstr>Python break statement</vt:lpstr>
      <vt:lpstr>Python pass statement</vt:lpstr>
      <vt:lpstr>Python pass statement</vt:lpstr>
      <vt:lpstr>Mathematical Functions</vt:lpstr>
      <vt:lpstr>Mathematical Functions</vt:lpstr>
      <vt:lpstr>Random Number Functions</vt:lpstr>
      <vt:lpstr>Trigonometric Functions</vt:lpstr>
      <vt:lpstr>Mathematical Constants</vt:lpstr>
      <vt:lpstr>Python Strings</vt:lpstr>
      <vt:lpstr>Python Strings</vt:lpstr>
      <vt:lpstr>Python Strings</vt:lpstr>
      <vt:lpstr>Updating Strings</vt:lpstr>
      <vt:lpstr>Escape Characters</vt:lpstr>
      <vt:lpstr>Escape Characters</vt:lpstr>
      <vt:lpstr>String Special Operators</vt:lpstr>
      <vt:lpstr>String Special Operators</vt:lpstr>
      <vt:lpstr>String Formatting Operator</vt:lpstr>
      <vt:lpstr>String Formatting Operator</vt:lpstr>
      <vt:lpstr>String Formatting Operator</vt:lpstr>
      <vt:lpstr>Triple Quotes</vt:lpstr>
      <vt:lpstr>Triple Quotes</vt:lpstr>
      <vt:lpstr>Raw String</vt:lpstr>
      <vt:lpstr>Unicode String</vt:lpstr>
      <vt:lpstr>Python String capitalize() Method </vt:lpstr>
      <vt:lpstr>Python String center() Method </vt:lpstr>
      <vt:lpstr>Built-in String Methods </vt:lpstr>
      <vt:lpstr>Built-in String Methods </vt:lpstr>
      <vt:lpstr>Built-in String Methods </vt:lpstr>
      <vt:lpstr>Built-in String Methods </vt:lpstr>
      <vt:lpstr>Built-in String Methods </vt:lpstr>
      <vt:lpstr>Built-in String Methods</vt:lpstr>
      <vt:lpstr>Encoding Standards</vt:lpstr>
      <vt:lpstr>Functions</vt:lpstr>
      <vt:lpstr>Functions</vt:lpstr>
      <vt:lpstr>Functions</vt:lpstr>
      <vt:lpstr>Functions</vt:lpstr>
      <vt:lpstr>Functions</vt:lpstr>
      <vt:lpstr>Functions</vt:lpstr>
      <vt:lpstr>Functions</vt:lpstr>
      <vt:lpstr>Module</vt:lpstr>
      <vt:lpstr>Module</vt:lpstr>
      <vt:lpstr>Module</vt:lpstr>
      <vt:lpstr>Module</vt:lpstr>
      <vt:lpstr>Module</vt:lpstr>
      <vt:lpstr>Module</vt:lpstr>
      <vt:lpstr>Module</vt:lpstr>
      <vt:lpstr>Module</vt:lpstr>
      <vt:lpstr>Module</vt:lpstr>
      <vt:lpstr>Python Lists</vt:lpstr>
      <vt:lpstr>Python Lists</vt:lpstr>
      <vt:lpstr>Python Lists</vt:lpstr>
      <vt:lpstr>Updating Lists:</vt:lpstr>
      <vt:lpstr>Delete List Elements</vt:lpstr>
      <vt:lpstr>Basic List Operations</vt:lpstr>
      <vt:lpstr>Indexing, Slicing, and Matrixes:</vt:lpstr>
      <vt:lpstr>Built-in List Functions &amp; Methods</vt:lpstr>
      <vt:lpstr>Built-in List Functions &amp; Methods</vt:lpstr>
      <vt:lpstr>Python Tuples</vt:lpstr>
      <vt:lpstr>Python Tuples</vt:lpstr>
      <vt:lpstr>Python Dictionary</vt:lpstr>
      <vt:lpstr>Python Dictionary</vt:lpstr>
      <vt:lpstr>Built-in Dictionary functions</vt:lpstr>
      <vt:lpstr>Built-in Dictionary functions</vt:lpstr>
      <vt:lpstr>Built-in functions</vt:lpstr>
      <vt:lpstr>File I/O</vt:lpstr>
      <vt:lpstr>File I/O</vt:lpstr>
      <vt:lpstr>File I/O</vt:lpstr>
      <vt:lpstr>File I/O</vt:lpstr>
      <vt:lpstr>File I/O</vt:lpstr>
      <vt:lpstr>File I/O</vt:lpstr>
      <vt:lpstr>What is Error Handling?</vt:lpstr>
      <vt:lpstr>What is Error Handling?</vt:lpstr>
      <vt:lpstr>Exceptions</vt:lpstr>
      <vt:lpstr>Exceptions</vt:lpstr>
      <vt:lpstr>What is Error Handling?</vt:lpstr>
      <vt:lpstr>What is Error Handling?</vt:lpstr>
      <vt:lpstr>What is Error Handling?</vt:lpstr>
      <vt:lpstr>What is Error Handling?</vt:lpstr>
      <vt:lpstr>What is Error Handling?</vt:lpstr>
      <vt:lpstr>What is Error Handling?</vt:lpstr>
      <vt:lpstr>Date abbreviation</vt:lpstr>
      <vt:lpstr>Date abbreviation</vt:lpstr>
      <vt:lpstr>Date abbreviation</vt:lpstr>
      <vt:lpstr>What is a Virtual Environment?</vt:lpstr>
      <vt:lpstr>2. Why Use Virtual Environments?</vt:lpstr>
      <vt:lpstr>2. Virtual Environments</vt:lpstr>
      <vt:lpstr>3. Activating Environments</vt:lpstr>
      <vt:lpstr>3. Deactivating the Environment</vt:lpstr>
      <vt:lpstr>3. Packages in Environment</vt:lpstr>
      <vt:lpstr>3. Packages in Environment</vt:lpstr>
      <vt:lpstr>3. Packages in Environment</vt:lpstr>
      <vt:lpstr>3. Packages in Environment</vt:lpstr>
      <vt:lpstr>Flask App</vt:lpstr>
      <vt:lpstr>Flask App</vt:lpstr>
      <vt:lpstr>Flask App</vt:lpstr>
      <vt:lpstr>Flask App</vt:lpstr>
      <vt:lpstr>Flask App</vt:lpstr>
      <vt:lpstr>Flask App</vt:lpstr>
      <vt:lpstr>Regular Expression</vt:lpstr>
      <vt:lpstr>Regular Expression</vt:lpstr>
      <vt:lpstr>Regular-expression Modifiers - Option Flags</vt:lpstr>
      <vt:lpstr>Regular-expression Modifiers - Option Flags</vt:lpstr>
      <vt:lpstr>Python Debugging</vt:lpstr>
      <vt:lpstr>Python Debugging</vt:lpstr>
      <vt:lpstr>PyIInstaller</vt:lpstr>
      <vt:lpstr>Creating the Application Structure </vt:lpstr>
      <vt:lpstr>How to Create The Distribution File </vt:lpstr>
      <vt:lpstr>How to Install The Application </vt:lpstr>
      <vt:lpstr>SNMP</vt:lpstr>
      <vt:lpstr>SNMP</vt:lpstr>
      <vt:lpstr>Django Framework</vt:lpstr>
      <vt:lpstr>Django Framework</vt:lpstr>
      <vt:lpstr>Django Framework</vt:lpstr>
      <vt:lpstr>Python Web Server</vt:lpstr>
      <vt:lpstr>PowerPoint Presentation</vt:lpstr>
      <vt:lpstr>MAP,FILTER AND REDUCE</vt:lpstr>
      <vt:lpstr>Meta class</vt:lpstr>
      <vt:lpstr>Meta Class</vt:lpstr>
      <vt:lpstr>Meta Class</vt:lpstr>
      <vt:lpstr>Dynamic Meta class</vt:lpstr>
      <vt:lpstr>Dynamic Meta class</vt:lpstr>
      <vt:lpstr>Dynamic Meta class</vt:lpstr>
      <vt:lpstr>Dynamic Meta class</vt:lpstr>
      <vt:lpstr>Decorators</vt:lpstr>
      <vt:lpstr>Pandas</vt:lpstr>
      <vt:lpstr>Pandas</vt:lpstr>
      <vt:lpstr>Lambdas</vt:lpstr>
      <vt:lpstr>How to use lambda Functions in Python?</vt:lpstr>
      <vt:lpstr>How to use lambda Functions in Python?</vt:lpstr>
      <vt:lpstr>Regular Expression</vt:lpstr>
      <vt:lpstr>Regular Expression</vt:lpstr>
      <vt:lpstr>Regular Expression</vt:lpstr>
      <vt:lpstr>Regular Expression</vt:lpstr>
      <vt:lpstr>Predefined character classes</vt:lpstr>
      <vt:lpstr>Predefined character classes</vt:lpstr>
      <vt:lpstr>Quantifiers</vt:lpstr>
      <vt:lpstr>Boundary Matchers</vt:lpstr>
      <vt:lpstr>Boundary Matchers</vt:lpstr>
      <vt:lpstr>Boundary Matchers</vt:lpstr>
      <vt:lpstr>Boundary Matchers</vt:lpstr>
      <vt:lpstr>Boundary Matchers</vt:lpstr>
      <vt:lpstr>Functions</vt:lpstr>
      <vt:lpstr>Regular Expressions</vt:lpstr>
      <vt:lpstr>Regular Expressions</vt:lpstr>
      <vt:lpstr>Regular Expressions</vt:lpstr>
      <vt:lpstr>Sub Process</vt:lpstr>
      <vt:lpstr>Using Sub Process Module</vt:lpstr>
      <vt:lpstr>Using Sub Process Module</vt:lpstr>
      <vt:lpstr>Module Basics </vt:lpstr>
      <vt:lpstr>Module Basics </vt:lpstr>
      <vt:lpstr>Types of Modules</vt:lpstr>
      <vt:lpstr>Module Basics </vt:lpstr>
      <vt:lpstr>Module Basics </vt:lpstr>
      <vt:lpstr>Packages </vt:lpstr>
      <vt:lpstr>How to Create Package in Python?</vt:lpstr>
      <vt:lpstr>How to Create Package in Python?</vt:lpstr>
      <vt:lpstr>How to Create Package in Python?</vt:lpstr>
      <vt:lpstr>How to Create Package in Python?</vt:lpstr>
      <vt:lpstr>__init__.py</vt:lpstr>
      <vt:lpstr>__init__.py</vt:lpstr>
      <vt:lpstr>__init__.py</vt:lpstr>
      <vt:lpstr>How to Create Package in Python?</vt:lpstr>
      <vt:lpstr>Python Packages for Web frameworks</vt:lpstr>
      <vt:lpstr>Python Packages for Statistical Analysis</vt:lpstr>
      <vt:lpstr>Python Packages for Data Visualization</vt:lpstr>
      <vt:lpstr>Python Packages for Deep Learning</vt:lpstr>
      <vt:lpstr>Python Packages for Natural Processing Language</vt:lpstr>
      <vt:lpstr>Python Packages for Gen AI</vt:lpstr>
      <vt:lpstr>Python Packages for Computer Vision</vt:lpstr>
      <vt:lpstr>_Variable</vt:lpstr>
      <vt:lpstr>_Variable</vt:lpstr>
      <vt:lpstr>_Variable</vt:lpstr>
      <vt:lpstr>_Variable</vt:lpstr>
      <vt:lpstr>_Variable</vt:lpstr>
      <vt:lpstr>_Variable</vt:lpstr>
      <vt:lpstr>_Variable</vt:lpstr>
      <vt:lpstr>__main__</vt:lpstr>
      <vt:lpstr>__main__</vt:lpstr>
      <vt:lpstr>Regular Expressions</vt:lpstr>
      <vt:lpstr>Regular Expressions</vt:lpstr>
      <vt:lpstr>Regular Expressions - Literals</vt:lpstr>
      <vt:lpstr>Regular Expressions - Literals</vt:lpstr>
      <vt:lpstr>Regular Expressions - Literals</vt:lpstr>
      <vt:lpstr>Regular Expression</vt:lpstr>
      <vt:lpstr>Regular Expression</vt:lpstr>
      <vt:lpstr>Regular Expressions Character classes</vt:lpstr>
      <vt:lpstr>Regular Expressions Character classes</vt:lpstr>
      <vt:lpstr>Regular Expression</vt:lpstr>
      <vt:lpstr>Predefined character classes</vt:lpstr>
      <vt:lpstr>Predefined character classes</vt:lpstr>
      <vt:lpstr>Quantifiers</vt:lpstr>
      <vt:lpstr>Boundary Matchers</vt:lpstr>
      <vt:lpstr>Boundary Matchers</vt:lpstr>
      <vt:lpstr>Boundary Matchers</vt:lpstr>
      <vt:lpstr>Boundary Matchers</vt:lpstr>
      <vt:lpstr>Boundary Matchers</vt:lpstr>
      <vt:lpstr>Functions</vt:lpstr>
      <vt:lpstr>Regular Expressions</vt:lpstr>
      <vt:lpstr>Regular Expressions</vt:lpstr>
      <vt:lpstr>Regular Expressions</vt:lpstr>
      <vt:lpstr>Regular Expression</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 Meta Characters </vt:lpstr>
      <vt:lpstr> Regular Expression</vt:lpstr>
      <vt:lpstr> Regular Expression</vt:lpstr>
      <vt:lpstr> Regular Expression</vt:lpstr>
      <vt:lpstr> Regular Expression</vt:lpstr>
      <vt:lpstr> Regular Expression</vt:lpstr>
      <vt:lpstr> Regular Expression</vt:lpstr>
      <vt:lpstr> Regular Expression</vt:lpstr>
      <vt:lpstr> Regular Expression</vt:lpstr>
      <vt:lpstr> Regular Expression</vt:lpstr>
      <vt:lpstr> Regular Expression</vt:lpstr>
      <vt:lpstr> Regular Expression</vt:lpstr>
      <vt:lpstr>Decorators</vt:lpstr>
      <vt:lpstr>Decorators</vt:lpstr>
      <vt:lpstr>Decorators</vt:lpstr>
      <vt:lpstr>Decorators</vt:lpstr>
      <vt:lpstr>Decorators</vt:lpstr>
      <vt:lpstr>Decorators</vt:lpstr>
      <vt:lpstr>Decorators</vt:lpstr>
      <vt:lpstr>Decorators</vt:lpstr>
      <vt:lpstr>Decorators</vt:lpstr>
      <vt:lpstr>Decorators</vt:lpstr>
      <vt:lpstr>Iterators</vt:lpstr>
      <vt:lpstr>Iterators</vt:lpstr>
      <vt:lpstr>Iterators</vt:lpstr>
      <vt:lpstr>Generators</vt:lpstr>
      <vt:lpstr>Generators</vt:lpstr>
      <vt:lpstr>Generators</vt:lpstr>
      <vt:lpstr>Generators vs Iterators</vt:lpstr>
      <vt:lpstr>Generators vs Iterators</vt:lpstr>
      <vt:lpstr>Subroutines</vt:lpstr>
      <vt:lpstr>Subroutines</vt:lpstr>
      <vt:lpstr>Subroutines</vt:lpstr>
      <vt:lpstr>Coroutines</vt:lpstr>
      <vt:lpstr>Coroutines</vt:lpstr>
      <vt:lpstr>Chaining coroutines for creating pipeline</vt:lpstr>
      <vt:lpstr>Chaining coroutines for creating pipeline</vt:lpstr>
      <vt:lpstr>Chaining coroutines for creating pipeline</vt:lpstr>
      <vt:lpstr>Collections Framework</vt:lpstr>
      <vt:lpstr>Collections Module </vt:lpstr>
      <vt:lpstr>Collections Module </vt:lpstr>
      <vt:lpstr>Collections Module </vt:lpstr>
      <vt:lpstr>Collections Module </vt:lpstr>
      <vt:lpstr>Collections Module </vt:lpstr>
      <vt:lpstr>Collections Module </vt:lpstr>
      <vt:lpstr>Meta class</vt:lpstr>
      <vt:lpstr>Meta Class</vt:lpstr>
      <vt:lpstr>Meta Class</vt:lpstr>
      <vt:lpstr>Dynamic Meta class</vt:lpstr>
      <vt:lpstr>Dynamic Meta class</vt:lpstr>
      <vt:lpstr>Dynamic Meta class</vt:lpstr>
      <vt:lpstr>Dynamic Meta class</vt:lpstr>
      <vt:lpstr>Threads</vt:lpstr>
      <vt:lpstr>Threads</vt:lpstr>
      <vt:lpstr>Threads</vt:lpstr>
      <vt:lpstr>Threads</vt:lpstr>
      <vt:lpstr>Threads</vt:lpstr>
      <vt:lpstr>Threads</vt:lpstr>
      <vt:lpstr>Threads</vt:lpstr>
      <vt:lpstr>Multithreading in Python | Set 2 (Synchronization) </vt:lpstr>
      <vt:lpstr>Multithreading</vt:lpstr>
      <vt:lpstr>Synchronization By using RLock concept in Python</vt:lpstr>
      <vt:lpstr>Synchronization By using RLock concept in Python</vt:lpstr>
      <vt:lpstr>Synchronization By using RLock concept in Python</vt:lpstr>
      <vt:lpstr>Lock vs RLock</vt:lpstr>
      <vt:lpstr>Semaphore</vt:lpstr>
      <vt:lpstr>Time class</vt:lpstr>
      <vt:lpstr>Shell Commands from Cygwin and Python</vt:lpstr>
      <vt:lpstr>Parallel Processing</vt:lpstr>
      <vt:lpstr>Parallel Processing</vt:lpstr>
      <vt:lpstr>Parallel Processing</vt:lpstr>
      <vt:lpstr>Parallel Processing</vt:lpstr>
      <vt:lpstr>Parallel Processing</vt:lpstr>
      <vt:lpstr>Re-entrant Locks </vt:lpstr>
      <vt:lpstr>Limiting Concurrent Access to Resources </vt:lpstr>
      <vt:lpstr>Limiting Concurrent Access to Resources </vt:lpstr>
      <vt:lpstr>Rentrant Lock</vt:lpstr>
      <vt:lpstr>Sockets, IPv4, and Simple Client/Server Programming</vt:lpstr>
      <vt:lpstr>Sockets, IPv4, and Simple Client/Server Programming</vt:lpstr>
      <vt:lpstr>Sockets, IPv4, and Simple Client/Server Programming</vt:lpstr>
      <vt:lpstr>Sockets and Networking</vt:lpstr>
      <vt:lpstr>Sockets and Networking</vt:lpstr>
      <vt:lpstr>Sockets and Networking</vt:lpstr>
      <vt:lpstr>Signal Handling</vt:lpstr>
      <vt:lpstr>Twisted</vt:lpstr>
      <vt:lpstr>Twisted</vt:lpstr>
      <vt:lpstr>Twisted</vt:lpstr>
      <vt:lpstr>Twisted</vt:lpstr>
      <vt:lpstr>Twisted Architecture</vt:lpstr>
      <vt:lpstr>Twisted Architecture</vt:lpstr>
      <vt:lpstr>Twisted Architecture</vt:lpstr>
      <vt:lpstr>Twisted Architecture</vt:lpstr>
      <vt:lpstr>Twisted Architecture</vt:lpstr>
      <vt:lpstr>Twisted Architecture</vt:lpstr>
      <vt:lpstr>Reactor</vt:lpstr>
      <vt:lpstr>Reactor</vt:lpstr>
      <vt:lpstr>Reactor</vt:lpstr>
      <vt:lpstr>Scipy</vt:lpstr>
      <vt:lpstr>Scipy – sub packages</vt:lpstr>
      <vt:lpstr>SOLID Design Pattern</vt:lpstr>
      <vt:lpstr>Single Responsibility Principle  </vt:lpstr>
      <vt:lpstr>Single Responsibility Principle  </vt:lpstr>
      <vt:lpstr>The open/close principle</vt:lpstr>
      <vt:lpstr>The open/close principle</vt:lpstr>
      <vt:lpstr>The inversion of control principle</vt:lpstr>
      <vt:lpstr>The inversion of control principle</vt:lpstr>
      <vt:lpstr>The interface segregation principle</vt:lpstr>
      <vt:lpstr>The interface segregation principle</vt:lpstr>
      <vt:lpstr>Singleton</vt:lpstr>
      <vt:lpstr>Design Pattern</vt:lpstr>
      <vt:lpstr>Design Pattern</vt:lpstr>
      <vt:lpstr>Design Pattern</vt:lpstr>
      <vt:lpstr>Singleton</vt:lpstr>
      <vt:lpstr>Singleton</vt:lpstr>
      <vt:lpstr>Singleton Disadvantages</vt:lpstr>
      <vt:lpstr>Factory Pattern</vt:lpstr>
      <vt:lpstr>Factory Pattern</vt:lpstr>
      <vt:lpstr>Factory Pattern</vt:lpstr>
      <vt:lpstr>Factory Pattern</vt:lpstr>
      <vt:lpstr>The Simple Factory pattern</vt:lpstr>
      <vt:lpstr>Factory Pattern</vt:lpstr>
      <vt:lpstr>Factory Method Pattern</vt:lpstr>
      <vt:lpstr>Advantages of the Factory method pattern</vt:lpstr>
      <vt:lpstr>The Abstract Factory pattern</vt:lpstr>
      <vt:lpstr>The Factory method versus Abstract Factory method</vt:lpstr>
      <vt:lpstr>The Abstract Factory pattern</vt:lpstr>
      <vt:lpstr>The Abstract Factory pattern</vt:lpstr>
      <vt:lpstr>Prototype Pattern</vt:lpstr>
      <vt:lpstr>Façade Design Pattern</vt:lpstr>
      <vt:lpstr>Façade Design Pattern</vt:lpstr>
      <vt:lpstr>Façade Design Pattern</vt:lpstr>
      <vt:lpstr>Façade Design Pattern</vt:lpstr>
      <vt:lpstr>Facade</vt:lpstr>
      <vt:lpstr>Implementing the Façade pattern in the real world</vt:lpstr>
      <vt:lpstr>Implementing the Façade pattern in the real world</vt:lpstr>
      <vt:lpstr>Implementing the Façade pattern in the real world</vt:lpstr>
      <vt:lpstr>Proxy Pattern</vt:lpstr>
      <vt:lpstr>Proxy Pattern</vt:lpstr>
      <vt:lpstr>Proxy Pattern Scenarios</vt:lpstr>
      <vt:lpstr>Proxy Pattern Scenarios</vt:lpstr>
      <vt:lpstr>Proxy Pattern Scenarios</vt:lpstr>
      <vt:lpstr>Proxy Pattern Application</vt:lpstr>
      <vt:lpstr>Proxy Pattern </vt:lpstr>
      <vt:lpstr>Proxy Pattern </vt:lpstr>
      <vt:lpstr>Proxy Pattern </vt:lpstr>
      <vt:lpstr>Understanding different types of Proxies</vt:lpstr>
      <vt:lpstr>Understanding different types of Proxies</vt:lpstr>
      <vt:lpstr>Understanding different types of Proxies</vt:lpstr>
      <vt:lpstr>Understanding different types of Proxies</vt:lpstr>
      <vt:lpstr>Proxy Scenario</vt:lpstr>
      <vt:lpstr>Proxy Scenario</vt:lpstr>
      <vt:lpstr>Advantages</vt:lpstr>
      <vt:lpstr>Comparing the Façade and Proxy patterns</vt:lpstr>
      <vt:lpstr>Observer Pattern</vt:lpstr>
      <vt:lpstr>Observer Pattern</vt:lpstr>
      <vt:lpstr>Observer Pattern</vt:lpstr>
      <vt:lpstr>Observer Pattern</vt:lpstr>
      <vt:lpstr>Observer Pattern</vt:lpstr>
      <vt:lpstr>Observer Pattern</vt:lpstr>
      <vt:lpstr>Observer Pattern</vt:lpstr>
      <vt:lpstr>Observer Pattern</vt:lpstr>
      <vt:lpstr>Observer Pattern</vt:lpstr>
      <vt:lpstr>Observer Pattern</vt:lpstr>
      <vt:lpstr>The Observer pattern – advantages and disadvantages</vt:lpstr>
      <vt:lpstr>The Observer pattern – advantages and disadvantages</vt:lpstr>
      <vt:lpstr>Builder Pattern</vt:lpstr>
      <vt:lpstr>Builder Pattern</vt:lpstr>
      <vt:lpstr>Builder Pattern</vt:lpstr>
      <vt:lpstr>Adapter Pattern</vt:lpstr>
      <vt:lpstr>Adapter Pattern</vt:lpstr>
      <vt:lpstr>Adapter Pattern A real-life example </vt:lpstr>
      <vt:lpstr>The Decorator Pattern</vt:lpstr>
      <vt:lpstr>The Decorator Pattern</vt:lpstr>
      <vt:lpstr>The Decorator Pattern</vt:lpstr>
      <vt:lpstr>The Decorator Pattern</vt:lpstr>
      <vt:lpstr>The Decorator Pattern</vt:lpstr>
      <vt:lpstr>The Flyweight Pattern</vt:lpstr>
      <vt:lpstr>The Flyweight Pattern</vt:lpstr>
      <vt:lpstr>The Flyweight Pattern</vt:lpstr>
      <vt:lpstr>The Model-View-Controller Pattern</vt:lpstr>
      <vt:lpstr>The Model-View-Controller Pattern</vt:lpstr>
      <vt:lpstr>The Model-View-Controller Pattern</vt:lpstr>
      <vt:lpstr>The Model-View-Controller Pattern</vt:lpstr>
      <vt:lpstr>The Model-View-Controller Pattern</vt:lpstr>
      <vt:lpstr>The Model-View-Controller Pattern</vt:lpstr>
      <vt:lpstr>The Model-View-Controller Pattern</vt:lpstr>
      <vt:lpstr>The Chain of Responsibility Pattern</vt:lpstr>
      <vt:lpstr>The Chain of Responsibility Pattern</vt:lpstr>
      <vt:lpstr>The Chain of Responsibility Pattern</vt:lpstr>
      <vt:lpstr>The Chain of Responsibility Pattern usecase </vt:lpstr>
      <vt:lpstr>The Chain of Responsibility Pattern usecase </vt:lpstr>
      <vt:lpstr>The Chain of Responsibility Pattern usecase </vt:lpstr>
      <vt:lpstr>Command Pattern</vt:lpstr>
      <vt:lpstr>Command Pattern</vt:lpstr>
      <vt:lpstr>Command Pattern Real Time</vt:lpstr>
      <vt:lpstr>Command Pattern Real Time</vt:lpstr>
      <vt:lpstr>Command Pattern Real Time – Use Case</vt:lpstr>
      <vt:lpstr>Interpreter Pattern</vt:lpstr>
      <vt:lpstr>Interpreter Pattern</vt:lpstr>
      <vt:lpstr>Interpreter Pattern</vt:lpstr>
      <vt:lpstr>Interpreter Pattern</vt:lpstr>
      <vt:lpstr>Interpreter Pattern</vt:lpstr>
      <vt:lpstr>Interpreter Pattern</vt:lpstr>
      <vt:lpstr>State Pattern</vt:lpstr>
      <vt:lpstr>State Pattern</vt:lpstr>
      <vt:lpstr>State Pattern</vt:lpstr>
      <vt:lpstr>State Pattern</vt:lpstr>
      <vt:lpstr>State Pattern</vt:lpstr>
      <vt:lpstr>The Strategy Pattern</vt:lpstr>
      <vt:lpstr>The Strategy Pattern</vt:lpstr>
      <vt:lpstr>The Strategy Pattern</vt:lpstr>
      <vt:lpstr>The Strategy Pattern</vt:lpstr>
      <vt:lpstr>The Strategy Pattern</vt:lpstr>
      <vt:lpstr>The Strategy Pattern</vt:lpstr>
      <vt:lpstr>The Strategy Pattern</vt:lpstr>
      <vt:lpstr>Object Pool Design Pattern</vt:lpstr>
      <vt:lpstr>Object Pool Design Pattern</vt:lpstr>
      <vt:lpstr>Template Pattern</vt:lpstr>
      <vt:lpstr>Template Pattern</vt:lpstr>
      <vt:lpstr>Template Pattern</vt:lpstr>
      <vt:lpstr>Template Pattern</vt:lpstr>
      <vt:lpstr>Template Pattern</vt:lpstr>
      <vt:lpstr>Template Pattern</vt:lpstr>
      <vt:lpstr>Template Pattern</vt:lpstr>
      <vt:lpstr>Template Pattern</vt:lpstr>
      <vt:lpstr>Template Pattern</vt:lpstr>
      <vt:lpstr>Template Pattern</vt:lpstr>
      <vt:lpstr>Bridge Pattern </vt:lpstr>
      <vt:lpstr>Bridge Pattern </vt:lpstr>
      <vt:lpstr>Bridge Pattern </vt:lpstr>
      <vt:lpstr>Bridge Pattern </vt:lpstr>
      <vt:lpstr>Composite Design Pattern</vt:lpstr>
      <vt:lpstr>Composite Design Pattern</vt:lpstr>
      <vt:lpstr>Composite Design Pattern</vt:lpstr>
      <vt:lpstr>Composite Design Pattern</vt:lpstr>
      <vt:lpstr>Composite Design Pattern</vt:lpstr>
      <vt:lpstr>Iterator Pattern</vt:lpstr>
      <vt:lpstr>Iterator Pattern</vt:lpstr>
      <vt:lpstr>Iterator Pattern</vt:lpstr>
      <vt:lpstr>Iterator Pattern</vt:lpstr>
      <vt:lpstr>Iterator Pattern</vt:lpstr>
      <vt:lpstr>Mediator Pattern</vt:lpstr>
      <vt:lpstr>Mediator Pattern</vt:lpstr>
      <vt:lpstr>Mediator Pattern</vt:lpstr>
      <vt:lpstr>Memento design pattern </vt:lpstr>
      <vt:lpstr>Memento design pattern </vt:lpstr>
      <vt:lpstr>Memento design pattern </vt:lpstr>
      <vt:lpstr>Memento design pattern </vt:lpstr>
      <vt:lpstr>Memento design pattern </vt:lpstr>
      <vt:lpstr>Memento design pattern </vt:lpstr>
      <vt:lpstr>Memento design pattern </vt:lpstr>
      <vt:lpstr>Memento design pattern </vt:lpstr>
      <vt:lpstr>Visitor Pattern</vt:lpstr>
      <vt:lpstr>Visitor Pattern</vt:lpstr>
      <vt:lpstr>Memory Management</vt:lpstr>
      <vt:lpstr>Memory Management</vt:lpstr>
      <vt:lpstr>Memory Management</vt:lpstr>
      <vt:lpstr>Memory Management</vt:lpstr>
      <vt:lpstr>Memory Management</vt:lpstr>
      <vt:lpstr>Memory Management</vt:lpstr>
      <vt:lpstr>Memory Management</vt:lpstr>
      <vt:lpstr>Memory Management</vt:lpstr>
      <vt:lpstr>Memory Management</vt:lpstr>
      <vt:lpstr>Memory Management</vt:lpstr>
      <vt:lpstr>Unit Testing in Python – Unittest</vt:lpstr>
      <vt:lpstr>Unit Testing in Python – Unittest</vt:lpstr>
      <vt:lpstr>Unit Testing in Python – Unittest</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1344</cp:revision>
  <dcterms:created xsi:type="dcterms:W3CDTF">2012-03-13T15:47:14Z</dcterms:created>
  <dcterms:modified xsi:type="dcterms:W3CDTF">2025-05-28T15:14:44Z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